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  <p:sldMasterId id="214748381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96971-184D-4FCF-9A22-8B2F0E2F37D0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FDAB660-E87A-4726-91C1-897C5343EC40}">
      <dgm:prSet/>
      <dgm:spPr/>
      <dgm:t>
        <a:bodyPr/>
        <a:lstStyle/>
        <a:p>
          <a:r>
            <a:rPr lang="en-US"/>
            <a:t>Increase Taxes</a:t>
          </a:r>
        </a:p>
      </dgm:t>
    </dgm:pt>
    <dgm:pt modelId="{DB8FDD98-5CA2-4C82-9B4F-A553C4006BE8}" type="parTrans" cxnId="{276CCBE5-D4D1-4ADF-BF9E-7AC2A5F9044A}">
      <dgm:prSet/>
      <dgm:spPr/>
      <dgm:t>
        <a:bodyPr/>
        <a:lstStyle/>
        <a:p>
          <a:endParaRPr lang="en-US"/>
        </a:p>
      </dgm:t>
    </dgm:pt>
    <dgm:pt modelId="{380512B1-0B08-4DCD-9B8E-3C4DB3772462}" type="sibTrans" cxnId="{276CCBE5-D4D1-4ADF-BF9E-7AC2A5F9044A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FDEF446D-E764-47A6-8ECA-2BD5699E2939}">
      <dgm:prSet/>
      <dgm:spPr/>
      <dgm:t>
        <a:bodyPr/>
        <a:lstStyle/>
        <a:p>
          <a:r>
            <a:rPr lang="en-US"/>
            <a:t>Cut Government Spending</a:t>
          </a:r>
        </a:p>
      </dgm:t>
    </dgm:pt>
    <dgm:pt modelId="{7DD1FF13-2BE4-4CD8-8FDB-48A5283CCC0C}" type="parTrans" cxnId="{E110AE0F-2900-4CF1-868C-49D9950686D3}">
      <dgm:prSet/>
      <dgm:spPr/>
      <dgm:t>
        <a:bodyPr/>
        <a:lstStyle/>
        <a:p>
          <a:endParaRPr lang="en-US"/>
        </a:p>
      </dgm:t>
    </dgm:pt>
    <dgm:pt modelId="{93921D6A-75A3-469A-A207-6724CAD9724B}" type="sibTrans" cxnId="{E110AE0F-2900-4CF1-868C-49D9950686D3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6080CD21-D7D0-4C5B-834B-7C26952E0BDA}">
      <dgm:prSet/>
      <dgm:spPr/>
      <dgm:t>
        <a:bodyPr/>
        <a:lstStyle/>
        <a:p>
          <a:r>
            <a:rPr lang="en-US"/>
            <a:t>Pay Down Debt</a:t>
          </a:r>
        </a:p>
      </dgm:t>
    </dgm:pt>
    <dgm:pt modelId="{AC583DF0-5C07-43E5-A3B4-AB8257FC89D2}" type="parTrans" cxnId="{FFC6DB65-9EB3-47A2-BB43-75F288CECAB0}">
      <dgm:prSet/>
      <dgm:spPr/>
      <dgm:t>
        <a:bodyPr/>
        <a:lstStyle/>
        <a:p>
          <a:endParaRPr lang="en-US"/>
        </a:p>
      </dgm:t>
    </dgm:pt>
    <dgm:pt modelId="{C9E404C6-F231-4E1C-8381-E8B28C0454A2}" type="sibTrans" cxnId="{FFC6DB65-9EB3-47A2-BB43-75F288CECAB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DE133636-8F11-4185-A8ED-5C67578D0384}" type="pres">
      <dgm:prSet presAssocID="{1F096971-184D-4FCF-9A22-8B2F0E2F37D0}" presName="Name0" presStyleCnt="0">
        <dgm:presLayoutVars>
          <dgm:animLvl val="lvl"/>
          <dgm:resizeHandles val="exact"/>
        </dgm:presLayoutVars>
      </dgm:prSet>
      <dgm:spPr/>
    </dgm:pt>
    <dgm:pt modelId="{3B6860AD-7504-4BD9-A5A0-17DD60F70D33}" type="pres">
      <dgm:prSet presAssocID="{7FDAB660-E87A-4726-91C1-897C5343EC40}" presName="compositeNode" presStyleCnt="0">
        <dgm:presLayoutVars>
          <dgm:bulletEnabled val="1"/>
        </dgm:presLayoutVars>
      </dgm:prSet>
      <dgm:spPr/>
    </dgm:pt>
    <dgm:pt modelId="{EEDB60F0-CE1A-4B97-81FE-9D356FE64A55}" type="pres">
      <dgm:prSet presAssocID="{7FDAB660-E87A-4726-91C1-897C5343EC40}" presName="bgRect" presStyleLbl="alignNode1" presStyleIdx="0" presStyleCnt="3"/>
      <dgm:spPr/>
    </dgm:pt>
    <dgm:pt modelId="{5D2295A1-A4FD-4331-BDF9-EC412AE663D8}" type="pres">
      <dgm:prSet presAssocID="{380512B1-0B08-4DCD-9B8E-3C4DB3772462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08B4BD7E-72B1-4E07-911F-341D030B7E29}" type="pres">
      <dgm:prSet presAssocID="{7FDAB660-E87A-4726-91C1-897C5343EC40}" presName="nodeRect" presStyleLbl="alignNode1" presStyleIdx="0" presStyleCnt="3">
        <dgm:presLayoutVars>
          <dgm:bulletEnabled val="1"/>
        </dgm:presLayoutVars>
      </dgm:prSet>
      <dgm:spPr/>
    </dgm:pt>
    <dgm:pt modelId="{B77EEC37-4493-459D-9910-C8F1B0710D0D}" type="pres">
      <dgm:prSet presAssocID="{380512B1-0B08-4DCD-9B8E-3C4DB3772462}" presName="sibTrans" presStyleCnt="0"/>
      <dgm:spPr/>
    </dgm:pt>
    <dgm:pt modelId="{D2DB317D-BB0B-4F4B-9770-7F6DCF310283}" type="pres">
      <dgm:prSet presAssocID="{FDEF446D-E764-47A6-8ECA-2BD5699E2939}" presName="compositeNode" presStyleCnt="0">
        <dgm:presLayoutVars>
          <dgm:bulletEnabled val="1"/>
        </dgm:presLayoutVars>
      </dgm:prSet>
      <dgm:spPr/>
    </dgm:pt>
    <dgm:pt modelId="{DFF1FBF8-F4C7-4122-B12A-3DAA9DB46962}" type="pres">
      <dgm:prSet presAssocID="{FDEF446D-E764-47A6-8ECA-2BD5699E2939}" presName="bgRect" presStyleLbl="alignNode1" presStyleIdx="1" presStyleCnt="3"/>
      <dgm:spPr/>
    </dgm:pt>
    <dgm:pt modelId="{2713E2FF-C15A-4526-94EC-711BE8C1059B}" type="pres">
      <dgm:prSet presAssocID="{93921D6A-75A3-469A-A207-6724CAD9724B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900A0764-49AE-4574-A286-F2790705CC4C}" type="pres">
      <dgm:prSet presAssocID="{FDEF446D-E764-47A6-8ECA-2BD5699E2939}" presName="nodeRect" presStyleLbl="alignNode1" presStyleIdx="1" presStyleCnt="3">
        <dgm:presLayoutVars>
          <dgm:bulletEnabled val="1"/>
        </dgm:presLayoutVars>
      </dgm:prSet>
      <dgm:spPr/>
    </dgm:pt>
    <dgm:pt modelId="{F594FC5A-909D-47F0-98C6-98BF5CDA1AEB}" type="pres">
      <dgm:prSet presAssocID="{93921D6A-75A3-469A-A207-6724CAD9724B}" presName="sibTrans" presStyleCnt="0"/>
      <dgm:spPr/>
    </dgm:pt>
    <dgm:pt modelId="{C8BA4516-6684-4D96-92B6-04B5C4AF5AA2}" type="pres">
      <dgm:prSet presAssocID="{6080CD21-D7D0-4C5B-834B-7C26952E0BDA}" presName="compositeNode" presStyleCnt="0">
        <dgm:presLayoutVars>
          <dgm:bulletEnabled val="1"/>
        </dgm:presLayoutVars>
      </dgm:prSet>
      <dgm:spPr/>
    </dgm:pt>
    <dgm:pt modelId="{379EE83B-E5D1-46C6-9DB4-C300637C22EB}" type="pres">
      <dgm:prSet presAssocID="{6080CD21-D7D0-4C5B-834B-7C26952E0BDA}" presName="bgRect" presStyleLbl="alignNode1" presStyleIdx="2" presStyleCnt="3"/>
      <dgm:spPr/>
    </dgm:pt>
    <dgm:pt modelId="{EF18A56D-AF96-4B53-9631-AFA7ACA641B4}" type="pres">
      <dgm:prSet presAssocID="{C9E404C6-F231-4E1C-8381-E8B28C0454A2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4ED08574-1DEB-423B-A802-E0F9D0E3DB9C}" type="pres">
      <dgm:prSet presAssocID="{6080CD21-D7D0-4C5B-834B-7C26952E0BDA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9F0D9109-C586-4675-8C2D-9FB7F7BBE315}" type="presOf" srcId="{C9E404C6-F231-4E1C-8381-E8B28C0454A2}" destId="{EF18A56D-AF96-4B53-9631-AFA7ACA641B4}" srcOrd="0" destOrd="0" presId="urn:microsoft.com/office/officeart/2016/7/layout/LinearBlockProcessNumbered"/>
    <dgm:cxn modelId="{71477F0B-D864-4B0D-A93C-07B1DC949B52}" type="presOf" srcId="{FDEF446D-E764-47A6-8ECA-2BD5699E2939}" destId="{DFF1FBF8-F4C7-4122-B12A-3DAA9DB46962}" srcOrd="0" destOrd="0" presId="urn:microsoft.com/office/officeart/2016/7/layout/LinearBlockProcessNumbered"/>
    <dgm:cxn modelId="{E110AE0F-2900-4CF1-868C-49D9950686D3}" srcId="{1F096971-184D-4FCF-9A22-8B2F0E2F37D0}" destId="{FDEF446D-E764-47A6-8ECA-2BD5699E2939}" srcOrd="1" destOrd="0" parTransId="{7DD1FF13-2BE4-4CD8-8FDB-48A5283CCC0C}" sibTransId="{93921D6A-75A3-469A-A207-6724CAD9724B}"/>
    <dgm:cxn modelId="{B9854A36-8835-416C-A83A-022106DEC2F7}" type="presOf" srcId="{6080CD21-D7D0-4C5B-834B-7C26952E0BDA}" destId="{4ED08574-1DEB-423B-A802-E0F9D0E3DB9C}" srcOrd="1" destOrd="0" presId="urn:microsoft.com/office/officeart/2016/7/layout/LinearBlockProcessNumbered"/>
    <dgm:cxn modelId="{7C499845-BF2A-4B57-A67E-FF417F9CBBFF}" type="presOf" srcId="{1F096971-184D-4FCF-9A22-8B2F0E2F37D0}" destId="{DE133636-8F11-4185-A8ED-5C67578D0384}" srcOrd="0" destOrd="0" presId="urn:microsoft.com/office/officeart/2016/7/layout/LinearBlockProcessNumbered"/>
    <dgm:cxn modelId="{FFC6DB65-9EB3-47A2-BB43-75F288CECAB0}" srcId="{1F096971-184D-4FCF-9A22-8B2F0E2F37D0}" destId="{6080CD21-D7D0-4C5B-834B-7C26952E0BDA}" srcOrd="2" destOrd="0" parTransId="{AC583DF0-5C07-43E5-A3B4-AB8257FC89D2}" sibTransId="{C9E404C6-F231-4E1C-8381-E8B28C0454A2}"/>
    <dgm:cxn modelId="{BF179B7B-32D1-4D03-AF0F-2AA0955A487B}" type="presOf" srcId="{7FDAB660-E87A-4726-91C1-897C5343EC40}" destId="{08B4BD7E-72B1-4E07-911F-341D030B7E29}" srcOrd="1" destOrd="0" presId="urn:microsoft.com/office/officeart/2016/7/layout/LinearBlockProcessNumbered"/>
    <dgm:cxn modelId="{16CBDF87-E558-46A7-9329-9EBB7B8D2BB1}" type="presOf" srcId="{380512B1-0B08-4DCD-9B8E-3C4DB3772462}" destId="{5D2295A1-A4FD-4331-BDF9-EC412AE663D8}" srcOrd="0" destOrd="0" presId="urn:microsoft.com/office/officeart/2016/7/layout/LinearBlockProcessNumbered"/>
    <dgm:cxn modelId="{0DF95B9C-7BBC-46A8-8F76-D38FA4796E03}" type="presOf" srcId="{6080CD21-D7D0-4C5B-834B-7C26952E0BDA}" destId="{379EE83B-E5D1-46C6-9DB4-C300637C22EB}" srcOrd="0" destOrd="0" presId="urn:microsoft.com/office/officeart/2016/7/layout/LinearBlockProcessNumbered"/>
    <dgm:cxn modelId="{251B51A2-9539-46C2-ADE2-34E2657E6A43}" type="presOf" srcId="{7FDAB660-E87A-4726-91C1-897C5343EC40}" destId="{EEDB60F0-CE1A-4B97-81FE-9D356FE64A55}" srcOrd="0" destOrd="0" presId="urn:microsoft.com/office/officeart/2016/7/layout/LinearBlockProcessNumbered"/>
    <dgm:cxn modelId="{3BDD89D7-3D7B-494E-8A88-D46770E29E1A}" type="presOf" srcId="{93921D6A-75A3-469A-A207-6724CAD9724B}" destId="{2713E2FF-C15A-4526-94EC-711BE8C1059B}" srcOrd="0" destOrd="0" presId="urn:microsoft.com/office/officeart/2016/7/layout/LinearBlockProcessNumbered"/>
    <dgm:cxn modelId="{8A6FCADD-9F2E-43F2-8347-07EFC3F17406}" type="presOf" srcId="{FDEF446D-E764-47A6-8ECA-2BD5699E2939}" destId="{900A0764-49AE-4574-A286-F2790705CC4C}" srcOrd="1" destOrd="0" presId="urn:microsoft.com/office/officeart/2016/7/layout/LinearBlockProcessNumbered"/>
    <dgm:cxn modelId="{276CCBE5-D4D1-4ADF-BF9E-7AC2A5F9044A}" srcId="{1F096971-184D-4FCF-9A22-8B2F0E2F37D0}" destId="{7FDAB660-E87A-4726-91C1-897C5343EC40}" srcOrd="0" destOrd="0" parTransId="{DB8FDD98-5CA2-4C82-9B4F-A553C4006BE8}" sibTransId="{380512B1-0B08-4DCD-9B8E-3C4DB3772462}"/>
    <dgm:cxn modelId="{23A2766D-9118-4889-B8FB-578B6922C4FD}" type="presParOf" srcId="{DE133636-8F11-4185-A8ED-5C67578D0384}" destId="{3B6860AD-7504-4BD9-A5A0-17DD60F70D33}" srcOrd="0" destOrd="0" presId="urn:microsoft.com/office/officeart/2016/7/layout/LinearBlockProcessNumbered"/>
    <dgm:cxn modelId="{A43EEB47-DB5E-4E96-8FE5-85649A52CFD2}" type="presParOf" srcId="{3B6860AD-7504-4BD9-A5A0-17DD60F70D33}" destId="{EEDB60F0-CE1A-4B97-81FE-9D356FE64A55}" srcOrd="0" destOrd="0" presId="urn:microsoft.com/office/officeart/2016/7/layout/LinearBlockProcessNumbered"/>
    <dgm:cxn modelId="{1D4A7446-B52A-43D7-BBD3-5F8E3248FE5D}" type="presParOf" srcId="{3B6860AD-7504-4BD9-A5A0-17DD60F70D33}" destId="{5D2295A1-A4FD-4331-BDF9-EC412AE663D8}" srcOrd="1" destOrd="0" presId="urn:microsoft.com/office/officeart/2016/7/layout/LinearBlockProcessNumbered"/>
    <dgm:cxn modelId="{95B89E99-8E38-4C8C-A184-206352F4EC3B}" type="presParOf" srcId="{3B6860AD-7504-4BD9-A5A0-17DD60F70D33}" destId="{08B4BD7E-72B1-4E07-911F-341D030B7E29}" srcOrd="2" destOrd="0" presId="urn:microsoft.com/office/officeart/2016/7/layout/LinearBlockProcessNumbered"/>
    <dgm:cxn modelId="{8EA72FCB-B070-45B0-AEBA-8AB8DE916AE5}" type="presParOf" srcId="{DE133636-8F11-4185-A8ED-5C67578D0384}" destId="{B77EEC37-4493-459D-9910-C8F1B0710D0D}" srcOrd="1" destOrd="0" presId="urn:microsoft.com/office/officeart/2016/7/layout/LinearBlockProcessNumbered"/>
    <dgm:cxn modelId="{05109F47-B599-448E-93C3-E2D48B5043C4}" type="presParOf" srcId="{DE133636-8F11-4185-A8ED-5C67578D0384}" destId="{D2DB317D-BB0B-4F4B-9770-7F6DCF310283}" srcOrd="2" destOrd="0" presId="urn:microsoft.com/office/officeart/2016/7/layout/LinearBlockProcessNumbered"/>
    <dgm:cxn modelId="{0E058D02-A9E6-4563-A4CC-20A691D26531}" type="presParOf" srcId="{D2DB317D-BB0B-4F4B-9770-7F6DCF310283}" destId="{DFF1FBF8-F4C7-4122-B12A-3DAA9DB46962}" srcOrd="0" destOrd="0" presId="urn:microsoft.com/office/officeart/2016/7/layout/LinearBlockProcessNumbered"/>
    <dgm:cxn modelId="{0603C26E-F99C-4AC1-BA61-41616A97FB7E}" type="presParOf" srcId="{D2DB317D-BB0B-4F4B-9770-7F6DCF310283}" destId="{2713E2FF-C15A-4526-94EC-711BE8C1059B}" srcOrd="1" destOrd="0" presId="urn:microsoft.com/office/officeart/2016/7/layout/LinearBlockProcessNumbered"/>
    <dgm:cxn modelId="{9B99F880-2686-46C9-925F-B11AEFDF2FE2}" type="presParOf" srcId="{D2DB317D-BB0B-4F4B-9770-7F6DCF310283}" destId="{900A0764-49AE-4574-A286-F2790705CC4C}" srcOrd="2" destOrd="0" presId="urn:microsoft.com/office/officeart/2016/7/layout/LinearBlockProcessNumbered"/>
    <dgm:cxn modelId="{5CBB1F19-BAF3-4D3D-943A-8104D70551FE}" type="presParOf" srcId="{DE133636-8F11-4185-A8ED-5C67578D0384}" destId="{F594FC5A-909D-47F0-98C6-98BF5CDA1AEB}" srcOrd="3" destOrd="0" presId="urn:microsoft.com/office/officeart/2016/7/layout/LinearBlockProcessNumbered"/>
    <dgm:cxn modelId="{EC160556-024B-4106-B3A3-6A14237E9A3E}" type="presParOf" srcId="{DE133636-8F11-4185-A8ED-5C67578D0384}" destId="{C8BA4516-6684-4D96-92B6-04B5C4AF5AA2}" srcOrd="4" destOrd="0" presId="urn:microsoft.com/office/officeart/2016/7/layout/LinearBlockProcessNumbered"/>
    <dgm:cxn modelId="{7EE465A4-DB7A-41B6-A90D-D823F94561AB}" type="presParOf" srcId="{C8BA4516-6684-4D96-92B6-04B5C4AF5AA2}" destId="{379EE83B-E5D1-46C6-9DB4-C300637C22EB}" srcOrd="0" destOrd="0" presId="urn:microsoft.com/office/officeart/2016/7/layout/LinearBlockProcessNumbered"/>
    <dgm:cxn modelId="{CD9D00DD-C628-4B80-AB84-12998A7DA488}" type="presParOf" srcId="{C8BA4516-6684-4D96-92B6-04B5C4AF5AA2}" destId="{EF18A56D-AF96-4B53-9631-AFA7ACA641B4}" srcOrd="1" destOrd="0" presId="urn:microsoft.com/office/officeart/2016/7/layout/LinearBlockProcessNumbered"/>
    <dgm:cxn modelId="{C4E5C225-2E42-4395-A594-99D7A4CF161F}" type="presParOf" srcId="{C8BA4516-6684-4D96-92B6-04B5C4AF5AA2}" destId="{4ED08574-1DEB-423B-A802-E0F9D0E3DB9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B60F0-CE1A-4B97-81FE-9D356FE64A55}">
      <dsp:nvSpPr>
        <dsp:cNvPr id="0" name=""/>
        <dsp:cNvSpPr/>
      </dsp:nvSpPr>
      <dsp:spPr>
        <a:xfrm>
          <a:off x="589" y="460896"/>
          <a:ext cx="2386905" cy="28642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5773" tIns="0" rIns="23577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Increase Taxes</a:t>
          </a:r>
        </a:p>
      </dsp:txBody>
      <dsp:txXfrm>
        <a:off x="589" y="1606611"/>
        <a:ext cx="2386905" cy="1718571"/>
      </dsp:txXfrm>
    </dsp:sp>
    <dsp:sp modelId="{5D2295A1-A4FD-4331-BDF9-EC412AE663D8}">
      <dsp:nvSpPr>
        <dsp:cNvPr id="0" name=""/>
        <dsp:cNvSpPr/>
      </dsp:nvSpPr>
      <dsp:spPr>
        <a:xfrm>
          <a:off x="589" y="460896"/>
          <a:ext cx="2386905" cy="114571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5773" tIns="165100" rIns="235773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01</a:t>
          </a:r>
        </a:p>
      </dsp:txBody>
      <dsp:txXfrm>
        <a:off x="589" y="460896"/>
        <a:ext cx="2386905" cy="1145714"/>
      </dsp:txXfrm>
    </dsp:sp>
    <dsp:sp modelId="{DFF1FBF8-F4C7-4122-B12A-3DAA9DB46962}">
      <dsp:nvSpPr>
        <dsp:cNvPr id="0" name=""/>
        <dsp:cNvSpPr/>
      </dsp:nvSpPr>
      <dsp:spPr>
        <a:xfrm>
          <a:off x="2578447" y="460896"/>
          <a:ext cx="2386905" cy="28642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5773" tIns="0" rIns="23577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Cut Government Spending</a:t>
          </a:r>
        </a:p>
      </dsp:txBody>
      <dsp:txXfrm>
        <a:off x="2578447" y="1606611"/>
        <a:ext cx="2386905" cy="1718571"/>
      </dsp:txXfrm>
    </dsp:sp>
    <dsp:sp modelId="{2713E2FF-C15A-4526-94EC-711BE8C1059B}">
      <dsp:nvSpPr>
        <dsp:cNvPr id="0" name=""/>
        <dsp:cNvSpPr/>
      </dsp:nvSpPr>
      <dsp:spPr>
        <a:xfrm>
          <a:off x="2578447" y="460896"/>
          <a:ext cx="2386905" cy="114571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5773" tIns="165100" rIns="235773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02</a:t>
          </a:r>
        </a:p>
      </dsp:txBody>
      <dsp:txXfrm>
        <a:off x="2578447" y="460896"/>
        <a:ext cx="2386905" cy="1145714"/>
      </dsp:txXfrm>
    </dsp:sp>
    <dsp:sp modelId="{379EE83B-E5D1-46C6-9DB4-C300637C22EB}">
      <dsp:nvSpPr>
        <dsp:cNvPr id="0" name=""/>
        <dsp:cNvSpPr/>
      </dsp:nvSpPr>
      <dsp:spPr>
        <a:xfrm>
          <a:off x="5156305" y="460896"/>
          <a:ext cx="2386905" cy="28642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5773" tIns="0" rIns="23577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Pay Down Debt</a:t>
          </a:r>
        </a:p>
      </dsp:txBody>
      <dsp:txXfrm>
        <a:off x="5156305" y="1606611"/>
        <a:ext cx="2386905" cy="1718571"/>
      </dsp:txXfrm>
    </dsp:sp>
    <dsp:sp modelId="{EF18A56D-AF96-4B53-9631-AFA7ACA641B4}">
      <dsp:nvSpPr>
        <dsp:cNvPr id="0" name=""/>
        <dsp:cNvSpPr/>
      </dsp:nvSpPr>
      <dsp:spPr>
        <a:xfrm>
          <a:off x="5156305" y="460896"/>
          <a:ext cx="2386905" cy="114571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5773" tIns="165100" rIns="235773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03</a:t>
          </a:r>
        </a:p>
      </dsp:txBody>
      <dsp:txXfrm>
        <a:off x="5156305" y="460896"/>
        <a:ext cx="2386905" cy="114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4F0EE6-9806-4A78-AF8F-8FA1A9FD4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DE6A7-4CEA-44E0-9352-536763C8C1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506994A-E63F-4DEA-821F-D4CF1B80B738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A2836-A9AA-4035-9E12-159DC391E9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A7D07-6A1F-48E7-B742-8E753448A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07A5ECB-92DD-46A4-80C0-B778A0D18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36F741-F257-4715-BA10-A098F88503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7BCB0-C690-4F3B-B623-FC5AD658AA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1ABF0D9-7A83-4A0E-B865-DADB225CD6E8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9788456-F820-4E77-9D29-F2C6308041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52325D-CB4F-4C0C-95B1-E3C0147AC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5F244-325B-4179-AF52-C1E2F3CC17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A0DFF-0690-48A6-BE04-C71947A90C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9A091C4-8930-4966-83F2-CF0F6868F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6586F-D3F2-49BD-AFBD-AB966559F47F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1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E108A-CF7F-46DC-B58D-7E207D68592B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3933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A6D84-5A02-4BD4-964C-D69C78986B4A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28937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56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3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31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56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62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56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54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6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A3830-C1FA-41E7-9145-2067EB27D0D6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91449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10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47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11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81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22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54382-8A4C-41CA-8AD3-4F0A654BE750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53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50F7C-6C79-4938-AB78-DC117A244FED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7040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E8B0A-6B17-4A2C-AC46-E6DD4316C04A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64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FC68-763C-4FCA-8779-D2B42167FF44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30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381C3-04BA-4DAF-89F0-47E75DB13E78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5132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B63216-A6E7-4A16-A1FD-9681628A2C48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6517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F3E63-099D-4059-B22D-D6B28F808D99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1891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F1742F-B003-4CB3-98B9-766D9F1DC719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41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0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obsanger.blogspot.com/2015/10/congress-puts-government-shutdown-off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eduran.com/by-branding-donald-trump-populist-establishment-reveals-anti-democratic-face/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911CFB3-5B01-4BEB-8ED6-42616F147F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46325" y="1752600"/>
            <a:ext cx="7543800" cy="257175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Fiscal Policy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BE7E3F-5074-4775-9DE7-FEAA3AB9A9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algn="ctr" eaLnBrk="1" fontAlgn="auto" hangingPunct="1">
              <a:defRPr/>
            </a:pPr>
            <a:r>
              <a:rPr lang="en-US" dirty="0">
                <a:solidFill>
                  <a:srgbClr val="009900"/>
                </a:solidFill>
              </a:rPr>
              <a:t>Using Taxation and Government spending to manage the nation’s economy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8AB2DDA-B78E-49F9-A9C8-DD5B92E16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Increase Taxes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1E3881B0-277D-446A-8100-BB337C00CC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846264"/>
            <a:ext cx="8001000" cy="40227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People have less money to spend</a:t>
            </a:r>
          </a:p>
          <a:p>
            <a:pPr marL="274320" indent="-274320"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altLang="en-US" sz="3600" dirty="0">
                <a:solidFill>
                  <a:srgbClr val="FF0000"/>
                </a:solidFill>
              </a:rPr>
              <a:t>Less money = less demand</a:t>
            </a:r>
          </a:p>
          <a:p>
            <a:pPr marL="274320" indent="-274320"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altLang="en-US" sz="3600" dirty="0">
                <a:solidFill>
                  <a:srgbClr val="FF0000"/>
                </a:solidFill>
              </a:rPr>
              <a:t>Less demand = lower inflation</a:t>
            </a:r>
          </a:p>
          <a:p>
            <a:pPr marL="274320" indent="-274320"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altLang="en-US" sz="3600" dirty="0">
                <a:solidFill>
                  <a:srgbClr val="FF0000"/>
                </a:solidFill>
              </a:rPr>
              <a:t>Extra $$ to Government can be used to pay off debt.</a:t>
            </a:r>
          </a:p>
          <a:p>
            <a:pPr marL="274320" indent="-274320"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altLang="en-US" sz="3600" dirty="0">
                <a:solidFill>
                  <a:srgbClr val="FF0000"/>
                </a:solidFill>
              </a:rPr>
              <a:t>Lower GDP and Higher Unemployment.</a:t>
            </a:r>
          </a:p>
          <a:p>
            <a:pPr marL="609600" indent="-609600">
              <a:buFontTx/>
              <a:buAutoNum type="arabicPeriod"/>
            </a:pPr>
            <a:endParaRPr lang="en-US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B2E52D6-E47F-4BE8-9316-A1158ED1D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Decrease Spending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CA048A69-1631-491A-99CF-59FFEF6C1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46325" y="1828801"/>
            <a:ext cx="7543800" cy="4302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000" dirty="0">
                <a:solidFill>
                  <a:schemeClr val="tx2"/>
                </a:solidFill>
              </a:rPr>
              <a:t>Less money in economy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>
                <a:solidFill>
                  <a:srgbClr val="FF0000"/>
                </a:solidFill>
              </a:rPr>
              <a:t>Less money = less demand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>
                <a:solidFill>
                  <a:srgbClr val="FF0000"/>
                </a:solidFill>
              </a:rPr>
              <a:t>Less demand = lower inflation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>
                <a:solidFill>
                  <a:srgbClr val="FF0000"/>
                </a:solidFill>
              </a:rPr>
              <a:t>Also results in lower output and higher unemployment rate.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B2E52D6-E47F-4BE8-9316-A1158ED1D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6960" y="286604"/>
            <a:ext cx="7543800" cy="14507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Austerity</a:t>
            </a:r>
          </a:p>
        </p:txBody>
      </p:sp>
      <p:graphicFrame>
        <p:nvGraphicFramePr>
          <p:cNvPr id="26628" name="Rectangle 3">
            <a:extLst>
              <a:ext uri="{FF2B5EF4-FFF2-40B4-BE49-F238E27FC236}">
                <a16:creationId xmlns:a16="http://schemas.microsoft.com/office/drawing/2014/main" id="{93C67D8D-9453-449C-AA69-63573A58F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144351"/>
              </p:ext>
            </p:extLst>
          </p:nvPr>
        </p:nvGraphicFramePr>
        <p:xfrm>
          <a:off x="2346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51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6AB5141-7009-4B66-AEA0-1B391EF36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Which party favors which Contractionary policy?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8D5DE34-C1E2-48EA-BFD3-5124166D4C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905001"/>
            <a:ext cx="8001000" cy="4144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Trick Question! </a:t>
            </a:r>
            <a:r>
              <a:rPr lang="en-US" altLang="en-US" sz="3600" dirty="0">
                <a:solidFill>
                  <a:srgbClr val="FF0000"/>
                </a:solidFill>
              </a:rPr>
              <a:t>Neither party favors Contractionary Fiscal Policies</a:t>
            </a:r>
            <a:r>
              <a:rPr lang="en-US" altLang="en-US" sz="3600" dirty="0">
                <a:solidFill>
                  <a:schemeClr val="accent2"/>
                </a:solidFill>
              </a:rPr>
              <a:t>!!!</a:t>
            </a:r>
          </a:p>
          <a:p>
            <a:pPr algn="ctr" eaLnBrk="1" hangingPunct="1">
              <a:buFontTx/>
              <a:buNone/>
            </a:pPr>
            <a:endParaRPr lang="en-US" altLang="en-US" sz="3600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This is one of the problems with Fiscal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CD549CA-3136-40C9-A7E8-53787EAA2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Problem with Fiscal Policy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EC4C3180-FA40-49DC-B7A4-82E610EAC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828800"/>
            <a:ext cx="8763000" cy="4343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It is unpopular to raise taxes or cut spending. 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Elected officials rarely do either, and they never include it in their campaign platform.</a:t>
            </a:r>
          </a:p>
          <a:p>
            <a:pPr eaLnBrk="1" hangingPunct="1"/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/>
              <a:t>Ex. In 1984, Walter Mondale ran for president saying a slight tax increase would help equalize the U.S. economy. Ronald Regan defeated him in one of the biggest landslides in U.S. history!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437F666-F526-4578-B07C-F4491A6C0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Problems with Fiscal Policy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B875D31B-E7A4-46FB-B3FA-CB67D56782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133601"/>
            <a:ext cx="7924800" cy="39925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If the government cuts taxes, they have less money to spend or they go into </a:t>
            </a:r>
            <a:r>
              <a:rPr lang="en-US" altLang="en-US" sz="3200" u="sng" dirty="0">
                <a:solidFill>
                  <a:srgbClr val="FF0000"/>
                </a:solidFill>
              </a:rPr>
              <a:t>debt</a:t>
            </a:r>
            <a:r>
              <a:rPr lang="en-US" altLang="en-US" sz="3200" dirty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/>
              <a:t>The federal debt is in the </a:t>
            </a:r>
            <a:r>
              <a:rPr lang="en-US" altLang="en-US" sz="3200" b="1" dirty="0">
                <a:solidFill>
                  <a:schemeClr val="accent2"/>
                </a:solidFill>
              </a:rPr>
              <a:t>trillions</a:t>
            </a:r>
            <a:r>
              <a:rPr lang="en-US" altLang="en-US" sz="3200" dirty="0"/>
              <a:t> of dollars, so the government has to borrow money by </a:t>
            </a:r>
            <a:r>
              <a:rPr lang="en-US" altLang="en-US" sz="3200" dirty="0">
                <a:solidFill>
                  <a:schemeClr val="accent2"/>
                </a:solidFill>
              </a:rPr>
              <a:t>selling bonds</a:t>
            </a:r>
            <a:r>
              <a:rPr lang="en-US" altLang="en-US" sz="3200" dirty="0"/>
              <a:t>. These bonds have to be </a:t>
            </a:r>
            <a:r>
              <a:rPr lang="en-US" altLang="en-US" sz="3200" dirty="0">
                <a:solidFill>
                  <a:schemeClr val="accent2"/>
                </a:solidFill>
              </a:rPr>
              <a:t>paid back with interest</a:t>
            </a:r>
            <a:r>
              <a:rPr lang="en-US" altLang="en-US" sz="3200" dirty="0"/>
              <a:t>, costing the government more money!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437F666-F526-4578-B07C-F4491A6C0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Deficit vs Debt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B875D31B-E7A4-46FB-B3FA-CB67D56782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133601"/>
            <a:ext cx="7924800" cy="39925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What is the Difference?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/>
              <a:t>Federal Budget Deficit: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/>
              <a:t>National Debt:</a:t>
            </a:r>
          </a:p>
        </p:txBody>
      </p:sp>
    </p:spTree>
    <p:extLst>
      <p:ext uri="{BB962C8B-B14F-4D97-AF65-F5344CB8AC3E}">
        <p14:creationId xmlns:p14="http://schemas.microsoft.com/office/powerpoint/2010/main" val="929313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Regressive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83" y="1780667"/>
            <a:ext cx="11275632" cy="50107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Takes larger percentage of income from people with low incomes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Example = sales tax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Example: Brian makes $100,000/year, Jill makes $50,000/year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Sales tax of 5%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Both Brian and Jill buy a new Jet Ski that retails for $10,000</a:t>
            </a:r>
            <a:r>
              <a:rPr lang="en-US" sz="2000" dirty="0">
                <a:sym typeface="Wingdings" panose="05000000000000000000" pitchFamily="2" charset="2"/>
              </a:rPr>
              <a:t> x 5% sales tax = $10,500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ym typeface="Wingdings" panose="05000000000000000000" pitchFamily="2" charset="2"/>
              </a:rPr>
              <a:t>Total sales tax paid = $500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ym typeface="Wingdings" panose="05000000000000000000" pitchFamily="2" charset="2"/>
              </a:rPr>
              <a:t>That $500 represents a larger percentage of Jill’s income (1%) than Brian’s Income (0.5%)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4396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Progressive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2062871"/>
            <a:ext cx="3225585" cy="4568295"/>
          </a:xfrm>
        </p:spPr>
        <p:txBody>
          <a:bodyPr anchor="t">
            <a:normAutofit/>
          </a:bodyPr>
          <a:lstStyle/>
          <a:p>
            <a:r>
              <a:rPr lang="en-US" sz="2400"/>
              <a:t>Takes a larger percentage of income from higher-earning people</a:t>
            </a:r>
          </a:p>
          <a:p>
            <a:r>
              <a:rPr lang="en-US" sz="2400"/>
              <a:t>Example: Federal Income Tax</a:t>
            </a:r>
          </a:p>
          <a:p>
            <a:endParaRPr lang="en-US" sz="2400"/>
          </a:p>
          <a:p>
            <a:endParaRPr lang="en-US" sz="2400" dirty="0"/>
          </a:p>
        </p:txBody>
      </p:sp>
      <p:sp>
        <p:nvSpPr>
          <p:cNvPr id="4" name="AutoShape 2" descr="Image result for lad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1692C2-4EC9-4DFF-A551-20578C3CB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283" y="1956619"/>
            <a:ext cx="8583562" cy="480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95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5" y="2222287"/>
            <a:ext cx="11665258" cy="4409332"/>
          </a:xfrm>
        </p:spPr>
        <p:txBody>
          <a:bodyPr anchor="t">
            <a:normAutofit/>
          </a:bodyPr>
          <a:lstStyle/>
          <a:p>
            <a:r>
              <a:rPr lang="en-US" sz="2800" dirty="0"/>
              <a:t>A.K.A. Flat Taxes</a:t>
            </a:r>
          </a:p>
          <a:p>
            <a:r>
              <a:rPr lang="en-US" sz="2800" dirty="0"/>
              <a:t>Takes the same percentage of income from individuals at all levels</a:t>
            </a:r>
          </a:p>
          <a:p>
            <a:pPr lvl="1"/>
            <a:r>
              <a:rPr lang="en-US" sz="2800" dirty="0"/>
              <a:t>Sam makes $100,000/year and pays 5% tax rate ($5000)</a:t>
            </a:r>
          </a:p>
          <a:p>
            <a:pPr lvl="1"/>
            <a:r>
              <a:rPr lang="en-US" sz="2800" dirty="0"/>
              <a:t>Sarah makes $50,000/year and also pays 5% tax rate ($2500)</a:t>
            </a:r>
          </a:p>
          <a:p>
            <a:pPr lvl="1"/>
            <a:endParaRPr lang="en-US" sz="2800" dirty="0"/>
          </a:p>
          <a:p>
            <a:r>
              <a:rPr lang="en-US" sz="3000" dirty="0"/>
              <a:t>Sam pays more $$, but same proportion of income.</a:t>
            </a:r>
          </a:p>
        </p:txBody>
      </p:sp>
    </p:spTree>
    <p:extLst>
      <p:ext uri="{BB962C8B-B14F-4D97-AF65-F5344CB8AC3E}">
        <p14:creationId xmlns:p14="http://schemas.microsoft.com/office/powerpoint/2010/main" val="381555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6A2206B-28FA-48FC-9335-66C9B0822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Fiscal Policy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CD1B559-BFBF-4CB0-BAD1-3132579DA8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Government decisions on spending and taxation that are intended to improve or maintain the economy by increasing or decreasing the money supply.</a:t>
            </a:r>
          </a:p>
          <a:p>
            <a:pPr eaLnBrk="1" hangingPunct="1"/>
            <a:endParaRPr lang="en-US" altLang="en-US" sz="32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200" dirty="0"/>
              <a:t>Because the government is so large and has such an impact on business, the decisions it makes has a </a:t>
            </a:r>
            <a:r>
              <a:rPr lang="en-US" altLang="en-US" sz="3200" dirty="0">
                <a:solidFill>
                  <a:srgbClr val="009900"/>
                </a:solidFill>
              </a:rPr>
              <a:t>HUGE</a:t>
            </a:r>
            <a:r>
              <a:rPr lang="en-US" altLang="en-US" sz="3200" dirty="0"/>
              <a:t> influence on the economy.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4" y="2222287"/>
            <a:ext cx="5486400" cy="4307605"/>
          </a:xfrm>
        </p:spPr>
        <p:txBody>
          <a:bodyPr anchor="t">
            <a:normAutofit/>
          </a:bodyPr>
          <a:lstStyle/>
          <a:p>
            <a:r>
              <a:rPr lang="en-US" sz="2000" b="1" u="sng" dirty="0"/>
              <a:t>Income Tax</a:t>
            </a:r>
          </a:p>
          <a:p>
            <a:pPr lvl="1"/>
            <a:r>
              <a:rPr lang="en-US" sz="1800" dirty="0"/>
              <a:t>Taxes taken out of a person’s income</a:t>
            </a:r>
          </a:p>
          <a:p>
            <a:pPr lvl="1"/>
            <a:r>
              <a:rPr lang="en-US" sz="1800" dirty="0"/>
              <a:t>Largest source of revenue for state governments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b="1" u="sng" dirty="0"/>
              <a:t>Property Tax</a:t>
            </a:r>
          </a:p>
          <a:p>
            <a:pPr lvl="1"/>
            <a:r>
              <a:rPr lang="en-US" sz="1800" dirty="0"/>
              <a:t>Taxes on houses, factory buildings, hotels, and the land on which they were built</a:t>
            </a:r>
          </a:p>
          <a:p>
            <a:pPr lvl="1"/>
            <a:r>
              <a:rPr lang="en-US" sz="1800" dirty="0"/>
              <a:t>Largest source of income for local governments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9A6F44-C2FD-4057-992E-A324A0C1EE5A}"/>
              </a:ext>
            </a:extLst>
          </p:cNvPr>
          <p:cNvSpPr txBox="1">
            <a:spLocks/>
          </p:cNvSpPr>
          <p:nvPr/>
        </p:nvSpPr>
        <p:spPr>
          <a:xfrm>
            <a:off x="5628445" y="1997476"/>
            <a:ext cx="6375646" cy="478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Sales Tax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Tax assigned to the purchase of most consumer G &amp; 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Excise Tax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Tax on manufacture, sale, or consumption of a particular good or service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Ex. Alcohol, tobacco, firearms</a:t>
            </a: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Estate Tax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Tax paid on the assets of someone who has died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F6FC6"/>
              </a:buClr>
              <a:buSzTx/>
              <a:buFont typeface="Wingdings 2" charset="2"/>
              <a:buChar char="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98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62C9DE-9314-447E-B818-959F9D7C9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Who makes Fiscal Policy?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91041235-3495-4A39-A9F3-493B0B47A2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46325" y="1736726"/>
            <a:ext cx="7543800" cy="4022725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Congress and the President</a:t>
            </a:r>
            <a:r>
              <a:rPr lang="en-US" altLang="en-US" sz="3200" dirty="0"/>
              <a:t> make fiscal policy through the federal budget. </a:t>
            </a:r>
          </a:p>
          <a:p>
            <a:pPr eaLnBrk="1" hangingPunct="1"/>
            <a:endParaRPr lang="en-US" altLang="en-US" sz="32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3200" dirty="0">
                <a:solidFill>
                  <a:schemeClr val="accent2"/>
                </a:solidFill>
              </a:rPr>
              <a:t>The Fed</a:t>
            </a:r>
            <a:r>
              <a:rPr lang="en-US" altLang="en-US" sz="3200" dirty="0"/>
              <a:t> </a:t>
            </a:r>
            <a:r>
              <a:rPr lang="en-US" altLang="en-US" sz="3200" b="1" u="sng" dirty="0">
                <a:solidFill>
                  <a:schemeClr val="accent2"/>
                </a:solidFill>
              </a:rPr>
              <a:t>DOES NOT</a:t>
            </a:r>
            <a:r>
              <a:rPr lang="en-US" altLang="en-US" sz="3200" dirty="0"/>
              <a:t> make fiscal policy. 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BE1436A9-52FA-4E7C-819D-223E2430A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 bwMode="auto">
          <a:xfrm>
            <a:off x="2345690" y="4093030"/>
            <a:ext cx="3318932" cy="186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>
            <a:extLst>
              <a:ext uri="{FF2B5EF4-FFF2-40B4-BE49-F238E27FC236}">
                <a16:creationId xmlns:a16="http://schemas.microsoft.com/office/drawing/2014/main" id="{13150816-7627-4D3C-93A2-AA6EB26DA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 bwMode="auto">
          <a:xfrm>
            <a:off x="6156643" y="4093030"/>
            <a:ext cx="3733800" cy="186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4E67AB1-04B8-487F-9BF5-33B012797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Federal Budget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371F5291-E8D3-401D-A1F4-E8D0F8A1B9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828800"/>
            <a:ext cx="8610600" cy="4495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x-none" sz="2800" dirty="0">
                <a:solidFill>
                  <a:schemeClr val="tx1"/>
                </a:solidFill>
              </a:rPr>
              <a:t>Written document that indicates amount of money the government expects to receive from taxes and other revenue for a specific year </a:t>
            </a:r>
          </a:p>
          <a:p>
            <a:pPr marL="0" indent="0" algn="ctr">
              <a:buNone/>
              <a:defRPr/>
            </a:pPr>
            <a:r>
              <a:rPr lang="en-US" altLang="x-none" sz="2800" dirty="0">
                <a:solidFill>
                  <a:schemeClr val="tx1"/>
                </a:solidFill>
              </a:rPr>
              <a:t>and </a:t>
            </a:r>
          </a:p>
          <a:p>
            <a:pPr marL="0" indent="0">
              <a:buNone/>
              <a:defRPr/>
            </a:pPr>
            <a:r>
              <a:rPr lang="en-US" altLang="x-none" sz="2800" dirty="0">
                <a:solidFill>
                  <a:schemeClr val="tx1"/>
                </a:solidFill>
              </a:rPr>
              <a:t>Authorizes the amount of money the government can spend that year.</a:t>
            </a:r>
          </a:p>
          <a:p>
            <a:pPr marL="0" indent="0">
              <a:buNone/>
              <a:defRPr/>
            </a:pPr>
            <a:endParaRPr lang="en-US" altLang="x-none" sz="2800" dirty="0"/>
          </a:p>
          <a:p>
            <a:pPr marL="0" indent="0">
              <a:buNone/>
              <a:defRPr/>
            </a:pPr>
            <a:r>
              <a:rPr lang="en-US" altLang="x-none" sz="2800" dirty="0"/>
              <a:t>Every </a:t>
            </a:r>
            <a:r>
              <a:rPr lang="en-US" altLang="x-none" sz="2800" b="1" dirty="0">
                <a:solidFill>
                  <a:schemeClr val="accent2"/>
                </a:solidFill>
              </a:rPr>
              <a:t>Fiscal Year</a:t>
            </a:r>
            <a:r>
              <a:rPr lang="en-US" altLang="x-none" sz="2800" dirty="0"/>
              <a:t> the government makes a new budget. </a:t>
            </a:r>
          </a:p>
          <a:p>
            <a:pPr eaLnBrk="1" hangingPunct="1">
              <a:buFont typeface="Calibri" charset="0"/>
              <a:buChar char=" "/>
              <a:defRPr/>
            </a:pPr>
            <a:endParaRPr lang="en-US" altLang="x-none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1A4C39D-1C52-4D3B-98C3-57590AF33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Fiscal Policy and the Economy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B97FD550-51D5-4D61-A977-6EB476E700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737362"/>
            <a:ext cx="8534400" cy="466343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The total level of government spending can be changed to help </a:t>
            </a:r>
            <a:r>
              <a:rPr lang="en-US" altLang="en-US" sz="2800" u="sng" dirty="0">
                <a:solidFill>
                  <a:schemeClr val="accent2"/>
                </a:solidFill>
              </a:rPr>
              <a:t>increase</a:t>
            </a:r>
            <a:r>
              <a:rPr lang="en-US" altLang="en-US" sz="2800" dirty="0"/>
              <a:t> or </a:t>
            </a:r>
            <a:r>
              <a:rPr lang="en-US" altLang="en-US" sz="2800" u="sng" dirty="0">
                <a:solidFill>
                  <a:schemeClr val="accent2"/>
                </a:solidFill>
              </a:rPr>
              <a:t>decrease</a:t>
            </a:r>
            <a:r>
              <a:rPr lang="en-US" altLang="en-US" sz="2800" dirty="0"/>
              <a:t> the output of the economy.</a:t>
            </a:r>
          </a:p>
          <a:p>
            <a:pPr eaLnBrk="1" hangingPunct="1"/>
            <a:endParaRPr lang="en-US" altLang="en-US" sz="28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accent2"/>
                </a:solidFill>
              </a:rPr>
              <a:t>Expansionary Fiscal Policy</a:t>
            </a:r>
            <a:r>
              <a:rPr lang="en-US" altLang="en-US" sz="2800" dirty="0"/>
              <a:t>: 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Policies that attempt to </a:t>
            </a:r>
            <a:r>
              <a:rPr lang="en-US" altLang="en-US" sz="2800" u="sng" dirty="0">
                <a:solidFill>
                  <a:srgbClr val="FF0000"/>
                </a:solidFill>
              </a:rPr>
              <a:t>increase</a:t>
            </a:r>
            <a:r>
              <a:rPr lang="en-US" altLang="en-US" sz="2800" dirty="0">
                <a:solidFill>
                  <a:srgbClr val="FF0000"/>
                </a:solidFill>
              </a:rPr>
              <a:t> the output of the economy to create jobs and increase the tax base.</a:t>
            </a:r>
            <a:endParaRPr lang="en-US" altLang="en-US" sz="2800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sz="28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accent2"/>
                </a:solidFill>
              </a:rPr>
              <a:t>Contractionary Fiscal Policy</a:t>
            </a:r>
            <a:r>
              <a:rPr lang="en-US" altLang="en-US" sz="2800" dirty="0"/>
              <a:t>: 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Policies that try to </a:t>
            </a:r>
            <a:r>
              <a:rPr lang="en-US" altLang="en-US" sz="2800" u="sng" dirty="0">
                <a:solidFill>
                  <a:srgbClr val="FF0000"/>
                </a:solidFill>
              </a:rPr>
              <a:t>decrease</a:t>
            </a:r>
            <a:r>
              <a:rPr lang="en-US" altLang="en-US" sz="2800" dirty="0">
                <a:solidFill>
                  <a:srgbClr val="FF0000"/>
                </a:solidFill>
              </a:rPr>
              <a:t> the output of the economy to slow down inflation and prevent economic recessions.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FED07E4-F159-4E56-B20C-52DF9F995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62001"/>
            <a:ext cx="7543800" cy="764957"/>
          </a:xfrm>
          <a:noFill/>
        </p:spPr>
        <p:txBody>
          <a:bodyPr/>
          <a:lstStyle/>
          <a:p>
            <a:pPr>
              <a:defRPr/>
            </a:pPr>
            <a:r>
              <a:rPr lang="en-US" b="1" spc="0" dirty="0">
                <a:ln w="0"/>
                <a:solidFill>
                  <a:schemeClr val="tx1"/>
                </a:solidFill>
              </a:rPr>
              <a:t>Expansionary Fiscal Policy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7A153D1-A5F7-4915-973F-31B6CC40B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737362"/>
            <a:ext cx="8077200" cy="4587239"/>
          </a:xfrm>
        </p:spPr>
        <p:txBody>
          <a:bodyPr/>
          <a:lstStyle/>
          <a:p>
            <a:pPr marL="609600" indent="-609600">
              <a:buFont typeface="Calibri" charset="0"/>
              <a:buChar char=" "/>
              <a:defRPr/>
            </a:pPr>
            <a:r>
              <a:rPr lang="en-US" altLang="x-none" sz="3600" dirty="0"/>
              <a:t>During a </a:t>
            </a:r>
            <a:r>
              <a:rPr lang="en-US" altLang="x-none" sz="3600" dirty="0">
                <a:solidFill>
                  <a:schemeClr val="accent2"/>
                </a:solidFill>
              </a:rPr>
              <a:t>contraction</a:t>
            </a:r>
            <a:r>
              <a:rPr lang="en-US" altLang="x-none" sz="3600" dirty="0"/>
              <a:t> or </a:t>
            </a:r>
            <a:r>
              <a:rPr lang="en-US" altLang="x-none" sz="3600" dirty="0">
                <a:solidFill>
                  <a:schemeClr val="accent2"/>
                </a:solidFill>
              </a:rPr>
              <a:t>recession</a:t>
            </a:r>
            <a:r>
              <a:rPr lang="en-US" altLang="x-none" sz="3600" dirty="0"/>
              <a:t>, the government can do two things to increase output: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en-US" altLang="x-none" sz="36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US" altLang="x-none" sz="3600" dirty="0">
                <a:solidFill>
                  <a:srgbClr val="FF0000"/>
                </a:solidFill>
              </a:rPr>
              <a:t>Decrease Taxes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US" altLang="x-none" sz="3600" dirty="0">
                <a:solidFill>
                  <a:srgbClr val="FF0000"/>
                </a:solidFill>
              </a:rPr>
              <a:t>and / or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US" altLang="x-none" sz="3800" dirty="0">
                <a:solidFill>
                  <a:srgbClr val="FF0000"/>
                </a:solidFill>
              </a:rPr>
              <a:t>Increase Spending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9CD0CD1-7DAF-407E-B37B-D63F196B7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Decreasing Taxes</a:t>
            </a:r>
            <a:r>
              <a:rPr lang="mr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0A8DBD0-713F-4010-BEDA-60E10D0F7C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46325" y="2286000"/>
            <a:ext cx="7543800" cy="4038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3600" dirty="0">
                <a:solidFill>
                  <a:schemeClr val="tx2"/>
                </a:solidFill>
              </a:rPr>
              <a:t>Increases Money Supply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 dirty="0">
                <a:solidFill>
                  <a:srgbClr val="FF0000"/>
                </a:solidFill>
              </a:rPr>
              <a:t>Gives people more money to spend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 dirty="0">
                <a:solidFill>
                  <a:srgbClr val="FF0000"/>
                </a:solidFill>
              </a:rPr>
              <a:t>More money = more demand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 dirty="0">
                <a:solidFill>
                  <a:srgbClr val="FF0000"/>
                </a:solidFill>
              </a:rPr>
              <a:t>More demand = more production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 dirty="0">
                <a:solidFill>
                  <a:srgbClr val="FF0000"/>
                </a:solidFill>
              </a:rPr>
              <a:t>More production = more jobs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 dirty="0">
                <a:solidFill>
                  <a:srgbClr val="FF0000"/>
                </a:solidFill>
              </a:rPr>
              <a:t>More jobs = more demand etc. etc.</a:t>
            </a:r>
          </a:p>
        </p:txBody>
      </p:sp>
      <p:sp>
        <p:nvSpPr>
          <p:cNvPr id="21507" name="TextBox 7">
            <a:extLst>
              <a:ext uri="{FF2B5EF4-FFF2-40B4-BE49-F238E27FC236}">
                <a16:creationId xmlns:a16="http://schemas.microsoft.com/office/drawing/2014/main" id="{1822DA06-B967-46CC-9CBE-61FD1C583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736725"/>
            <a:ext cx="745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dirty="0"/>
              <a:t>(and using Debt to pay for it)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3C0B4B0-7847-487C-85DF-2C4B3F4F4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Increase Government Spending</a:t>
            </a:r>
            <a:r>
              <a:rPr lang="mr-IN" sz="4400" dirty="0"/>
              <a:t>…</a:t>
            </a:r>
            <a:endParaRPr lang="en-US" sz="4400" dirty="0"/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EEA246A7-CBA2-4619-9307-70D5439E4C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46325" y="2106614"/>
            <a:ext cx="7543800" cy="37623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tx2"/>
                </a:solidFill>
              </a:rPr>
              <a:t>Increases Money supply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rgbClr val="FF0000"/>
                </a:solidFill>
              </a:rPr>
              <a:t>Increases demand for goods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rgbClr val="FF0000"/>
                </a:solidFill>
              </a:rPr>
              <a:t>More demand = more production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rgbClr val="FF0000"/>
                </a:solidFill>
              </a:rPr>
              <a:t>More production = more jobs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rgbClr val="FF0000"/>
                </a:solidFill>
              </a:rPr>
              <a:t>More jobs = more demand etc. etc.</a:t>
            </a:r>
          </a:p>
          <a:p>
            <a:pPr marL="609600" indent="-609600">
              <a:buFontTx/>
              <a:buAutoNum type="arabicPeriod"/>
            </a:pP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22531" name="TextBox 1">
            <a:extLst>
              <a:ext uri="{FF2B5EF4-FFF2-40B4-BE49-F238E27FC236}">
                <a16:creationId xmlns:a16="http://schemas.microsoft.com/office/drawing/2014/main" id="{D912915F-6169-4EE2-8EDF-F152A0B27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736725"/>
            <a:ext cx="745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(and using Debt to pay for it)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8318F00-DEF2-4362-AB39-6E80D8476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Contractionary Policies</a:t>
            </a:r>
          </a:p>
        </p:txBody>
      </p:sp>
      <p:sp>
        <p:nvSpPr>
          <p:cNvPr id="24578" name="Rectangle 4">
            <a:extLst>
              <a:ext uri="{FF2B5EF4-FFF2-40B4-BE49-F238E27FC236}">
                <a16:creationId xmlns:a16="http://schemas.microsoft.com/office/drawing/2014/main" id="{ECFA1A48-BE46-4836-915D-F11007C4E3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846264"/>
            <a:ext cx="8001000" cy="4022725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altLang="en-US" sz="3600" dirty="0"/>
              <a:t>During a period of </a:t>
            </a:r>
            <a:r>
              <a:rPr lang="en-US" altLang="en-US" sz="3600" dirty="0">
                <a:solidFill>
                  <a:schemeClr val="accent2"/>
                </a:solidFill>
              </a:rPr>
              <a:t>excessive inflation</a:t>
            </a:r>
            <a:r>
              <a:rPr lang="en-US" altLang="en-US" sz="3600" dirty="0"/>
              <a:t> (during a period of </a:t>
            </a:r>
            <a:r>
              <a:rPr lang="en-US" altLang="en-US" sz="3600" dirty="0">
                <a:solidFill>
                  <a:schemeClr val="accent2"/>
                </a:solidFill>
              </a:rPr>
              <a:t>expansion</a:t>
            </a:r>
            <a:r>
              <a:rPr lang="en-US" altLang="en-US" sz="3600" dirty="0"/>
              <a:t>), the government can do two things:</a:t>
            </a:r>
          </a:p>
          <a:p>
            <a:pPr marL="609600" indent="-609600"/>
            <a:endParaRPr lang="en-US" altLang="en-US" sz="3600" dirty="0"/>
          </a:p>
          <a:p>
            <a:pPr marL="609600" indent="-609600" algn="ctr">
              <a:buClr>
                <a:srgbClr val="FF0000"/>
              </a:buClr>
              <a:buFontTx/>
              <a:buAutoNum type="arabicPeriod"/>
            </a:pPr>
            <a:r>
              <a:rPr lang="en-US" altLang="en-US" sz="3600" dirty="0">
                <a:solidFill>
                  <a:srgbClr val="FF0000"/>
                </a:solidFill>
              </a:rPr>
              <a:t>Increase Taxes</a:t>
            </a:r>
          </a:p>
          <a:p>
            <a:pPr marL="990600" lvl="1" indent="-533400" algn="ctr">
              <a:buClr>
                <a:srgbClr val="FF0000"/>
              </a:buClr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And / Or</a:t>
            </a:r>
          </a:p>
          <a:p>
            <a:pPr marL="990600" lvl="1" indent="-533400" algn="ctr">
              <a:buClr>
                <a:srgbClr val="FF0000"/>
              </a:buClr>
              <a:buFontTx/>
              <a:buAutoNum type="arabicPeriod" startAt="2"/>
            </a:pPr>
            <a:r>
              <a:rPr lang="en-US" altLang="en-US" sz="3600" dirty="0">
                <a:solidFill>
                  <a:srgbClr val="FF0000"/>
                </a:solidFill>
              </a:rPr>
              <a:t>Decrease Spending 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Quotabl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558</TotalTime>
  <Words>847</Words>
  <Application>Microsoft Office PowerPoint</Application>
  <PresentationFormat>Widescreen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Century Gothic</vt:lpstr>
      <vt:lpstr>Mangal</vt:lpstr>
      <vt:lpstr>Wingdings</vt:lpstr>
      <vt:lpstr>Wingdings 2</vt:lpstr>
      <vt:lpstr>Retrospect</vt:lpstr>
      <vt:lpstr>Quotable</vt:lpstr>
      <vt:lpstr>Fiscal Policy</vt:lpstr>
      <vt:lpstr>Fiscal Policy</vt:lpstr>
      <vt:lpstr>Who makes Fiscal Policy?</vt:lpstr>
      <vt:lpstr>Federal Budget</vt:lpstr>
      <vt:lpstr>Fiscal Policy and the Economy</vt:lpstr>
      <vt:lpstr>Expansionary Fiscal Policy</vt:lpstr>
      <vt:lpstr>Decreasing Taxes…</vt:lpstr>
      <vt:lpstr>Increase Government Spending…</vt:lpstr>
      <vt:lpstr>Contractionary Policies</vt:lpstr>
      <vt:lpstr>Increase Taxes</vt:lpstr>
      <vt:lpstr>Decrease Spending</vt:lpstr>
      <vt:lpstr>Austerity</vt:lpstr>
      <vt:lpstr>Which party favors which Contractionary policy?</vt:lpstr>
      <vt:lpstr>Problem with Fiscal Policy</vt:lpstr>
      <vt:lpstr>Problems with Fiscal Policy</vt:lpstr>
      <vt:lpstr>Deficit vs Debt</vt:lpstr>
      <vt:lpstr>Regressive Tax</vt:lpstr>
      <vt:lpstr>Progressive Tax</vt:lpstr>
      <vt:lpstr>Proportional Tax</vt:lpstr>
      <vt:lpstr>Other Types of Taxes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Jenkins, Denny</cp:lastModifiedBy>
  <cp:revision>32</cp:revision>
  <cp:lastPrinted>1601-01-01T00:00:00Z</cp:lastPrinted>
  <dcterms:created xsi:type="dcterms:W3CDTF">1601-01-01T00:00:00Z</dcterms:created>
  <dcterms:modified xsi:type="dcterms:W3CDTF">2018-10-31T17:41:32Z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