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3" r:id="rId6"/>
    <p:sldId id="260" r:id="rId7"/>
    <p:sldId id="261" r:id="rId8"/>
    <p:sldId id="284" r:id="rId9"/>
    <p:sldId id="262" r:id="rId10"/>
    <p:sldId id="285" r:id="rId11"/>
    <p:sldId id="263" r:id="rId12"/>
    <p:sldId id="286" r:id="rId13"/>
    <p:sldId id="264" r:id="rId14"/>
    <p:sldId id="265" r:id="rId15"/>
    <p:sldId id="287" r:id="rId16"/>
    <p:sldId id="290" r:id="rId17"/>
    <p:sldId id="288" r:id="rId18"/>
    <p:sldId id="291" r:id="rId19"/>
    <p:sldId id="292" r:id="rId20"/>
    <p:sldId id="266" r:id="rId21"/>
    <p:sldId id="294" r:id="rId22"/>
    <p:sldId id="295" r:id="rId23"/>
    <p:sldId id="297" r:id="rId24"/>
    <p:sldId id="296" r:id="rId25"/>
    <p:sldId id="298" r:id="rId26"/>
    <p:sldId id="276" r:id="rId27"/>
    <p:sldId id="301" r:id="rId28"/>
    <p:sldId id="304" r:id="rId29"/>
    <p:sldId id="278" r:id="rId30"/>
    <p:sldId id="279" r:id="rId31"/>
    <p:sldId id="299" r:id="rId32"/>
    <p:sldId id="300" r:id="rId33"/>
    <p:sldId id="280" r:id="rId34"/>
    <p:sldId id="303" r:id="rId35"/>
    <p:sldId id="302" r:id="rId36"/>
    <p:sldId id="308" r:id="rId37"/>
    <p:sldId id="310" r:id="rId38"/>
    <p:sldId id="309" r:id="rId39"/>
    <p:sldId id="311" r:id="rId40"/>
    <p:sldId id="281" r:id="rId41"/>
    <p:sldId id="312" r:id="rId42"/>
    <p:sldId id="313" r:id="rId43"/>
    <p:sldId id="314" r:id="rId44"/>
    <p:sldId id="31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43" autoAdjust="0"/>
    <p:restoredTop sz="94660"/>
  </p:normalViewPr>
  <p:slideViewPr>
    <p:cSldViewPr snapToGrid="0">
      <p:cViewPr varScale="1">
        <p:scale>
          <a:sx n="68" d="100"/>
          <a:sy n="68" d="100"/>
        </p:scale>
        <p:origin x="48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456A8-9703-4E59-82AE-44A5119015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2763C2-9ADD-48EB-87FB-D2C6FF8D4B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24C09B-3FDC-4909-A86F-AC4B237A2C44}"/>
              </a:ext>
            </a:extLst>
          </p:cNvPr>
          <p:cNvSpPr>
            <a:spLocks noGrp="1"/>
          </p:cNvSpPr>
          <p:nvPr>
            <p:ph type="dt" sz="half" idx="10"/>
          </p:nvPr>
        </p:nvSpPr>
        <p:spPr/>
        <p:txBody>
          <a:bodyPr/>
          <a:lstStyle/>
          <a:p>
            <a:fld id="{EA56B0CE-9FE4-4DDE-BC26-75108AFE218D}" type="datetimeFigureOut">
              <a:rPr lang="en-US" smtClean="0"/>
              <a:t>9/11/2018</a:t>
            </a:fld>
            <a:endParaRPr lang="en-US"/>
          </a:p>
        </p:txBody>
      </p:sp>
      <p:sp>
        <p:nvSpPr>
          <p:cNvPr id="5" name="Footer Placeholder 4">
            <a:extLst>
              <a:ext uri="{FF2B5EF4-FFF2-40B4-BE49-F238E27FC236}">
                <a16:creationId xmlns:a16="http://schemas.microsoft.com/office/drawing/2014/main" id="{48C3F877-779A-42A5-8DEE-6529BC92D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AACEE2-E796-44BF-B00B-CC431604D9E3}"/>
              </a:ext>
            </a:extLst>
          </p:cNvPr>
          <p:cNvSpPr>
            <a:spLocks noGrp="1"/>
          </p:cNvSpPr>
          <p:nvPr>
            <p:ph type="sldNum" sz="quarter" idx="12"/>
          </p:nvPr>
        </p:nvSpPr>
        <p:spPr/>
        <p:txBody>
          <a:bodyPr/>
          <a:lstStyle/>
          <a:p>
            <a:fld id="{E21FADB8-1899-4148-A496-2462B29E7ECE}" type="slidenum">
              <a:rPr lang="en-US" smtClean="0"/>
              <a:t>‹#›</a:t>
            </a:fld>
            <a:endParaRPr lang="en-US"/>
          </a:p>
        </p:txBody>
      </p:sp>
    </p:spTree>
    <p:extLst>
      <p:ext uri="{BB962C8B-B14F-4D97-AF65-F5344CB8AC3E}">
        <p14:creationId xmlns:p14="http://schemas.microsoft.com/office/powerpoint/2010/main" val="1194550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18AFC-BAD8-49D9-BBCD-B8384E638D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D17428-B2FC-4AF9-8330-295D87D8F2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67E73C-8B04-42A1-B034-5ED789AF8A0F}"/>
              </a:ext>
            </a:extLst>
          </p:cNvPr>
          <p:cNvSpPr>
            <a:spLocks noGrp="1"/>
          </p:cNvSpPr>
          <p:nvPr>
            <p:ph type="dt" sz="half" idx="10"/>
          </p:nvPr>
        </p:nvSpPr>
        <p:spPr/>
        <p:txBody>
          <a:bodyPr/>
          <a:lstStyle/>
          <a:p>
            <a:fld id="{EA56B0CE-9FE4-4DDE-BC26-75108AFE218D}" type="datetimeFigureOut">
              <a:rPr lang="en-US" smtClean="0"/>
              <a:t>9/11/2018</a:t>
            </a:fld>
            <a:endParaRPr lang="en-US"/>
          </a:p>
        </p:txBody>
      </p:sp>
      <p:sp>
        <p:nvSpPr>
          <p:cNvPr id="5" name="Footer Placeholder 4">
            <a:extLst>
              <a:ext uri="{FF2B5EF4-FFF2-40B4-BE49-F238E27FC236}">
                <a16:creationId xmlns:a16="http://schemas.microsoft.com/office/drawing/2014/main" id="{1E602EB3-12B1-47BE-B820-F329E61D31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FE13B-11CA-4D0E-965D-D34720C26A6C}"/>
              </a:ext>
            </a:extLst>
          </p:cNvPr>
          <p:cNvSpPr>
            <a:spLocks noGrp="1"/>
          </p:cNvSpPr>
          <p:nvPr>
            <p:ph type="sldNum" sz="quarter" idx="12"/>
          </p:nvPr>
        </p:nvSpPr>
        <p:spPr/>
        <p:txBody>
          <a:bodyPr/>
          <a:lstStyle/>
          <a:p>
            <a:fld id="{E21FADB8-1899-4148-A496-2462B29E7ECE}" type="slidenum">
              <a:rPr lang="en-US" smtClean="0"/>
              <a:t>‹#›</a:t>
            </a:fld>
            <a:endParaRPr lang="en-US"/>
          </a:p>
        </p:txBody>
      </p:sp>
    </p:spTree>
    <p:extLst>
      <p:ext uri="{BB962C8B-B14F-4D97-AF65-F5344CB8AC3E}">
        <p14:creationId xmlns:p14="http://schemas.microsoft.com/office/powerpoint/2010/main" val="1479174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03B995-F0B9-4589-BB18-47377B2400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A66128-0621-45AB-956B-8245291848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515AAC-E085-4319-B842-85952570E35E}"/>
              </a:ext>
            </a:extLst>
          </p:cNvPr>
          <p:cNvSpPr>
            <a:spLocks noGrp="1"/>
          </p:cNvSpPr>
          <p:nvPr>
            <p:ph type="dt" sz="half" idx="10"/>
          </p:nvPr>
        </p:nvSpPr>
        <p:spPr/>
        <p:txBody>
          <a:bodyPr/>
          <a:lstStyle/>
          <a:p>
            <a:fld id="{EA56B0CE-9FE4-4DDE-BC26-75108AFE218D}" type="datetimeFigureOut">
              <a:rPr lang="en-US" smtClean="0"/>
              <a:t>9/11/2018</a:t>
            </a:fld>
            <a:endParaRPr lang="en-US"/>
          </a:p>
        </p:txBody>
      </p:sp>
      <p:sp>
        <p:nvSpPr>
          <p:cNvPr id="5" name="Footer Placeholder 4">
            <a:extLst>
              <a:ext uri="{FF2B5EF4-FFF2-40B4-BE49-F238E27FC236}">
                <a16:creationId xmlns:a16="http://schemas.microsoft.com/office/drawing/2014/main" id="{EAF10AE9-4F85-429D-B48E-6DA26A8C91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ACFAAF-A47B-4A37-B680-FCE86CA49992}"/>
              </a:ext>
            </a:extLst>
          </p:cNvPr>
          <p:cNvSpPr>
            <a:spLocks noGrp="1"/>
          </p:cNvSpPr>
          <p:nvPr>
            <p:ph type="sldNum" sz="quarter" idx="12"/>
          </p:nvPr>
        </p:nvSpPr>
        <p:spPr/>
        <p:txBody>
          <a:bodyPr/>
          <a:lstStyle/>
          <a:p>
            <a:fld id="{E21FADB8-1899-4148-A496-2462B29E7ECE}" type="slidenum">
              <a:rPr lang="en-US" smtClean="0"/>
              <a:t>‹#›</a:t>
            </a:fld>
            <a:endParaRPr lang="en-US"/>
          </a:p>
        </p:txBody>
      </p:sp>
    </p:spTree>
    <p:extLst>
      <p:ext uri="{BB962C8B-B14F-4D97-AF65-F5344CB8AC3E}">
        <p14:creationId xmlns:p14="http://schemas.microsoft.com/office/powerpoint/2010/main" val="233501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03684-F070-4AAF-B12D-412A36700C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5B1799-2177-4547-8E44-3280EB3610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2E7ECB-AE1F-4904-A6E1-1FA318A00B8D}"/>
              </a:ext>
            </a:extLst>
          </p:cNvPr>
          <p:cNvSpPr>
            <a:spLocks noGrp="1"/>
          </p:cNvSpPr>
          <p:nvPr>
            <p:ph type="dt" sz="half" idx="10"/>
          </p:nvPr>
        </p:nvSpPr>
        <p:spPr/>
        <p:txBody>
          <a:bodyPr/>
          <a:lstStyle/>
          <a:p>
            <a:fld id="{EA56B0CE-9FE4-4DDE-BC26-75108AFE218D}" type="datetimeFigureOut">
              <a:rPr lang="en-US" smtClean="0"/>
              <a:t>9/11/2018</a:t>
            </a:fld>
            <a:endParaRPr lang="en-US"/>
          </a:p>
        </p:txBody>
      </p:sp>
      <p:sp>
        <p:nvSpPr>
          <p:cNvPr id="5" name="Footer Placeholder 4">
            <a:extLst>
              <a:ext uri="{FF2B5EF4-FFF2-40B4-BE49-F238E27FC236}">
                <a16:creationId xmlns:a16="http://schemas.microsoft.com/office/drawing/2014/main" id="{83266098-79B1-4F87-AA83-02DA9F6E0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83E8A3-F814-4F26-B6B5-C3556B1C339A}"/>
              </a:ext>
            </a:extLst>
          </p:cNvPr>
          <p:cNvSpPr>
            <a:spLocks noGrp="1"/>
          </p:cNvSpPr>
          <p:nvPr>
            <p:ph type="sldNum" sz="quarter" idx="12"/>
          </p:nvPr>
        </p:nvSpPr>
        <p:spPr/>
        <p:txBody>
          <a:bodyPr/>
          <a:lstStyle/>
          <a:p>
            <a:fld id="{E21FADB8-1899-4148-A496-2462B29E7ECE}" type="slidenum">
              <a:rPr lang="en-US" smtClean="0"/>
              <a:t>‹#›</a:t>
            </a:fld>
            <a:endParaRPr lang="en-US"/>
          </a:p>
        </p:txBody>
      </p:sp>
    </p:spTree>
    <p:extLst>
      <p:ext uri="{BB962C8B-B14F-4D97-AF65-F5344CB8AC3E}">
        <p14:creationId xmlns:p14="http://schemas.microsoft.com/office/powerpoint/2010/main" val="1149242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C0321-B455-4F26-9B60-CB3C653A72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3F20A1-EFBC-4CE2-99CD-FE2DED130F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E79580-B64C-4E90-94FD-9FAD7A6C002E}"/>
              </a:ext>
            </a:extLst>
          </p:cNvPr>
          <p:cNvSpPr>
            <a:spLocks noGrp="1"/>
          </p:cNvSpPr>
          <p:nvPr>
            <p:ph type="dt" sz="half" idx="10"/>
          </p:nvPr>
        </p:nvSpPr>
        <p:spPr/>
        <p:txBody>
          <a:bodyPr/>
          <a:lstStyle/>
          <a:p>
            <a:fld id="{EA56B0CE-9FE4-4DDE-BC26-75108AFE218D}" type="datetimeFigureOut">
              <a:rPr lang="en-US" smtClean="0"/>
              <a:t>9/11/2018</a:t>
            </a:fld>
            <a:endParaRPr lang="en-US"/>
          </a:p>
        </p:txBody>
      </p:sp>
      <p:sp>
        <p:nvSpPr>
          <p:cNvPr id="5" name="Footer Placeholder 4">
            <a:extLst>
              <a:ext uri="{FF2B5EF4-FFF2-40B4-BE49-F238E27FC236}">
                <a16:creationId xmlns:a16="http://schemas.microsoft.com/office/drawing/2014/main" id="{15ED9D25-E853-4F7B-977A-653459D8B6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71612-2766-44FF-89A8-C7A754DDA5C0}"/>
              </a:ext>
            </a:extLst>
          </p:cNvPr>
          <p:cNvSpPr>
            <a:spLocks noGrp="1"/>
          </p:cNvSpPr>
          <p:nvPr>
            <p:ph type="sldNum" sz="quarter" idx="12"/>
          </p:nvPr>
        </p:nvSpPr>
        <p:spPr/>
        <p:txBody>
          <a:bodyPr/>
          <a:lstStyle/>
          <a:p>
            <a:fld id="{E21FADB8-1899-4148-A496-2462B29E7ECE}" type="slidenum">
              <a:rPr lang="en-US" smtClean="0"/>
              <a:t>‹#›</a:t>
            </a:fld>
            <a:endParaRPr lang="en-US"/>
          </a:p>
        </p:txBody>
      </p:sp>
    </p:spTree>
    <p:extLst>
      <p:ext uri="{BB962C8B-B14F-4D97-AF65-F5344CB8AC3E}">
        <p14:creationId xmlns:p14="http://schemas.microsoft.com/office/powerpoint/2010/main" val="2267910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0099-2AE6-4AD4-B8E9-CC70665584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774FED-7941-4CD2-9A65-ED5C085F17D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CE6279-67B5-4D43-830F-E00774F5E24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C27534-54ED-4F04-A7CC-28EE3C47B4DD}"/>
              </a:ext>
            </a:extLst>
          </p:cNvPr>
          <p:cNvSpPr>
            <a:spLocks noGrp="1"/>
          </p:cNvSpPr>
          <p:nvPr>
            <p:ph type="dt" sz="half" idx="10"/>
          </p:nvPr>
        </p:nvSpPr>
        <p:spPr/>
        <p:txBody>
          <a:bodyPr/>
          <a:lstStyle/>
          <a:p>
            <a:fld id="{EA56B0CE-9FE4-4DDE-BC26-75108AFE218D}" type="datetimeFigureOut">
              <a:rPr lang="en-US" smtClean="0"/>
              <a:t>9/11/2018</a:t>
            </a:fld>
            <a:endParaRPr lang="en-US"/>
          </a:p>
        </p:txBody>
      </p:sp>
      <p:sp>
        <p:nvSpPr>
          <p:cNvPr id="6" name="Footer Placeholder 5">
            <a:extLst>
              <a:ext uri="{FF2B5EF4-FFF2-40B4-BE49-F238E27FC236}">
                <a16:creationId xmlns:a16="http://schemas.microsoft.com/office/drawing/2014/main" id="{9921030B-DBFD-4820-83AE-96CE7A3D9B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30518A-7A87-4998-8F2E-046B7E5483CA}"/>
              </a:ext>
            </a:extLst>
          </p:cNvPr>
          <p:cNvSpPr>
            <a:spLocks noGrp="1"/>
          </p:cNvSpPr>
          <p:nvPr>
            <p:ph type="sldNum" sz="quarter" idx="12"/>
          </p:nvPr>
        </p:nvSpPr>
        <p:spPr/>
        <p:txBody>
          <a:bodyPr/>
          <a:lstStyle/>
          <a:p>
            <a:fld id="{E21FADB8-1899-4148-A496-2462B29E7ECE}" type="slidenum">
              <a:rPr lang="en-US" smtClean="0"/>
              <a:t>‹#›</a:t>
            </a:fld>
            <a:endParaRPr lang="en-US"/>
          </a:p>
        </p:txBody>
      </p:sp>
    </p:spTree>
    <p:extLst>
      <p:ext uri="{BB962C8B-B14F-4D97-AF65-F5344CB8AC3E}">
        <p14:creationId xmlns:p14="http://schemas.microsoft.com/office/powerpoint/2010/main" val="1906423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CCD45-C6F2-4F4F-8C1F-8B11A8E516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13B3B8-CA09-4608-8DA2-AE0430439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9CB0E84-8C90-4528-B5D2-B04F5ACAA1E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2A13FA-E459-4793-8895-13AD5D2A5B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E69A9B-A18C-4538-9ACA-3233AA15522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C83065-1758-472D-A16B-447C1BC01970}"/>
              </a:ext>
            </a:extLst>
          </p:cNvPr>
          <p:cNvSpPr>
            <a:spLocks noGrp="1"/>
          </p:cNvSpPr>
          <p:nvPr>
            <p:ph type="dt" sz="half" idx="10"/>
          </p:nvPr>
        </p:nvSpPr>
        <p:spPr/>
        <p:txBody>
          <a:bodyPr/>
          <a:lstStyle/>
          <a:p>
            <a:fld id="{EA56B0CE-9FE4-4DDE-BC26-75108AFE218D}" type="datetimeFigureOut">
              <a:rPr lang="en-US" smtClean="0"/>
              <a:t>9/11/2018</a:t>
            </a:fld>
            <a:endParaRPr lang="en-US"/>
          </a:p>
        </p:txBody>
      </p:sp>
      <p:sp>
        <p:nvSpPr>
          <p:cNvPr id="8" name="Footer Placeholder 7">
            <a:extLst>
              <a:ext uri="{FF2B5EF4-FFF2-40B4-BE49-F238E27FC236}">
                <a16:creationId xmlns:a16="http://schemas.microsoft.com/office/drawing/2014/main" id="{044F61F6-4D73-46E9-9AB1-2909CC0476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216986-5818-4719-9D4D-01A22103B764}"/>
              </a:ext>
            </a:extLst>
          </p:cNvPr>
          <p:cNvSpPr>
            <a:spLocks noGrp="1"/>
          </p:cNvSpPr>
          <p:nvPr>
            <p:ph type="sldNum" sz="quarter" idx="12"/>
          </p:nvPr>
        </p:nvSpPr>
        <p:spPr/>
        <p:txBody>
          <a:bodyPr/>
          <a:lstStyle/>
          <a:p>
            <a:fld id="{E21FADB8-1899-4148-A496-2462B29E7ECE}" type="slidenum">
              <a:rPr lang="en-US" smtClean="0"/>
              <a:t>‹#›</a:t>
            </a:fld>
            <a:endParaRPr lang="en-US"/>
          </a:p>
        </p:txBody>
      </p:sp>
    </p:spTree>
    <p:extLst>
      <p:ext uri="{BB962C8B-B14F-4D97-AF65-F5344CB8AC3E}">
        <p14:creationId xmlns:p14="http://schemas.microsoft.com/office/powerpoint/2010/main" val="2566160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6F57-6293-4BD9-9CD8-A8FE692205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93C568-41BF-48ED-96EA-631B7C146AE1}"/>
              </a:ext>
            </a:extLst>
          </p:cNvPr>
          <p:cNvSpPr>
            <a:spLocks noGrp="1"/>
          </p:cNvSpPr>
          <p:nvPr>
            <p:ph type="dt" sz="half" idx="10"/>
          </p:nvPr>
        </p:nvSpPr>
        <p:spPr/>
        <p:txBody>
          <a:bodyPr/>
          <a:lstStyle/>
          <a:p>
            <a:fld id="{EA56B0CE-9FE4-4DDE-BC26-75108AFE218D}" type="datetimeFigureOut">
              <a:rPr lang="en-US" smtClean="0"/>
              <a:t>9/11/2018</a:t>
            </a:fld>
            <a:endParaRPr lang="en-US"/>
          </a:p>
        </p:txBody>
      </p:sp>
      <p:sp>
        <p:nvSpPr>
          <p:cNvPr id="4" name="Footer Placeholder 3">
            <a:extLst>
              <a:ext uri="{FF2B5EF4-FFF2-40B4-BE49-F238E27FC236}">
                <a16:creationId xmlns:a16="http://schemas.microsoft.com/office/drawing/2014/main" id="{DA491860-DFEA-4855-A8EA-29BF58AD49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AEAD1E-E9E9-4078-8F5F-7E649572FD9D}"/>
              </a:ext>
            </a:extLst>
          </p:cNvPr>
          <p:cNvSpPr>
            <a:spLocks noGrp="1"/>
          </p:cNvSpPr>
          <p:nvPr>
            <p:ph type="sldNum" sz="quarter" idx="12"/>
          </p:nvPr>
        </p:nvSpPr>
        <p:spPr/>
        <p:txBody>
          <a:bodyPr/>
          <a:lstStyle/>
          <a:p>
            <a:fld id="{E21FADB8-1899-4148-A496-2462B29E7ECE}" type="slidenum">
              <a:rPr lang="en-US" smtClean="0"/>
              <a:t>‹#›</a:t>
            </a:fld>
            <a:endParaRPr lang="en-US"/>
          </a:p>
        </p:txBody>
      </p:sp>
    </p:spTree>
    <p:extLst>
      <p:ext uri="{BB962C8B-B14F-4D97-AF65-F5344CB8AC3E}">
        <p14:creationId xmlns:p14="http://schemas.microsoft.com/office/powerpoint/2010/main" val="1356157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FB64EB-5792-46FA-9435-FB34B60FE407}"/>
              </a:ext>
            </a:extLst>
          </p:cNvPr>
          <p:cNvSpPr>
            <a:spLocks noGrp="1"/>
          </p:cNvSpPr>
          <p:nvPr>
            <p:ph type="dt" sz="half" idx="10"/>
          </p:nvPr>
        </p:nvSpPr>
        <p:spPr/>
        <p:txBody>
          <a:bodyPr/>
          <a:lstStyle/>
          <a:p>
            <a:fld id="{EA56B0CE-9FE4-4DDE-BC26-75108AFE218D}" type="datetimeFigureOut">
              <a:rPr lang="en-US" smtClean="0"/>
              <a:t>9/11/2018</a:t>
            </a:fld>
            <a:endParaRPr lang="en-US"/>
          </a:p>
        </p:txBody>
      </p:sp>
      <p:sp>
        <p:nvSpPr>
          <p:cNvPr id="3" name="Footer Placeholder 2">
            <a:extLst>
              <a:ext uri="{FF2B5EF4-FFF2-40B4-BE49-F238E27FC236}">
                <a16:creationId xmlns:a16="http://schemas.microsoft.com/office/drawing/2014/main" id="{E23DD51A-BBAE-4584-8BF6-21ADEB2122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AF6F2C-DFFF-4200-9634-4D68A5BAE56F}"/>
              </a:ext>
            </a:extLst>
          </p:cNvPr>
          <p:cNvSpPr>
            <a:spLocks noGrp="1"/>
          </p:cNvSpPr>
          <p:nvPr>
            <p:ph type="sldNum" sz="quarter" idx="12"/>
          </p:nvPr>
        </p:nvSpPr>
        <p:spPr/>
        <p:txBody>
          <a:bodyPr/>
          <a:lstStyle/>
          <a:p>
            <a:fld id="{E21FADB8-1899-4148-A496-2462B29E7ECE}" type="slidenum">
              <a:rPr lang="en-US" smtClean="0"/>
              <a:t>‹#›</a:t>
            </a:fld>
            <a:endParaRPr lang="en-US"/>
          </a:p>
        </p:txBody>
      </p:sp>
    </p:spTree>
    <p:extLst>
      <p:ext uri="{BB962C8B-B14F-4D97-AF65-F5344CB8AC3E}">
        <p14:creationId xmlns:p14="http://schemas.microsoft.com/office/powerpoint/2010/main" val="710076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E629C-2DC4-473A-B292-AE7D69AD0E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50280B-4BFF-4BCC-88D8-BDE54B9BC5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CED226-ADAF-4A0D-9D67-44DF92B497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6F82D1-D9CC-4C80-9285-DC6299DB6253}"/>
              </a:ext>
            </a:extLst>
          </p:cNvPr>
          <p:cNvSpPr>
            <a:spLocks noGrp="1"/>
          </p:cNvSpPr>
          <p:nvPr>
            <p:ph type="dt" sz="half" idx="10"/>
          </p:nvPr>
        </p:nvSpPr>
        <p:spPr/>
        <p:txBody>
          <a:bodyPr/>
          <a:lstStyle/>
          <a:p>
            <a:fld id="{EA56B0CE-9FE4-4DDE-BC26-75108AFE218D}" type="datetimeFigureOut">
              <a:rPr lang="en-US" smtClean="0"/>
              <a:t>9/11/2018</a:t>
            </a:fld>
            <a:endParaRPr lang="en-US"/>
          </a:p>
        </p:txBody>
      </p:sp>
      <p:sp>
        <p:nvSpPr>
          <p:cNvPr id="6" name="Footer Placeholder 5">
            <a:extLst>
              <a:ext uri="{FF2B5EF4-FFF2-40B4-BE49-F238E27FC236}">
                <a16:creationId xmlns:a16="http://schemas.microsoft.com/office/drawing/2014/main" id="{DA570B49-7A1F-4BB9-A92F-757F76E398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8BC754-1A51-41BE-A8DC-0C4339617BD6}"/>
              </a:ext>
            </a:extLst>
          </p:cNvPr>
          <p:cNvSpPr>
            <a:spLocks noGrp="1"/>
          </p:cNvSpPr>
          <p:nvPr>
            <p:ph type="sldNum" sz="quarter" idx="12"/>
          </p:nvPr>
        </p:nvSpPr>
        <p:spPr/>
        <p:txBody>
          <a:bodyPr/>
          <a:lstStyle/>
          <a:p>
            <a:fld id="{E21FADB8-1899-4148-A496-2462B29E7ECE}" type="slidenum">
              <a:rPr lang="en-US" smtClean="0"/>
              <a:t>‹#›</a:t>
            </a:fld>
            <a:endParaRPr lang="en-US"/>
          </a:p>
        </p:txBody>
      </p:sp>
    </p:spTree>
    <p:extLst>
      <p:ext uri="{BB962C8B-B14F-4D97-AF65-F5344CB8AC3E}">
        <p14:creationId xmlns:p14="http://schemas.microsoft.com/office/powerpoint/2010/main" val="774957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BAFCC-FB69-4979-AC5E-186B1B677B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33DBA5-5164-4843-B265-F1B361EEF2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7B48B9-05FA-43B7-B7BF-44334751BF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01C325-BA8A-486E-ACBE-734E2C6969DD}"/>
              </a:ext>
            </a:extLst>
          </p:cNvPr>
          <p:cNvSpPr>
            <a:spLocks noGrp="1"/>
          </p:cNvSpPr>
          <p:nvPr>
            <p:ph type="dt" sz="half" idx="10"/>
          </p:nvPr>
        </p:nvSpPr>
        <p:spPr/>
        <p:txBody>
          <a:bodyPr/>
          <a:lstStyle/>
          <a:p>
            <a:fld id="{EA56B0CE-9FE4-4DDE-BC26-75108AFE218D}" type="datetimeFigureOut">
              <a:rPr lang="en-US" smtClean="0"/>
              <a:t>9/11/2018</a:t>
            </a:fld>
            <a:endParaRPr lang="en-US"/>
          </a:p>
        </p:txBody>
      </p:sp>
      <p:sp>
        <p:nvSpPr>
          <p:cNvPr id="6" name="Footer Placeholder 5">
            <a:extLst>
              <a:ext uri="{FF2B5EF4-FFF2-40B4-BE49-F238E27FC236}">
                <a16:creationId xmlns:a16="http://schemas.microsoft.com/office/drawing/2014/main" id="{5CC38C05-D53F-475E-92C5-67B078BA14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ACBB9E-3B28-471C-9100-CC144D47CE0A}"/>
              </a:ext>
            </a:extLst>
          </p:cNvPr>
          <p:cNvSpPr>
            <a:spLocks noGrp="1"/>
          </p:cNvSpPr>
          <p:nvPr>
            <p:ph type="sldNum" sz="quarter" idx="12"/>
          </p:nvPr>
        </p:nvSpPr>
        <p:spPr/>
        <p:txBody>
          <a:bodyPr/>
          <a:lstStyle/>
          <a:p>
            <a:fld id="{E21FADB8-1899-4148-A496-2462B29E7ECE}" type="slidenum">
              <a:rPr lang="en-US" smtClean="0"/>
              <a:t>‹#›</a:t>
            </a:fld>
            <a:endParaRPr lang="en-US"/>
          </a:p>
        </p:txBody>
      </p:sp>
    </p:spTree>
    <p:extLst>
      <p:ext uri="{BB962C8B-B14F-4D97-AF65-F5344CB8AC3E}">
        <p14:creationId xmlns:p14="http://schemas.microsoft.com/office/powerpoint/2010/main" val="1312768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53B3A1-A8A5-42AB-8F11-DF9F47B83E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85E88C-99A5-4961-9009-77587A6DEA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C1499-1EB8-4B07-BF2D-15A107583A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6B0CE-9FE4-4DDE-BC26-75108AFE218D}" type="datetimeFigureOut">
              <a:rPr lang="en-US" smtClean="0"/>
              <a:t>9/11/2018</a:t>
            </a:fld>
            <a:endParaRPr lang="en-US"/>
          </a:p>
        </p:txBody>
      </p:sp>
      <p:sp>
        <p:nvSpPr>
          <p:cNvPr id="5" name="Footer Placeholder 4">
            <a:extLst>
              <a:ext uri="{FF2B5EF4-FFF2-40B4-BE49-F238E27FC236}">
                <a16:creationId xmlns:a16="http://schemas.microsoft.com/office/drawing/2014/main" id="{02C787AF-A964-4907-93F9-4F82CD4C3B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9D8BBE-D3D6-4960-A219-C75E99D6BF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1FADB8-1899-4148-A496-2462B29E7ECE}" type="slidenum">
              <a:rPr lang="en-US" smtClean="0"/>
              <a:t>‹#›</a:t>
            </a:fld>
            <a:endParaRPr lang="en-US"/>
          </a:p>
        </p:txBody>
      </p:sp>
    </p:spTree>
    <p:extLst>
      <p:ext uri="{BB962C8B-B14F-4D97-AF65-F5344CB8AC3E}">
        <p14:creationId xmlns:p14="http://schemas.microsoft.com/office/powerpoint/2010/main" val="254755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youtu.be/YOR9O9mUObE?list=PL47F868B521713645"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F1C05-979D-4E4E-A33F-749ACFC0D4EE}"/>
              </a:ext>
            </a:extLst>
          </p:cNvPr>
          <p:cNvSpPr>
            <a:spLocks noGrp="1"/>
          </p:cNvSpPr>
          <p:nvPr>
            <p:ph type="ctrTitle"/>
          </p:nvPr>
        </p:nvSpPr>
        <p:spPr/>
        <p:txBody>
          <a:bodyPr/>
          <a:lstStyle/>
          <a:p>
            <a:r>
              <a:rPr lang="en-US" dirty="0"/>
              <a:t>US History</a:t>
            </a:r>
          </a:p>
        </p:txBody>
      </p:sp>
      <p:sp>
        <p:nvSpPr>
          <p:cNvPr id="3" name="Subtitle 2">
            <a:extLst>
              <a:ext uri="{FF2B5EF4-FFF2-40B4-BE49-F238E27FC236}">
                <a16:creationId xmlns:a16="http://schemas.microsoft.com/office/drawing/2014/main" id="{3FF93147-FB4C-4781-9D4E-EBC7B01EE64C}"/>
              </a:ext>
            </a:extLst>
          </p:cNvPr>
          <p:cNvSpPr>
            <a:spLocks noGrp="1"/>
          </p:cNvSpPr>
          <p:nvPr>
            <p:ph type="subTitle" idx="1"/>
          </p:nvPr>
        </p:nvSpPr>
        <p:spPr/>
        <p:txBody>
          <a:bodyPr/>
          <a:lstStyle/>
          <a:p>
            <a:r>
              <a:rPr lang="en-US" dirty="0"/>
              <a:t>Unit 2: Revolution and US Constitution</a:t>
            </a:r>
          </a:p>
        </p:txBody>
      </p:sp>
    </p:spTree>
    <p:extLst>
      <p:ext uri="{BB962C8B-B14F-4D97-AF65-F5344CB8AC3E}">
        <p14:creationId xmlns:p14="http://schemas.microsoft.com/office/powerpoint/2010/main" val="1769705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5"/>
            <a:ext cx="10515600" cy="1020615"/>
          </a:xfrm>
        </p:spPr>
        <p:txBody>
          <a:bodyPr>
            <a:normAutofit/>
          </a:bodyPr>
          <a:lstStyle/>
          <a:p>
            <a:pPr algn="ctr"/>
            <a:r>
              <a:rPr lang="en-US" sz="3600" b="1" dirty="0">
                <a:latin typeface="+mn-lt"/>
              </a:rPr>
              <a:t>Intolerable Acts</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424206" y="1508288"/>
            <a:ext cx="11302738" cy="5203595"/>
          </a:xfrm>
        </p:spPr>
        <p:txBody>
          <a:bodyPr>
            <a:normAutofit/>
          </a:bodyPr>
          <a:lstStyle/>
          <a:p>
            <a:pPr>
              <a:lnSpc>
                <a:spcPct val="100000"/>
              </a:lnSpc>
              <a:spcBef>
                <a:spcPts val="1200"/>
              </a:spcBef>
              <a:spcAft>
                <a:spcPts val="1200"/>
              </a:spcAft>
            </a:pPr>
            <a:r>
              <a:rPr lang="en-US" dirty="0">
                <a:latin typeface="Calibri" panose="020F0502020204030204" pitchFamily="34" charset="0"/>
                <a:ea typeface="Calibri" panose="020F0502020204030204" pitchFamily="34" charset="0"/>
                <a:cs typeface="Times New Roman" panose="02020603050405020304" pitchFamily="18" charset="0"/>
              </a:rPr>
              <a:t>Acts did not force Massachusetts into submission</a:t>
            </a:r>
          </a:p>
          <a:p>
            <a:pPr>
              <a:lnSpc>
                <a:spcPct val="100000"/>
              </a:lnSpc>
              <a:spcBef>
                <a:spcPts val="1200"/>
              </a:spcBef>
              <a:spcAft>
                <a:spcPts val="1200"/>
              </a:spcAft>
            </a:pPr>
            <a:r>
              <a:rPr lang="en-US" dirty="0">
                <a:latin typeface="Calibri" panose="020F0502020204030204" pitchFamily="34" charset="0"/>
                <a:ea typeface="Calibri" panose="020F0502020204030204" pitchFamily="34" charset="0"/>
                <a:cs typeface="Times New Roman" panose="02020603050405020304" pitchFamily="18" charset="0"/>
              </a:rPr>
              <a:t>Colonists believed that Parliament had once again acted outside the English Constitution and violated the civil rights of the British citizens living in America.</a:t>
            </a:r>
          </a:p>
          <a:p>
            <a:pPr>
              <a:lnSpc>
                <a:spcPct val="100000"/>
              </a:lnSpc>
              <a:spcBef>
                <a:spcPts val="1200"/>
              </a:spcBef>
              <a:spcAft>
                <a:spcPts val="1200"/>
              </a:spcAft>
            </a:pPr>
            <a:r>
              <a:rPr lang="en-US" dirty="0">
                <a:latin typeface="Calibri" panose="020F0502020204030204" pitchFamily="34" charset="0"/>
                <a:ea typeface="Calibri" panose="020F0502020204030204" pitchFamily="34" charset="0"/>
                <a:cs typeface="Times New Roman" panose="02020603050405020304" pitchFamily="18" charset="0"/>
              </a:rPr>
              <a:t>The experience of Massachusetts could easily be the experience of other colonies. </a:t>
            </a:r>
          </a:p>
          <a:p>
            <a:pPr>
              <a:lnSpc>
                <a:spcPct val="100000"/>
              </a:lnSpc>
              <a:spcBef>
                <a:spcPts val="1200"/>
              </a:spcBef>
              <a:spcAft>
                <a:spcPts val="1200"/>
              </a:spcAft>
            </a:pPr>
            <a:r>
              <a:rPr lang="en-US" dirty="0">
                <a:latin typeface="Calibri" panose="020F0502020204030204" pitchFamily="34" charset="0"/>
                <a:ea typeface="Calibri" panose="020F0502020204030204" pitchFamily="34" charset="0"/>
                <a:cs typeface="Times New Roman" panose="02020603050405020304" pitchFamily="18" charset="0"/>
              </a:rPr>
              <a:t>effectively unified the colonies to work as a group against the British government. </a:t>
            </a:r>
          </a:p>
        </p:txBody>
      </p:sp>
    </p:spTree>
    <p:extLst>
      <p:ext uri="{BB962C8B-B14F-4D97-AF65-F5344CB8AC3E}">
        <p14:creationId xmlns:p14="http://schemas.microsoft.com/office/powerpoint/2010/main" val="1964071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5"/>
            <a:ext cx="10515600" cy="1114883"/>
          </a:xfrm>
        </p:spPr>
        <p:txBody>
          <a:bodyPr>
            <a:normAutofit/>
          </a:bodyPr>
          <a:lstStyle/>
          <a:p>
            <a:pPr algn="ctr"/>
            <a:r>
              <a:rPr lang="en-US" sz="3600" b="1" dirty="0">
                <a:latin typeface="+mn-lt"/>
              </a:rPr>
              <a:t>Thomas Paine’s </a:t>
            </a:r>
            <a:r>
              <a:rPr lang="en-US" sz="3600" b="1" i="1" dirty="0">
                <a:latin typeface="+mn-lt"/>
              </a:rPr>
              <a:t>Common Sense</a:t>
            </a:r>
            <a:endParaRPr lang="en-US" sz="3600" b="1" dirty="0">
              <a:latin typeface="+mn-lt"/>
            </a:endParaRP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263165" y="1480008"/>
            <a:ext cx="6118781" cy="5071621"/>
          </a:xfrm>
        </p:spPr>
        <p:txBody>
          <a:bodyPr>
            <a:normAutofit/>
          </a:bodyPr>
          <a:lstStyle/>
          <a:p>
            <a:pPr>
              <a:lnSpc>
                <a:spcPct val="107000"/>
              </a:lnSpc>
              <a:spcBef>
                <a:spcPts val="0"/>
              </a:spcBef>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Published anonymously by Thomas Paine in January 1776</a:t>
            </a:r>
          </a:p>
          <a:p>
            <a:pPr>
              <a:lnSpc>
                <a:spcPct val="107000"/>
              </a:lnSpc>
              <a:spcBef>
                <a:spcPts val="0"/>
              </a:spcBef>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Either read or heard by almost every American colonist. </a:t>
            </a:r>
          </a:p>
          <a:p>
            <a:pPr>
              <a:lnSpc>
                <a:spcPct val="107000"/>
              </a:lnSpc>
              <a:spcBef>
                <a:spcPts val="0"/>
              </a:spcBef>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Clearly worded rationale for independence that the common man could understand. </a:t>
            </a:r>
          </a:p>
          <a:p>
            <a:pPr>
              <a:lnSpc>
                <a:spcPct val="107000"/>
              </a:lnSpc>
              <a:spcBef>
                <a:spcPts val="0"/>
              </a:spcBef>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Paine’s argument helped to persuade many colonists who were undecided to support the cause of independence.</a:t>
            </a:r>
          </a:p>
          <a:p>
            <a:pPr marL="0" indent="0">
              <a:lnSpc>
                <a:spcPct val="107000"/>
              </a:lnSpc>
              <a:spcBef>
                <a:spcPts val="0"/>
              </a:spcBef>
              <a:spcAft>
                <a:spcPts val="6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4767008-F4CB-4B8F-9FBF-A3D043F541D3}"/>
              </a:ext>
            </a:extLst>
          </p:cNvPr>
          <p:cNvPicPr>
            <a:picLocks noChangeAspect="1"/>
          </p:cNvPicPr>
          <p:nvPr/>
        </p:nvPicPr>
        <p:blipFill>
          <a:blip r:embed="rId2"/>
          <a:stretch>
            <a:fillRect/>
          </a:stretch>
        </p:blipFill>
        <p:spPr>
          <a:xfrm>
            <a:off x="7249212" y="1414020"/>
            <a:ext cx="4543032" cy="4972213"/>
          </a:xfrm>
          <a:prstGeom prst="rect">
            <a:avLst/>
          </a:prstGeom>
        </p:spPr>
      </p:pic>
    </p:spTree>
    <p:extLst>
      <p:ext uri="{BB962C8B-B14F-4D97-AF65-F5344CB8AC3E}">
        <p14:creationId xmlns:p14="http://schemas.microsoft.com/office/powerpoint/2010/main" val="3676405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5"/>
            <a:ext cx="10515600" cy="643543"/>
          </a:xfrm>
        </p:spPr>
        <p:txBody>
          <a:bodyPr>
            <a:normAutofit/>
          </a:bodyPr>
          <a:lstStyle/>
          <a:p>
            <a:pPr algn="ctr"/>
            <a:r>
              <a:rPr lang="en-US" sz="3600" b="1" dirty="0">
                <a:latin typeface="+mn-lt"/>
              </a:rPr>
              <a:t>Thomas Paine’s </a:t>
            </a:r>
            <a:r>
              <a:rPr lang="en-US" sz="3600" b="1" i="1" dirty="0">
                <a:latin typeface="+mn-lt"/>
              </a:rPr>
              <a:t>Common Sense</a:t>
            </a:r>
            <a:endParaRPr lang="en-US" sz="3600" b="1" dirty="0">
              <a:latin typeface="+mn-lt"/>
            </a:endParaRP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339365" y="1102936"/>
            <a:ext cx="11604396" cy="5439265"/>
          </a:xfrm>
        </p:spPr>
        <p:txBody>
          <a:bodyPr/>
          <a:lstStyle/>
          <a:p>
            <a:pPr>
              <a:lnSpc>
                <a:spcPct val="100000"/>
              </a:lnSpc>
              <a:spcBef>
                <a:spcPts val="600"/>
              </a:spcBef>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The title was intended to make people think about the absurdity of a large continent (America) being controlled by a small island (England). </a:t>
            </a:r>
          </a:p>
          <a:p>
            <a:pPr>
              <a:lnSpc>
                <a:spcPct val="100000"/>
              </a:lnSpc>
              <a:spcBef>
                <a:spcPts val="600"/>
              </a:spcBef>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Why would they remain loyal to a corrupt king whose laws were unreasonable. </a:t>
            </a:r>
          </a:p>
          <a:p>
            <a:pPr>
              <a:lnSpc>
                <a:spcPct val="100000"/>
              </a:lnSpc>
              <a:spcBef>
                <a:spcPts val="600"/>
              </a:spcBef>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Prior to Common Sense’s most colonists blamed Parliament for their unfavorable situation – not the king. </a:t>
            </a:r>
          </a:p>
          <a:p>
            <a:pPr>
              <a:lnSpc>
                <a:spcPct val="100000"/>
              </a:lnSpc>
              <a:spcBef>
                <a:spcPts val="600"/>
              </a:spcBef>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Paine shifted the blame from Parliament to King George III. </a:t>
            </a:r>
          </a:p>
          <a:p>
            <a:pPr>
              <a:lnSpc>
                <a:spcPct val="100000"/>
              </a:lnSpc>
              <a:spcBef>
                <a:spcPts val="600"/>
              </a:spcBef>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He urged reluctant colonists to follow the course of independence through his blunt prose written in the vernacular of the time. </a:t>
            </a:r>
          </a:p>
          <a:p>
            <a:pPr>
              <a:lnSpc>
                <a:spcPct val="100000"/>
              </a:lnSpc>
              <a:spcBef>
                <a:spcPts val="600"/>
              </a:spcBef>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A famous line from the fifty-page pamphlet is, “tis time to part.”</a:t>
            </a:r>
          </a:p>
        </p:txBody>
      </p:sp>
    </p:spTree>
    <p:extLst>
      <p:ext uri="{BB962C8B-B14F-4D97-AF65-F5344CB8AC3E}">
        <p14:creationId xmlns:p14="http://schemas.microsoft.com/office/powerpoint/2010/main" val="1990598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6"/>
            <a:ext cx="10515600" cy="1152590"/>
          </a:xfrm>
        </p:spPr>
        <p:txBody>
          <a:bodyPr>
            <a:normAutofit/>
          </a:bodyPr>
          <a:lstStyle/>
          <a:p>
            <a:r>
              <a:rPr lang="en-US" sz="3600" b="1" dirty="0">
                <a:latin typeface="+mn-lt"/>
              </a:rPr>
              <a:t>SSUSH4: Ideological, Military, Social, and Diplomatic Aspects of the American Revolution</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838200" y="1517716"/>
            <a:ext cx="10898170" cy="5024486"/>
          </a:xfrm>
        </p:spPr>
        <p:txBody>
          <a:bodyPr>
            <a:normAutofit lnSpcReduction="10000"/>
          </a:bodyPr>
          <a:lstStyle/>
          <a:p>
            <a:pPr marL="514350" marR="0" lvl="0" indent="-514350">
              <a:lnSpc>
                <a:spcPct val="100000"/>
              </a:lnSpc>
              <a:spcBef>
                <a:spcPts val="0"/>
              </a:spcBef>
              <a:spcAft>
                <a:spcPts val="1200"/>
              </a:spcAft>
              <a:buFont typeface="+mj-lt"/>
              <a:buAutoNum type="alphaLcParenR"/>
            </a:pPr>
            <a:r>
              <a:rPr lang="en-US" dirty="0"/>
              <a:t>Investigate intellectual sources, organization, and argument of the Declaration of Independence </a:t>
            </a:r>
          </a:p>
          <a:p>
            <a:pPr marL="514350" marR="0" lvl="0" indent="-514350">
              <a:lnSpc>
                <a:spcPct val="100000"/>
              </a:lnSpc>
              <a:spcBef>
                <a:spcPts val="0"/>
              </a:spcBef>
              <a:spcAft>
                <a:spcPts val="1200"/>
              </a:spcAft>
              <a:buFont typeface="+mj-lt"/>
              <a:buAutoNum type="alphaLcParenR"/>
            </a:pPr>
            <a:r>
              <a:rPr lang="en-US" dirty="0"/>
              <a:t>Explain the reason for, and the significance of Alliance with the French and other foreign assistance and Diplomacy </a:t>
            </a:r>
          </a:p>
          <a:p>
            <a:pPr marL="514350" marR="0" lvl="0" indent="-514350">
              <a:lnSpc>
                <a:spcPct val="100000"/>
              </a:lnSpc>
              <a:spcBef>
                <a:spcPts val="0"/>
              </a:spcBef>
              <a:spcAft>
                <a:spcPts val="1200"/>
              </a:spcAft>
              <a:buFont typeface="+mj-lt"/>
              <a:buAutoNum type="alphaLcParenR"/>
            </a:pPr>
            <a:r>
              <a:rPr lang="en-US" dirty="0"/>
              <a:t>Analyze George Washington as a Military Leader.</a:t>
            </a:r>
          </a:p>
          <a:p>
            <a:pPr marL="514350" marR="0" lvl="0" indent="-514350">
              <a:lnSpc>
                <a:spcPct val="100000"/>
              </a:lnSpc>
              <a:spcBef>
                <a:spcPts val="0"/>
              </a:spcBef>
              <a:spcAft>
                <a:spcPts val="1200"/>
              </a:spcAft>
              <a:buFont typeface="+mj-lt"/>
              <a:buAutoNum type="alphaLcParenR"/>
            </a:pPr>
            <a:r>
              <a:rPr lang="en-US" dirty="0"/>
              <a:t>Investigate the role of Geography at the battles of Trenton, Saratoga, and Yorktown</a:t>
            </a:r>
          </a:p>
          <a:p>
            <a:pPr marL="514350" marR="0" lvl="0" indent="-514350">
              <a:lnSpc>
                <a:spcPct val="100000"/>
              </a:lnSpc>
              <a:spcBef>
                <a:spcPts val="0"/>
              </a:spcBef>
              <a:spcAft>
                <a:spcPts val="1200"/>
              </a:spcAft>
              <a:buFont typeface="+mj-lt"/>
              <a:buAutoNum type="alphaLcParenR"/>
            </a:pPr>
            <a:r>
              <a:rPr lang="en-US" dirty="0"/>
              <a:t>Examine the roles of Women, Indians, slaves and free blacks in supporting the war effort</a:t>
            </a:r>
          </a:p>
          <a:p>
            <a:pPr marL="514350" marR="0" lvl="0" indent="-514350">
              <a:lnSpc>
                <a:spcPct val="100000"/>
              </a:lnSpc>
              <a:spcBef>
                <a:spcPts val="0"/>
              </a:spcBef>
              <a:spcAft>
                <a:spcPts val="1200"/>
              </a:spcAft>
              <a:buFont typeface="+mj-lt"/>
              <a:buAutoNum type="alphaLcParenR"/>
            </a:pPr>
            <a:r>
              <a:rPr lang="en-US" dirty="0"/>
              <a:t>Explain the significance of the Treaty of Paris 1783</a:t>
            </a:r>
          </a:p>
          <a:p>
            <a:pPr marL="514350" marR="0" lvl="0" indent="-514350">
              <a:lnSpc>
                <a:spcPct val="107000"/>
              </a:lnSpc>
              <a:spcBef>
                <a:spcPts val="0"/>
              </a:spcBef>
              <a:spcAft>
                <a:spcPts val="600"/>
              </a:spcAft>
              <a:buFont typeface="+mj-lt"/>
              <a:buAutoNum type="alphaLcParenR"/>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7774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5"/>
            <a:ext cx="10515600" cy="643543"/>
          </a:xfrm>
        </p:spPr>
        <p:txBody>
          <a:bodyPr>
            <a:normAutofit/>
          </a:bodyPr>
          <a:lstStyle/>
          <a:p>
            <a:pPr algn="ctr"/>
            <a:r>
              <a:rPr lang="en-US" sz="3600" b="1" dirty="0">
                <a:latin typeface="+mn-lt"/>
              </a:rPr>
              <a:t>Declaration of Independence</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424206" y="1008668"/>
            <a:ext cx="11528982" cy="5656083"/>
          </a:xfrm>
        </p:spPr>
        <p:txBody>
          <a:bodyPr>
            <a:normAutofit/>
          </a:bodyPr>
          <a:lstStyle/>
          <a:p>
            <a:pPr lvl="0">
              <a:lnSpc>
                <a:spcPct val="100000"/>
              </a:lnSpc>
              <a:spcBef>
                <a:spcPts val="0"/>
              </a:spcBef>
              <a:spcAft>
                <a:spcPts val="1200"/>
              </a:spcAft>
            </a:pPr>
            <a:r>
              <a:rPr lang="en-US" b="1" dirty="0"/>
              <a:t>Thomas Jefferson </a:t>
            </a:r>
            <a:r>
              <a:rPr lang="en-US" dirty="0"/>
              <a:t>was the principal author</a:t>
            </a:r>
          </a:p>
          <a:p>
            <a:pPr lvl="0">
              <a:lnSpc>
                <a:spcPct val="100000"/>
              </a:lnSpc>
              <a:spcBef>
                <a:spcPts val="0"/>
              </a:spcBef>
              <a:spcAft>
                <a:spcPts val="1200"/>
              </a:spcAft>
            </a:pPr>
            <a:r>
              <a:rPr lang="en-US" b="1" dirty="0"/>
              <a:t>Committee of Five </a:t>
            </a:r>
            <a:r>
              <a:rPr lang="en-US" dirty="0"/>
              <a:t>selected to draft a statement to represent the Continental Congress’s decision to seek independence.</a:t>
            </a:r>
          </a:p>
          <a:p>
            <a:pPr lvl="1">
              <a:lnSpc>
                <a:spcPct val="100000"/>
              </a:lnSpc>
              <a:spcBef>
                <a:spcPts val="0"/>
              </a:spcBef>
              <a:spcAft>
                <a:spcPts val="1200"/>
              </a:spcAft>
            </a:pPr>
            <a:r>
              <a:rPr lang="en-US" dirty="0"/>
              <a:t>Thomas Jefferson </a:t>
            </a:r>
          </a:p>
          <a:p>
            <a:pPr lvl="1">
              <a:lnSpc>
                <a:spcPct val="100000"/>
              </a:lnSpc>
              <a:spcBef>
                <a:spcPts val="0"/>
              </a:spcBef>
              <a:spcAft>
                <a:spcPts val="1200"/>
              </a:spcAft>
            </a:pPr>
            <a:r>
              <a:rPr lang="en-US" dirty="0"/>
              <a:t>Benjamin Franklin</a:t>
            </a:r>
          </a:p>
          <a:p>
            <a:pPr lvl="1">
              <a:lnSpc>
                <a:spcPct val="100000"/>
              </a:lnSpc>
              <a:spcBef>
                <a:spcPts val="0"/>
              </a:spcBef>
              <a:spcAft>
                <a:spcPts val="1200"/>
              </a:spcAft>
            </a:pPr>
            <a:r>
              <a:rPr lang="en-US" dirty="0"/>
              <a:t>John Adams</a:t>
            </a:r>
          </a:p>
          <a:p>
            <a:pPr lvl="1">
              <a:lnSpc>
                <a:spcPct val="100000"/>
              </a:lnSpc>
              <a:spcBef>
                <a:spcPts val="0"/>
              </a:spcBef>
              <a:spcAft>
                <a:spcPts val="1200"/>
              </a:spcAft>
            </a:pPr>
            <a:r>
              <a:rPr lang="en-US" dirty="0"/>
              <a:t>Robert Livingston of New York</a:t>
            </a:r>
          </a:p>
          <a:p>
            <a:pPr lvl="1">
              <a:lnSpc>
                <a:spcPct val="100000"/>
              </a:lnSpc>
              <a:spcBef>
                <a:spcPts val="0"/>
              </a:spcBef>
              <a:spcAft>
                <a:spcPts val="1200"/>
              </a:spcAft>
            </a:pPr>
            <a:r>
              <a:rPr lang="en-US" dirty="0"/>
              <a:t>Roger Sherman of Connecticut</a:t>
            </a:r>
          </a:p>
          <a:p>
            <a:pPr lvl="0">
              <a:lnSpc>
                <a:spcPct val="100000"/>
              </a:lnSpc>
              <a:spcBef>
                <a:spcPts val="0"/>
              </a:spcBef>
              <a:spcAft>
                <a:spcPts val="1200"/>
              </a:spcAft>
            </a:pPr>
            <a:r>
              <a:rPr lang="en-US" dirty="0">
                <a:latin typeface="Calibri" panose="020F0502020204030204" pitchFamily="34" charset="0"/>
                <a:ea typeface="Calibri" panose="020F0502020204030204" pitchFamily="34" charset="0"/>
                <a:cs typeface="Times New Roman" panose="02020603050405020304" pitchFamily="18" charset="0"/>
              </a:rPr>
              <a:t>Congress voted to break from British control on July 2, 1776. </a:t>
            </a:r>
          </a:p>
          <a:p>
            <a:pPr lvl="0">
              <a:lnSpc>
                <a:spcPct val="100000"/>
              </a:lnSpc>
              <a:spcBef>
                <a:spcPts val="0"/>
              </a:spcBef>
              <a:spcAft>
                <a:spcPts val="1200"/>
              </a:spcAft>
            </a:pPr>
            <a:r>
              <a:rPr lang="en-US" b="1" dirty="0">
                <a:latin typeface="Calibri" panose="020F0502020204030204" pitchFamily="34" charset="0"/>
                <a:ea typeface="Calibri" panose="020F0502020204030204" pitchFamily="34" charset="0"/>
                <a:cs typeface="Times New Roman" panose="02020603050405020304" pitchFamily="18" charset="0"/>
              </a:rPr>
              <a:t>Formally adopted </a:t>
            </a:r>
            <a:r>
              <a:rPr lang="en-US" dirty="0">
                <a:latin typeface="Calibri" panose="020F0502020204030204" pitchFamily="34" charset="0"/>
                <a:ea typeface="Calibri" panose="020F0502020204030204" pitchFamily="34" charset="0"/>
                <a:cs typeface="Times New Roman" panose="02020603050405020304" pitchFamily="18" charset="0"/>
              </a:rPr>
              <a:t>Declaration of Independence </a:t>
            </a:r>
            <a:r>
              <a:rPr lang="en-US" b="1" dirty="0">
                <a:latin typeface="Calibri" panose="020F0502020204030204" pitchFamily="34" charset="0"/>
                <a:ea typeface="Calibri" panose="020F0502020204030204" pitchFamily="34" charset="0"/>
                <a:cs typeface="Times New Roman" panose="02020603050405020304" pitchFamily="18" charset="0"/>
              </a:rPr>
              <a:t>July 4, 1776</a:t>
            </a:r>
            <a:r>
              <a:rPr lang="en-US" dirty="0">
                <a:latin typeface="Calibri" panose="020F0502020204030204" pitchFamily="34" charset="0"/>
                <a:ea typeface="Calibri" panose="020F0502020204030204" pitchFamily="34" charset="0"/>
                <a:cs typeface="Times New Roman" panose="02020603050405020304" pitchFamily="18" charset="0"/>
              </a:rPr>
              <a:t>.</a:t>
            </a:r>
          </a:p>
          <a:p>
            <a:pPr lvl="0"/>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4483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5"/>
            <a:ext cx="10515600" cy="1030042"/>
          </a:xfrm>
        </p:spPr>
        <p:txBody>
          <a:bodyPr>
            <a:normAutofit/>
          </a:bodyPr>
          <a:lstStyle/>
          <a:p>
            <a:pPr algn="ctr"/>
            <a:r>
              <a:rPr lang="en-US" sz="3600" b="1" dirty="0">
                <a:latin typeface="+mn-lt"/>
              </a:rPr>
              <a:t>Declaration of Independence</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838200" y="1395167"/>
            <a:ext cx="10515600" cy="4781796"/>
          </a:xfrm>
        </p:spPr>
        <p:txBody>
          <a:bodyPr/>
          <a:lstStyle/>
          <a:p>
            <a:pPr lvl="0">
              <a:lnSpc>
                <a:spcPct val="100000"/>
              </a:lnSpc>
              <a:spcBef>
                <a:spcPts val="1200"/>
              </a:spcBef>
            </a:pPr>
            <a:r>
              <a:rPr lang="en-US" dirty="0"/>
              <a:t>John Locke’s </a:t>
            </a:r>
            <a:r>
              <a:rPr lang="en-US" b="1" dirty="0"/>
              <a:t>Second Treatise of Government </a:t>
            </a:r>
            <a:r>
              <a:rPr lang="en-US" dirty="0"/>
              <a:t>significantly influenced Jefferson’s writing. </a:t>
            </a:r>
          </a:p>
          <a:p>
            <a:pPr lvl="0">
              <a:lnSpc>
                <a:spcPct val="100000"/>
              </a:lnSpc>
              <a:spcBef>
                <a:spcPts val="1200"/>
              </a:spcBef>
            </a:pPr>
            <a:r>
              <a:rPr lang="en-US" b="1" dirty="0"/>
              <a:t>John Locke </a:t>
            </a:r>
            <a:r>
              <a:rPr lang="en-US" dirty="0"/>
              <a:t>was a British philosopher who believed that all individuals naturally possess certain </a:t>
            </a:r>
            <a:r>
              <a:rPr lang="en-US" b="1" dirty="0"/>
              <a:t>natural rights </a:t>
            </a:r>
            <a:r>
              <a:rPr lang="en-US" dirty="0"/>
              <a:t>regardless of status. </a:t>
            </a:r>
          </a:p>
          <a:p>
            <a:pPr lvl="0">
              <a:lnSpc>
                <a:spcPct val="100000"/>
              </a:lnSpc>
              <a:spcBef>
                <a:spcPts val="1200"/>
              </a:spcBef>
            </a:pPr>
            <a:r>
              <a:rPr lang="en-US" dirty="0"/>
              <a:t>Locke proposed that </a:t>
            </a:r>
            <a:r>
              <a:rPr lang="en-US" b="1" dirty="0"/>
              <a:t>people</a:t>
            </a:r>
            <a:r>
              <a:rPr lang="en-US" dirty="0"/>
              <a:t> have the right to </a:t>
            </a:r>
            <a:r>
              <a:rPr lang="en-US" b="1" dirty="0"/>
              <a:t>choose</a:t>
            </a:r>
            <a:r>
              <a:rPr lang="en-US" dirty="0"/>
              <a:t> their own form of </a:t>
            </a:r>
            <a:r>
              <a:rPr lang="en-US" b="1" dirty="0"/>
              <a:t>government </a:t>
            </a:r>
            <a:r>
              <a:rPr lang="en-US" dirty="0"/>
              <a:t>and consequently </a:t>
            </a:r>
            <a:r>
              <a:rPr lang="en-US" b="1" dirty="0"/>
              <a:t>give it power</a:t>
            </a:r>
            <a:r>
              <a:rPr lang="en-US" dirty="0"/>
              <a:t>.</a:t>
            </a:r>
          </a:p>
          <a:p>
            <a:pPr lvl="0">
              <a:lnSpc>
                <a:spcPct val="100000"/>
              </a:lnSpc>
              <a:spcBef>
                <a:spcPts val="1200"/>
              </a:spcBef>
            </a:pPr>
            <a:r>
              <a:rPr lang="en-US" b="1" dirty="0">
                <a:latin typeface="Calibri" panose="020F0502020204030204" pitchFamily="34" charset="0"/>
                <a:ea typeface="Calibri" panose="020F0502020204030204" pitchFamily="34" charset="0"/>
                <a:cs typeface="Times New Roman" panose="02020603050405020304" pitchFamily="18" charset="0"/>
              </a:rPr>
              <a:t>Social Contract Theory</a:t>
            </a:r>
            <a:r>
              <a:rPr lang="en-US" dirty="0">
                <a:latin typeface="Calibri" panose="020F0502020204030204" pitchFamily="34" charset="0"/>
                <a:ea typeface="Calibri" panose="020F0502020204030204" pitchFamily="34" charset="0"/>
                <a:cs typeface="Times New Roman" panose="02020603050405020304" pitchFamily="18" charset="0"/>
              </a:rPr>
              <a:t> is the underlying philosophy for justifying colonial independence.</a:t>
            </a:r>
          </a:p>
          <a:p>
            <a:pPr lvl="0"/>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3088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5"/>
            <a:ext cx="10515600" cy="643543"/>
          </a:xfrm>
        </p:spPr>
        <p:txBody>
          <a:bodyPr>
            <a:normAutofit/>
          </a:bodyPr>
          <a:lstStyle/>
          <a:p>
            <a:pPr algn="ctr"/>
            <a:r>
              <a:rPr lang="en-US" sz="3600" b="1" dirty="0">
                <a:latin typeface="+mn-lt"/>
              </a:rPr>
              <a:t>Declaration of Independence</a:t>
            </a:r>
          </a:p>
        </p:txBody>
      </p:sp>
      <p:pic>
        <p:nvPicPr>
          <p:cNvPr id="4" name="Content Placeholder 3">
            <a:extLst>
              <a:ext uri="{FF2B5EF4-FFF2-40B4-BE49-F238E27FC236}">
                <a16:creationId xmlns:a16="http://schemas.microsoft.com/office/drawing/2014/main" id="{FDC72000-B605-447E-9067-3522988D274E}"/>
              </a:ext>
            </a:extLst>
          </p:cNvPr>
          <p:cNvPicPr>
            <a:picLocks noGrp="1" noChangeAspect="1"/>
          </p:cNvPicPr>
          <p:nvPr>
            <p:ph idx="1"/>
          </p:nvPr>
        </p:nvPicPr>
        <p:blipFill>
          <a:blip r:embed="rId2"/>
          <a:stretch>
            <a:fillRect/>
          </a:stretch>
        </p:blipFill>
        <p:spPr>
          <a:xfrm>
            <a:off x="2327364" y="1008668"/>
            <a:ext cx="7537272" cy="5626529"/>
          </a:xfrm>
          <a:prstGeom prst="rect">
            <a:avLst/>
          </a:prstGeom>
        </p:spPr>
      </p:pic>
    </p:spTree>
    <p:extLst>
      <p:ext uri="{BB962C8B-B14F-4D97-AF65-F5344CB8AC3E}">
        <p14:creationId xmlns:p14="http://schemas.microsoft.com/office/powerpoint/2010/main" val="709173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5"/>
            <a:ext cx="10515600" cy="964054"/>
          </a:xfrm>
        </p:spPr>
        <p:txBody>
          <a:bodyPr>
            <a:normAutofit/>
          </a:bodyPr>
          <a:lstStyle/>
          <a:p>
            <a:pPr algn="ctr"/>
            <a:r>
              <a:rPr lang="en-US" sz="3600" b="1" dirty="0">
                <a:latin typeface="+mn-lt"/>
              </a:rPr>
              <a:t>Declaration of Independence</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838200" y="1489435"/>
            <a:ext cx="10515600" cy="4687528"/>
          </a:xfrm>
        </p:spPr>
        <p:txBody>
          <a:bodyPr>
            <a:normAutofit/>
          </a:bodyPr>
          <a:lstStyle/>
          <a:p>
            <a:pPr marL="0" lvl="0" indent="0">
              <a:lnSpc>
                <a:spcPct val="100000"/>
              </a:lnSpc>
              <a:spcBef>
                <a:spcPts val="0"/>
              </a:spcBef>
              <a:spcAft>
                <a:spcPts val="1200"/>
              </a:spcAft>
              <a:buNone/>
            </a:pPr>
            <a:r>
              <a:rPr lang="en-US" dirty="0"/>
              <a:t>Section 1 – Preamble</a:t>
            </a:r>
          </a:p>
          <a:p>
            <a:pPr lvl="1">
              <a:lnSpc>
                <a:spcPct val="100000"/>
              </a:lnSpc>
              <a:spcBef>
                <a:spcPts val="0"/>
              </a:spcBef>
              <a:spcAft>
                <a:spcPts val="1200"/>
              </a:spcAft>
            </a:pPr>
            <a:r>
              <a:rPr lang="en-US" sz="2800" dirty="0"/>
              <a:t>Main ideological reasons why the American colonies chose to, and had a right to, break away from the British government. </a:t>
            </a:r>
          </a:p>
          <a:p>
            <a:pPr lvl="1">
              <a:lnSpc>
                <a:spcPct val="100000"/>
              </a:lnSpc>
              <a:spcBef>
                <a:spcPts val="0"/>
              </a:spcBef>
              <a:spcAft>
                <a:spcPts val="1200"/>
              </a:spcAft>
            </a:pPr>
            <a:r>
              <a:rPr lang="en-US" sz="2800" dirty="0"/>
              <a:t>Key ideas are:</a:t>
            </a:r>
          </a:p>
          <a:p>
            <a:pPr marL="1371600" lvl="2" indent="-457200">
              <a:lnSpc>
                <a:spcPct val="100000"/>
              </a:lnSpc>
              <a:spcBef>
                <a:spcPts val="0"/>
              </a:spcBef>
              <a:spcAft>
                <a:spcPts val="1200"/>
              </a:spcAft>
              <a:buFont typeface="+mj-lt"/>
              <a:buAutoNum type="arabicPeriod"/>
            </a:pPr>
            <a:r>
              <a:rPr lang="en-US" sz="2800" dirty="0"/>
              <a:t>Natural Rights of Man</a:t>
            </a:r>
          </a:p>
          <a:p>
            <a:pPr marL="1371600" lvl="2" indent="-457200">
              <a:lnSpc>
                <a:spcPct val="100000"/>
              </a:lnSpc>
              <a:spcBef>
                <a:spcPts val="0"/>
              </a:spcBef>
              <a:spcAft>
                <a:spcPts val="1200"/>
              </a:spcAft>
              <a:buFont typeface="+mj-lt"/>
              <a:buAutoNum type="arabicPeriod"/>
            </a:pPr>
            <a:r>
              <a:rPr lang="en-US" sz="2800" dirty="0"/>
              <a:t>Origin and purposes of government (Social Contract Theory)</a:t>
            </a:r>
          </a:p>
          <a:p>
            <a:pPr marL="1371600" lvl="2" indent="-457200">
              <a:lnSpc>
                <a:spcPct val="100000"/>
              </a:lnSpc>
              <a:spcBef>
                <a:spcPts val="0"/>
              </a:spcBef>
              <a:spcAft>
                <a:spcPts val="1200"/>
              </a:spcAft>
              <a:buFont typeface="+mj-lt"/>
              <a:buAutoNum type="arabicPeriod"/>
            </a:pPr>
            <a:r>
              <a:rPr lang="en-US" sz="2800" dirty="0"/>
              <a:t>Reasons why the colonists rebel against the King and Parliament.</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2285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5"/>
            <a:ext cx="10515600" cy="964054"/>
          </a:xfrm>
        </p:spPr>
        <p:txBody>
          <a:bodyPr>
            <a:normAutofit/>
          </a:bodyPr>
          <a:lstStyle/>
          <a:p>
            <a:pPr algn="ctr"/>
            <a:r>
              <a:rPr lang="en-US" sz="3600" b="1" dirty="0">
                <a:latin typeface="+mn-lt"/>
              </a:rPr>
              <a:t>Declaration of Independence</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838200" y="1489435"/>
            <a:ext cx="10515600" cy="4687528"/>
          </a:xfrm>
        </p:spPr>
        <p:txBody>
          <a:bodyPr>
            <a:normAutofit/>
          </a:bodyPr>
          <a:lstStyle/>
          <a:p>
            <a:pPr marL="0" lvl="0" indent="0">
              <a:lnSpc>
                <a:spcPct val="100000"/>
              </a:lnSpc>
              <a:spcBef>
                <a:spcPts val="0"/>
              </a:spcBef>
              <a:spcAft>
                <a:spcPts val="1200"/>
              </a:spcAft>
              <a:buNone/>
            </a:pPr>
            <a:r>
              <a:rPr lang="en-US" dirty="0"/>
              <a:t>Section 2 – list of grievances or justifications</a:t>
            </a:r>
          </a:p>
          <a:p>
            <a:pPr lvl="1">
              <a:lnSpc>
                <a:spcPct val="100000"/>
              </a:lnSpc>
              <a:spcBef>
                <a:spcPts val="0"/>
              </a:spcBef>
              <a:spcAft>
                <a:spcPts val="1200"/>
              </a:spcAft>
            </a:pPr>
            <a:r>
              <a:rPr lang="en-US" sz="2800" dirty="0"/>
              <a:t>27 separate points of difference the colonists had with King George III and his government. </a:t>
            </a:r>
          </a:p>
          <a:p>
            <a:pPr lvl="1">
              <a:lnSpc>
                <a:spcPct val="100000"/>
              </a:lnSpc>
              <a:spcBef>
                <a:spcPts val="0"/>
              </a:spcBef>
              <a:spcAft>
                <a:spcPts val="1200"/>
              </a:spcAft>
            </a:pPr>
            <a:r>
              <a:rPr lang="en-US" sz="2800" dirty="0"/>
              <a:t>Provide evidence of the social contract violations of the government against its people.</a:t>
            </a:r>
          </a:p>
          <a:p>
            <a:pPr lvl="1">
              <a:lnSpc>
                <a:spcPct val="100000"/>
              </a:lnSpc>
              <a:spcBef>
                <a:spcPts val="0"/>
              </a:spcBef>
              <a:spcAft>
                <a:spcPts val="1200"/>
              </a:spcAft>
            </a:pPr>
            <a:r>
              <a:rPr lang="en-US" sz="2800" dirty="0">
                <a:latin typeface="Calibri" panose="020F0502020204030204" pitchFamily="34" charset="0"/>
                <a:ea typeface="Calibri" panose="020F0502020204030204" pitchFamily="34" charset="0"/>
                <a:cs typeface="Times New Roman" panose="02020603050405020304" pitchFamily="18" charset="0"/>
              </a:rPr>
              <a:t>Examples:</a:t>
            </a:r>
          </a:p>
          <a:p>
            <a:pPr lvl="2">
              <a:lnSpc>
                <a:spcPct val="100000"/>
              </a:lnSpc>
              <a:spcBef>
                <a:spcPts val="0"/>
              </a:spcBef>
              <a:spcAft>
                <a:spcPts val="1200"/>
              </a:spcAft>
            </a:pPr>
            <a:r>
              <a:rPr lang="en-US" sz="2800" dirty="0">
                <a:latin typeface="Calibri" panose="020F0502020204030204" pitchFamily="34" charset="0"/>
                <a:ea typeface="Calibri" panose="020F0502020204030204" pitchFamily="34" charset="0"/>
                <a:cs typeface="Times New Roman" panose="02020603050405020304" pitchFamily="18" charset="0"/>
              </a:rPr>
              <a:t>Taxation without representation, quartering of soldiers, intolerable acts, restrictions on trade, unlawful search and seizure, no freedom of speech or assembly, etc.</a:t>
            </a:r>
          </a:p>
        </p:txBody>
      </p:sp>
    </p:spTree>
    <p:extLst>
      <p:ext uri="{BB962C8B-B14F-4D97-AF65-F5344CB8AC3E}">
        <p14:creationId xmlns:p14="http://schemas.microsoft.com/office/powerpoint/2010/main" val="2602175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5"/>
            <a:ext cx="10515600" cy="964054"/>
          </a:xfrm>
        </p:spPr>
        <p:txBody>
          <a:bodyPr>
            <a:normAutofit/>
          </a:bodyPr>
          <a:lstStyle/>
          <a:p>
            <a:pPr algn="ctr"/>
            <a:r>
              <a:rPr lang="en-US" sz="3600" b="1" dirty="0">
                <a:latin typeface="+mn-lt"/>
              </a:rPr>
              <a:t>Declaration of Independence</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838200" y="1489435"/>
            <a:ext cx="10515600" cy="5015060"/>
          </a:xfrm>
        </p:spPr>
        <p:txBody>
          <a:bodyPr>
            <a:normAutofit/>
          </a:bodyPr>
          <a:lstStyle/>
          <a:p>
            <a:pPr marL="0" lvl="0" indent="0">
              <a:lnSpc>
                <a:spcPct val="100000"/>
              </a:lnSpc>
              <a:spcBef>
                <a:spcPts val="0"/>
              </a:spcBef>
              <a:spcAft>
                <a:spcPts val="1200"/>
              </a:spcAft>
              <a:buNone/>
            </a:pPr>
            <a:r>
              <a:rPr lang="en-US" b="1" u="sng" dirty="0"/>
              <a:t>Section 3 – Formal Declaration of Independence</a:t>
            </a:r>
          </a:p>
          <a:p>
            <a:pPr lvl="1">
              <a:lnSpc>
                <a:spcPct val="100000"/>
              </a:lnSpc>
              <a:spcBef>
                <a:spcPts val="0"/>
              </a:spcBef>
              <a:spcAft>
                <a:spcPts val="1200"/>
              </a:spcAft>
            </a:pPr>
            <a:r>
              <a:rPr lang="en-US" sz="2800" dirty="0"/>
              <a:t>Explains Americans’ unsuccessful attempts to get relief from Britain. Example: </a:t>
            </a:r>
            <a:r>
              <a:rPr lang="en-US" sz="2800" b="1" dirty="0"/>
              <a:t>Olive Branch Petition</a:t>
            </a:r>
            <a:r>
              <a:rPr lang="en-US" sz="2800" dirty="0"/>
              <a:t> </a:t>
            </a:r>
          </a:p>
          <a:p>
            <a:pPr lvl="2">
              <a:lnSpc>
                <a:spcPct val="100000"/>
              </a:lnSpc>
              <a:spcBef>
                <a:spcPts val="0"/>
              </a:spcBef>
              <a:spcAft>
                <a:spcPts val="1200"/>
              </a:spcAft>
            </a:pPr>
            <a:r>
              <a:rPr lang="en-US" sz="2600" dirty="0"/>
              <a:t>plea directly to King George III by the Second Continental Congress in 1775 for negotiation to avoid armed conflict, which was ignored by the king. </a:t>
            </a:r>
          </a:p>
          <a:p>
            <a:pPr lvl="1">
              <a:lnSpc>
                <a:spcPct val="100000"/>
              </a:lnSpc>
              <a:spcBef>
                <a:spcPts val="0"/>
              </a:spcBef>
              <a:spcAft>
                <a:spcPts val="1200"/>
              </a:spcAft>
            </a:pPr>
            <a:r>
              <a:rPr lang="en-US" sz="2800" dirty="0"/>
              <a:t>Colonists’ determined that the only way for Americans to have their rights restored is to reclaim them by declaring independence from Britain and by controlling their own government.</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0379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499621" y="365125"/>
            <a:ext cx="11180189" cy="879213"/>
          </a:xfrm>
        </p:spPr>
        <p:txBody>
          <a:bodyPr>
            <a:normAutofit/>
          </a:bodyPr>
          <a:lstStyle/>
          <a:p>
            <a:r>
              <a:rPr lang="en-US" sz="3600" b="1" dirty="0">
                <a:latin typeface="+mn-lt"/>
              </a:rPr>
              <a:t>SSUSH3: Analyze the Causes of the American Revolution</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499621" y="1753386"/>
            <a:ext cx="11180189" cy="4722828"/>
          </a:xfrm>
        </p:spPr>
        <p:txBody>
          <a:bodyPr/>
          <a:lstStyle/>
          <a:p>
            <a:pPr marL="514350" marR="0" lvl="0" indent="-514350">
              <a:lnSpc>
                <a:spcPct val="100000"/>
              </a:lnSpc>
              <a:spcBef>
                <a:spcPts val="0"/>
              </a:spcBef>
              <a:spcAft>
                <a:spcPts val="1800"/>
              </a:spcAft>
              <a:buFont typeface="+mj-lt"/>
              <a:buAutoNum type="alphaLcParenR"/>
            </a:pPr>
            <a:r>
              <a:rPr lang="en-US" dirty="0">
                <a:latin typeface="Calibri" panose="020F0502020204030204" pitchFamily="34" charset="0"/>
                <a:ea typeface="Calibri" panose="020F0502020204030204" pitchFamily="34" charset="0"/>
                <a:cs typeface="Times New Roman" panose="02020603050405020304" pitchFamily="18" charset="0"/>
              </a:rPr>
              <a:t>Explain how the French and Indian War and the 1763 Treaty of Paris lay the groundwork for the American Revolution</a:t>
            </a:r>
          </a:p>
          <a:p>
            <a:pPr marL="514350" marR="0" lvl="0" indent="-514350">
              <a:lnSpc>
                <a:spcPct val="100000"/>
              </a:lnSpc>
              <a:spcBef>
                <a:spcPts val="0"/>
              </a:spcBef>
              <a:spcAft>
                <a:spcPts val="1800"/>
              </a:spcAft>
              <a:buFont typeface="+mj-lt"/>
              <a:buAutoNum type="alphaLcParenR"/>
            </a:pPr>
            <a:r>
              <a:rPr lang="en-US" dirty="0"/>
              <a:t>Explain colonial response to the Proclamation of 1763, stamp act, and intolerable acts as seen in the sons and daughters of liberty and the committees of correspondence.</a:t>
            </a:r>
          </a:p>
          <a:p>
            <a:pPr marL="514350" indent="-514350">
              <a:lnSpc>
                <a:spcPct val="100000"/>
              </a:lnSpc>
              <a:spcBef>
                <a:spcPts val="0"/>
              </a:spcBef>
              <a:spcAft>
                <a:spcPts val="1800"/>
              </a:spcAft>
              <a:buFont typeface="+mj-lt"/>
              <a:buAutoNum type="alphaLcParenR"/>
            </a:pPr>
            <a:r>
              <a:rPr lang="en-US" dirty="0"/>
              <a:t>Explain the importance of Thomas Paine’s </a:t>
            </a:r>
            <a:r>
              <a:rPr lang="en-US" i="1" dirty="0"/>
              <a:t>Common Sense</a:t>
            </a:r>
            <a:r>
              <a:rPr lang="en-US" dirty="0"/>
              <a:t> to the movement for independence.</a:t>
            </a:r>
          </a:p>
          <a:p>
            <a:pPr marL="514350" marR="0" lvl="0" indent="-514350">
              <a:lnSpc>
                <a:spcPct val="107000"/>
              </a:lnSpc>
              <a:spcBef>
                <a:spcPts val="0"/>
              </a:spcBef>
              <a:spcAft>
                <a:spcPts val="600"/>
              </a:spcAft>
              <a:buFont typeface="+mj-lt"/>
              <a:buAutoNum type="alphaLcParenR"/>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1116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5"/>
            <a:ext cx="10515600" cy="964054"/>
          </a:xfrm>
        </p:spPr>
        <p:txBody>
          <a:bodyPr>
            <a:normAutofit/>
          </a:bodyPr>
          <a:lstStyle/>
          <a:p>
            <a:pPr algn="ctr"/>
            <a:r>
              <a:rPr lang="en-US" sz="3600" b="1" dirty="0">
                <a:latin typeface="+mn-lt"/>
              </a:rPr>
              <a:t>Alliance with the French</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838200" y="1329179"/>
            <a:ext cx="10515600" cy="4847784"/>
          </a:xfrm>
        </p:spPr>
        <p:txBody>
          <a:bodyPr>
            <a:normAutofit/>
          </a:bodyPr>
          <a:lstStyle/>
          <a:p>
            <a:pPr lvl="0">
              <a:lnSpc>
                <a:spcPct val="100000"/>
              </a:lnSpc>
              <a:spcBef>
                <a:spcPts val="0"/>
              </a:spcBef>
              <a:spcAft>
                <a:spcPts val="1200"/>
              </a:spcAft>
            </a:pPr>
            <a:r>
              <a:rPr lang="en-US" dirty="0"/>
              <a:t>Americans faced more prepared, better financed, and better equipped British military in the American Revolution. </a:t>
            </a:r>
          </a:p>
          <a:p>
            <a:pPr lvl="0">
              <a:lnSpc>
                <a:spcPct val="100000"/>
              </a:lnSpc>
              <a:spcBef>
                <a:spcPts val="0"/>
              </a:spcBef>
              <a:spcAft>
                <a:spcPts val="1200"/>
              </a:spcAft>
            </a:pPr>
            <a:r>
              <a:rPr lang="en-US" dirty="0"/>
              <a:t>To supplement their war effort, diplomats worked in Europe to secure help from other countries. </a:t>
            </a:r>
          </a:p>
          <a:p>
            <a:pPr lvl="0">
              <a:lnSpc>
                <a:spcPct val="100000"/>
              </a:lnSpc>
              <a:spcBef>
                <a:spcPts val="0"/>
              </a:spcBef>
              <a:spcAft>
                <a:spcPts val="1200"/>
              </a:spcAft>
            </a:pPr>
            <a:r>
              <a:rPr lang="en-US" b="1" dirty="0"/>
              <a:t>Benjamin Franklin </a:t>
            </a:r>
            <a:r>
              <a:rPr lang="en-US" dirty="0"/>
              <a:t>and</a:t>
            </a:r>
            <a:r>
              <a:rPr lang="en-US" b="1" dirty="0"/>
              <a:t> John Adams</a:t>
            </a:r>
            <a:r>
              <a:rPr lang="en-US" dirty="0"/>
              <a:t>, key figures in developing the Patriot cause spent majority of the American Revolution in Europe negotiating for assistance from France, Spain, Netherlands. </a:t>
            </a:r>
          </a:p>
          <a:p>
            <a:pPr lvl="0">
              <a:lnSpc>
                <a:spcPct val="100000"/>
              </a:lnSpc>
              <a:spcBef>
                <a:spcPts val="0"/>
              </a:spcBef>
              <a:spcAft>
                <a:spcPts val="1200"/>
              </a:spcAft>
            </a:pPr>
            <a:r>
              <a:rPr lang="en-US" b="1" dirty="0"/>
              <a:t>France</a:t>
            </a:r>
            <a:r>
              <a:rPr lang="en-US" dirty="0"/>
              <a:t> ultimately provided critical </a:t>
            </a:r>
            <a:r>
              <a:rPr lang="en-US" b="1" dirty="0"/>
              <a:t>military and financial </a:t>
            </a:r>
            <a:r>
              <a:rPr lang="en-US" dirty="0"/>
              <a:t>assistance.</a:t>
            </a:r>
          </a:p>
          <a:p>
            <a:pPr lvl="0">
              <a:lnSpc>
                <a:spcPct val="100000"/>
              </a:lnSpc>
              <a:spcBef>
                <a:spcPts val="0"/>
              </a:spcBef>
              <a:spcAft>
                <a:spcPts val="1200"/>
              </a:spcAft>
            </a:pPr>
            <a:r>
              <a:rPr lang="en-US" b="1" dirty="0"/>
              <a:t>Spain</a:t>
            </a:r>
            <a:r>
              <a:rPr lang="en-US" dirty="0"/>
              <a:t> and the </a:t>
            </a:r>
            <a:r>
              <a:rPr lang="en-US" b="1" dirty="0"/>
              <a:t>Netherlands</a:t>
            </a:r>
            <a:r>
              <a:rPr lang="en-US" dirty="0"/>
              <a:t> provided primarily </a:t>
            </a:r>
            <a:r>
              <a:rPr lang="en-US" b="1" dirty="0"/>
              <a:t>financial</a:t>
            </a:r>
            <a:r>
              <a:rPr lang="en-US" dirty="0"/>
              <a:t> assistance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762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4"/>
            <a:ext cx="10515600" cy="652971"/>
          </a:xfrm>
        </p:spPr>
        <p:txBody>
          <a:bodyPr>
            <a:normAutofit/>
          </a:bodyPr>
          <a:lstStyle/>
          <a:p>
            <a:pPr algn="ctr"/>
            <a:r>
              <a:rPr lang="en-US" sz="3600" b="1" dirty="0">
                <a:latin typeface="+mn-lt"/>
              </a:rPr>
              <a:t>Great Britain - Advantages</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838200" y="1093509"/>
            <a:ext cx="10515600" cy="5533533"/>
          </a:xfrm>
        </p:spPr>
        <p:txBody>
          <a:bodyPr>
            <a:normAutofit lnSpcReduction="10000"/>
          </a:bodyPr>
          <a:lstStyle/>
          <a:p>
            <a:r>
              <a:rPr lang="en-US" dirty="0"/>
              <a:t>Britain's military was the best in the world.</a:t>
            </a:r>
          </a:p>
          <a:p>
            <a:r>
              <a:rPr lang="en-US" dirty="0"/>
              <a:t>Soldiers well equipped, well disciplined, well paid, and well fed.</a:t>
            </a:r>
          </a:p>
          <a:p>
            <a:r>
              <a:rPr lang="en-US" dirty="0"/>
              <a:t>British navy dominated the seas. </a:t>
            </a:r>
          </a:p>
          <a:p>
            <a:r>
              <a:rPr lang="en-US" dirty="0"/>
              <a:t>Funds were much more easily raised by the Empire than by the Continental Congress.</a:t>
            </a:r>
          </a:p>
          <a:p>
            <a:r>
              <a:rPr lang="en-US" dirty="0"/>
              <a:t>GB hired Hessian mercenaries to fight the Americans.</a:t>
            </a:r>
          </a:p>
          <a:p>
            <a:r>
              <a:rPr lang="en-US" dirty="0"/>
              <a:t>Americans- tremendous difficulty raising funds for basic supplies such as shoes and blankets.</a:t>
            </a:r>
          </a:p>
          <a:p>
            <a:r>
              <a:rPr lang="en-US" dirty="0"/>
              <a:t>1/5 Americans openly favored the Crown, half the population hoping to avoid the conflict altogether. </a:t>
            </a:r>
          </a:p>
          <a:p>
            <a:r>
              <a:rPr lang="en-US" dirty="0"/>
              <a:t>Most Indian tribes sided with Britain, who promised protection of tribal lands</a:t>
            </a:r>
          </a:p>
        </p:txBody>
      </p:sp>
    </p:spTree>
    <p:extLst>
      <p:ext uri="{BB962C8B-B14F-4D97-AF65-F5344CB8AC3E}">
        <p14:creationId xmlns:p14="http://schemas.microsoft.com/office/powerpoint/2010/main" val="455466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4"/>
            <a:ext cx="10515600" cy="652971"/>
          </a:xfrm>
        </p:spPr>
        <p:txBody>
          <a:bodyPr>
            <a:normAutofit/>
          </a:bodyPr>
          <a:lstStyle/>
          <a:p>
            <a:pPr algn="ctr"/>
            <a:r>
              <a:rPr lang="en-US" sz="3600" b="1" dirty="0">
                <a:latin typeface="+mn-lt"/>
              </a:rPr>
              <a:t>USA - Advantages</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838200" y="1093509"/>
            <a:ext cx="10515600" cy="5533533"/>
          </a:xfrm>
        </p:spPr>
        <p:txBody>
          <a:bodyPr>
            <a:normAutofit/>
          </a:bodyPr>
          <a:lstStyle/>
          <a:p>
            <a:r>
              <a:rPr lang="en-US" dirty="0"/>
              <a:t>Home Field Advantage – GB Military orders, troops, supplies sometimes took months to reach their destinations in colonies.</a:t>
            </a:r>
          </a:p>
          <a:p>
            <a:r>
              <a:rPr lang="en-US" dirty="0"/>
              <a:t>Geographic vastness of the colonies proved a hindrance </a:t>
            </a:r>
          </a:p>
          <a:p>
            <a:r>
              <a:rPr lang="en-US" dirty="0"/>
              <a:t>Americans had a grand cause: fighting for rights, independence and their liberty. </a:t>
            </a:r>
          </a:p>
          <a:p>
            <a:r>
              <a:rPr lang="en-US" dirty="0"/>
              <a:t>American military and political leaders were inexperienced, but proved surprisingly competent.</a:t>
            </a:r>
          </a:p>
          <a:p>
            <a:r>
              <a:rPr lang="en-US" dirty="0"/>
              <a:t>The war was expensive and the British population debated its necessity. </a:t>
            </a:r>
          </a:p>
          <a:p>
            <a:r>
              <a:rPr lang="en-US" dirty="0"/>
              <a:t>In Parliament, there were many American sympathizers. </a:t>
            </a:r>
          </a:p>
          <a:p>
            <a:r>
              <a:rPr lang="en-US" dirty="0"/>
              <a:t>alliance with France gave Americans courage and a tangible threat that tipped the scales in America's favor.</a:t>
            </a:r>
          </a:p>
        </p:txBody>
      </p:sp>
    </p:spTree>
    <p:extLst>
      <p:ext uri="{BB962C8B-B14F-4D97-AF65-F5344CB8AC3E}">
        <p14:creationId xmlns:p14="http://schemas.microsoft.com/office/powerpoint/2010/main" val="2637035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5"/>
            <a:ext cx="10515600" cy="964054"/>
          </a:xfrm>
        </p:spPr>
        <p:txBody>
          <a:bodyPr>
            <a:normAutofit/>
          </a:bodyPr>
          <a:lstStyle/>
          <a:p>
            <a:pPr algn="ctr"/>
            <a:r>
              <a:rPr lang="en-US" sz="3600" b="1" dirty="0">
                <a:latin typeface="+mn-lt"/>
              </a:rPr>
              <a:t>Alliance with the French</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556181" y="1329179"/>
            <a:ext cx="11321592" cy="5363852"/>
          </a:xfrm>
        </p:spPr>
        <p:txBody>
          <a:bodyPr>
            <a:normAutofit lnSpcReduction="10000"/>
          </a:bodyPr>
          <a:lstStyle/>
          <a:p>
            <a:pPr lvl="0">
              <a:lnSpc>
                <a:spcPct val="100000"/>
              </a:lnSpc>
              <a:spcBef>
                <a:spcPts val="0"/>
              </a:spcBef>
              <a:spcAft>
                <a:spcPts val="1200"/>
              </a:spcAft>
            </a:pPr>
            <a:r>
              <a:rPr lang="en-US" b="1" dirty="0"/>
              <a:t>French naval attacks</a:t>
            </a:r>
            <a:r>
              <a:rPr lang="en-US" dirty="0"/>
              <a:t> in the Caribbean and against British holdings in India forced the Royal Navy to </a:t>
            </a:r>
            <a:r>
              <a:rPr lang="en-US" b="1" dirty="0"/>
              <a:t>weaken its blockade </a:t>
            </a:r>
            <a:r>
              <a:rPr lang="en-US" dirty="0"/>
              <a:t>along the eastern seaboard of the United States.</a:t>
            </a:r>
          </a:p>
          <a:p>
            <a:pPr lvl="0">
              <a:lnSpc>
                <a:spcPct val="100000"/>
              </a:lnSpc>
              <a:spcBef>
                <a:spcPts val="0"/>
              </a:spcBef>
              <a:spcAft>
                <a:spcPts val="1200"/>
              </a:spcAft>
            </a:pPr>
            <a:r>
              <a:rPr lang="en-US" dirty="0"/>
              <a:t>French also supplied large quantities of </a:t>
            </a:r>
            <a:r>
              <a:rPr lang="en-US" b="1" dirty="0"/>
              <a:t>muskets, cannons, shot and powder </a:t>
            </a:r>
            <a:r>
              <a:rPr lang="en-US" dirty="0"/>
              <a:t>to Washington’s forces.</a:t>
            </a:r>
          </a:p>
          <a:p>
            <a:pPr lvl="0">
              <a:lnSpc>
                <a:spcPct val="100000"/>
              </a:lnSpc>
              <a:spcBef>
                <a:spcPts val="0"/>
              </a:spcBef>
              <a:spcAft>
                <a:spcPts val="1200"/>
              </a:spcAft>
            </a:pPr>
            <a:r>
              <a:rPr lang="en-US" dirty="0"/>
              <a:t>After colonists won </a:t>
            </a:r>
            <a:r>
              <a:rPr lang="en-US" b="1" dirty="0"/>
              <a:t>Battle of Saratoga</a:t>
            </a:r>
            <a:r>
              <a:rPr lang="en-US" dirty="0"/>
              <a:t>, New York in 1777, France was willing to openly support Americans by entering the War </a:t>
            </a:r>
          </a:p>
          <a:p>
            <a:pPr lvl="0">
              <a:lnSpc>
                <a:spcPct val="100000"/>
              </a:lnSpc>
              <a:spcBef>
                <a:spcPts val="0"/>
              </a:spcBef>
              <a:spcAft>
                <a:spcPts val="1200"/>
              </a:spcAft>
            </a:pPr>
            <a:r>
              <a:rPr lang="en-US" dirty="0"/>
              <a:t>French </a:t>
            </a:r>
            <a:r>
              <a:rPr lang="en-US" b="1" dirty="0"/>
              <a:t>Naval support </a:t>
            </a:r>
            <a:r>
              <a:rPr lang="en-US" dirty="0"/>
              <a:t>was critical in winning </a:t>
            </a:r>
            <a:r>
              <a:rPr lang="en-US" b="1" dirty="0"/>
              <a:t>British surrender at </a:t>
            </a:r>
            <a:r>
              <a:rPr lang="en-US" dirty="0"/>
              <a:t>Battle of </a:t>
            </a:r>
            <a:r>
              <a:rPr lang="en-US" b="1" dirty="0"/>
              <a:t>Yorktown</a:t>
            </a:r>
            <a:r>
              <a:rPr lang="en-US" dirty="0"/>
              <a:t> in 1781. </a:t>
            </a:r>
          </a:p>
          <a:p>
            <a:pPr>
              <a:lnSpc>
                <a:spcPct val="100000"/>
              </a:lnSpc>
              <a:spcBef>
                <a:spcPts val="0"/>
              </a:spcBef>
              <a:spcAft>
                <a:spcPts val="1200"/>
              </a:spcAft>
            </a:pPr>
            <a:r>
              <a:rPr lang="en-US" b="1" dirty="0"/>
              <a:t>Spain and the Netherlands</a:t>
            </a:r>
            <a:r>
              <a:rPr lang="en-US" dirty="0"/>
              <a:t> were also Britain’s rivals and contributed substantial </a:t>
            </a:r>
            <a:r>
              <a:rPr lang="en-US" b="1" dirty="0"/>
              <a:t>financial assistance </a:t>
            </a:r>
            <a:r>
              <a:rPr lang="en-US" dirty="0"/>
              <a:t>to the American cause.</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0">
              <a:lnSpc>
                <a:spcPct val="100000"/>
              </a:lnSpc>
              <a:spcBef>
                <a:spcPts val="0"/>
              </a:spcBef>
              <a:spcAft>
                <a:spcPts val="1200"/>
              </a:spcAft>
            </a:pPr>
            <a:endParaRPr lang="en-US" dirty="0"/>
          </a:p>
        </p:txBody>
      </p:sp>
    </p:spTree>
    <p:extLst>
      <p:ext uri="{BB962C8B-B14F-4D97-AF65-F5344CB8AC3E}">
        <p14:creationId xmlns:p14="http://schemas.microsoft.com/office/powerpoint/2010/main" val="3274667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5"/>
            <a:ext cx="10515600" cy="747238"/>
          </a:xfrm>
        </p:spPr>
        <p:txBody>
          <a:bodyPr>
            <a:normAutofit/>
          </a:bodyPr>
          <a:lstStyle/>
          <a:p>
            <a:pPr algn="ctr"/>
            <a:r>
              <a:rPr lang="en-US" sz="3600" b="1" dirty="0">
                <a:solidFill>
                  <a:prstClr val="black"/>
                </a:solidFill>
                <a:latin typeface="Calibri" panose="020F0502020204030204"/>
              </a:rPr>
              <a:t>Benjamin Franklin and John Adams</a:t>
            </a:r>
            <a:endParaRPr lang="en-US" sz="3600" b="1" dirty="0">
              <a:latin typeface="+mn-lt"/>
            </a:endParaRP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838200" y="1583703"/>
            <a:ext cx="10515600" cy="5071621"/>
          </a:xfrm>
        </p:spPr>
        <p:txBody>
          <a:bodyPr>
            <a:noAutofit/>
          </a:bodyPr>
          <a:lstStyle/>
          <a:p>
            <a:pPr lvl="0">
              <a:lnSpc>
                <a:spcPct val="100000"/>
              </a:lnSpc>
              <a:spcBef>
                <a:spcPts val="0"/>
              </a:spcBef>
              <a:spcAft>
                <a:spcPts val="1200"/>
              </a:spcAft>
            </a:pPr>
            <a:r>
              <a:rPr lang="en-US" b="1" dirty="0"/>
              <a:t>Benjamin Franklin and John Adams </a:t>
            </a:r>
            <a:r>
              <a:rPr lang="en-US" dirty="0"/>
              <a:t>were instrumental in gaining much needed European support for the American Revolution. </a:t>
            </a:r>
          </a:p>
          <a:p>
            <a:pPr lvl="0">
              <a:lnSpc>
                <a:spcPct val="100000"/>
              </a:lnSpc>
              <a:spcBef>
                <a:spcPts val="0"/>
              </a:spcBef>
              <a:spcAft>
                <a:spcPts val="1200"/>
              </a:spcAft>
            </a:pPr>
            <a:r>
              <a:rPr lang="en-US" b="1" dirty="0"/>
              <a:t>Benjamin Franklin </a:t>
            </a:r>
            <a:r>
              <a:rPr lang="en-US" dirty="0"/>
              <a:t>worked in France to secure alliance since winter, 1776. </a:t>
            </a:r>
          </a:p>
          <a:p>
            <a:pPr lvl="0">
              <a:lnSpc>
                <a:spcPct val="100000"/>
              </a:lnSpc>
              <a:spcBef>
                <a:spcPts val="0"/>
              </a:spcBef>
              <a:spcAft>
                <a:spcPts val="1200"/>
              </a:spcAft>
            </a:pPr>
            <a:r>
              <a:rPr lang="en-US" dirty="0"/>
              <a:t>Spent much of his time interacting with upper classes, educated elements of society to gain access to French leadership. </a:t>
            </a:r>
          </a:p>
          <a:p>
            <a:pPr lvl="0">
              <a:lnSpc>
                <a:spcPct val="100000"/>
              </a:lnSpc>
              <a:spcBef>
                <a:spcPts val="0"/>
              </a:spcBef>
              <a:spcAft>
                <a:spcPts val="1200"/>
              </a:spcAft>
            </a:pPr>
            <a:r>
              <a:rPr lang="en-US" dirty="0"/>
              <a:t>Franklin became very popular in France, known for folksy appearance such as wearing a fur cap instead of a fashionable wig common among the upper classes.</a:t>
            </a:r>
          </a:p>
        </p:txBody>
      </p:sp>
    </p:spTree>
    <p:extLst>
      <p:ext uri="{BB962C8B-B14F-4D97-AF65-F5344CB8AC3E}">
        <p14:creationId xmlns:p14="http://schemas.microsoft.com/office/powerpoint/2010/main" val="3432018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5"/>
            <a:ext cx="10515600" cy="964054"/>
          </a:xfrm>
        </p:spPr>
        <p:txBody>
          <a:bodyPr>
            <a:normAutofit/>
          </a:bodyPr>
          <a:lstStyle/>
          <a:p>
            <a:pPr algn="ctr"/>
            <a:r>
              <a:rPr lang="en-US" sz="3600" b="1" dirty="0">
                <a:latin typeface="+mn-lt"/>
              </a:rPr>
              <a:t>Benjamin Franklin and John Adams</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838200" y="1489434"/>
            <a:ext cx="10515600" cy="4845377"/>
          </a:xfrm>
        </p:spPr>
        <p:txBody>
          <a:bodyPr>
            <a:normAutofit/>
          </a:bodyPr>
          <a:lstStyle/>
          <a:p>
            <a:pPr>
              <a:lnSpc>
                <a:spcPct val="100000"/>
              </a:lnSpc>
              <a:spcBef>
                <a:spcPts val="0"/>
              </a:spcBef>
              <a:spcAft>
                <a:spcPts val="1200"/>
              </a:spcAft>
            </a:pPr>
            <a:r>
              <a:rPr lang="en-US" b="1" dirty="0"/>
              <a:t>Benjamin Franklin and Thomas Jefferson </a:t>
            </a:r>
            <a:r>
              <a:rPr lang="en-US" dirty="0"/>
              <a:t>were instrumental in negotiating the </a:t>
            </a:r>
            <a:r>
              <a:rPr lang="en-US" b="1" dirty="0"/>
              <a:t>Franco-American Treaty</a:t>
            </a:r>
            <a:r>
              <a:rPr lang="en-US" dirty="0"/>
              <a:t> in 1778, which turned the tide of the war against Great Britain </a:t>
            </a:r>
            <a:endParaRPr lang="en-US" b="1" dirty="0"/>
          </a:p>
          <a:p>
            <a:pPr lvl="0">
              <a:lnSpc>
                <a:spcPct val="100000"/>
              </a:lnSpc>
              <a:spcBef>
                <a:spcPts val="0"/>
              </a:spcBef>
              <a:spcAft>
                <a:spcPts val="1200"/>
              </a:spcAft>
            </a:pPr>
            <a:r>
              <a:rPr lang="en-US" b="1" dirty="0"/>
              <a:t>John Adams </a:t>
            </a:r>
            <a:r>
              <a:rPr lang="en-US" dirty="0"/>
              <a:t>spent some time in France with Benjamin Franklin at about the time that the formal alliance had been achieved. </a:t>
            </a:r>
          </a:p>
          <a:p>
            <a:pPr lvl="0">
              <a:lnSpc>
                <a:spcPct val="100000"/>
              </a:lnSpc>
              <a:spcBef>
                <a:spcPts val="0"/>
              </a:spcBef>
              <a:spcAft>
                <a:spcPts val="1200"/>
              </a:spcAft>
            </a:pPr>
            <a:r>
              <a:rPr lang="en-US" dirty="0"/>
              <a:t>Adams had his greatest diplomatic impact in the Netherlands. </a:t>
            </a:r>
          </a:p>
          <a:p>
            <a:pPr lvl="0">
              <a:lnSpc>
                <a:spcPct val="100000"/>
              </a:lnSpc>
              <a:spcBef>
                <a:spcPts val="0"/>
              </a:spcBef>
              <a:spcAft>
                <a:spcPts val="1200"/>
              </a:spcAft>
            </a:pPr>
            <a:r>
              <a:rPr lang="en-US" dirty="0"/>
              <a:t>April of 1782, when the Treaty of Paris was being negotiated, Adams secured the formal recognition of the United States and a substantial financial loan from the Dutch.</a:t>
            </a:r>
          </a:p>
          <a:p>
            <a:pPr lvl="0">
              <a:lnSpc>
                <a:spcPct val="100000"/>
              </a:lnSpc>
              <a:spcBef>
                <a:spcPts val="0"/>
              </a:spcBef>
              <a:spcAft>
                <a:spcPts val="12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0076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6"/>
            <a:ext cx="10515600" cy="1152590"/>
          </a:xfrm>
        </p:spPr>
        <p:txBody>
          <a:bodyPr>
            <a:normAutofit fontScale="90000"/>
          </a:bodyPr>
          <a:lstStyle/>
          <a:p>
            <a:r>
              <a:rPr lang="en-US" sz="3600" b="1" dirty="0">
                <a:latin typeface="+mn-lt"/>
              </a:rPr>
              <a:t>SSUSH5: Specific events / key ideas that brought about the adoption and implementation of the US Constitution.</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838200" y="1517716"/>
            <a:ext cx="10898170" cy="5024486"/>
          </a:xfrm>
        </p:spPr>
        <p:txBody>
          <a:bodyPr>
            <a:normAutofit/>
          </a:bodyPr>
          <a:lstStyle/>
          <a:p>
            <a:pPr marL="514350" marR="0" lvl="0" indent="-514350">
              <a:lnSpc>
                <a:spcPct val="100000"/>
              </a:lnSpc>
              <a:spcBef>
                <a:spcPts val="0"/>
              </a:spcBef>
              <a:spcAft>
                <a:spcPts val="1200"/>
              </a:spcAft>
              <a:buFont typeface="+mj-lt"/>
              <a:buAutoNum type="alphaLcParenR"/>
            </a:pPr>
            <a:r>
              <a:rPr lang="en-US" dirty="0"/>
              <a:t>Examine the strengths in the Articles of Confederation</a:t>
            </a:r>
          </a:p>
          <a:p>
            <a:pPr marL="514350" marR="0" lvl="0" indent="-514350">
              <a:lnSpc>
                <a:spcPct val="100000"/>
              </a:lnSpc>
              <a:spcBef>
                <a:spcPts val="0"/>
              </a:spcBef>
              <a:spcAft>
                <a:spcPts val="1200"/>
              </a:spcAft>
              <a:buFont typeface="+mj-lt"/>
              <a:buAutoNum type="alphaLcParenR"/>
            </a:pPr>
            <a:r>
              <a:rPr lang="en-US" dirty="0"/>
              <a:t>Explain how weaknesses in the Articles of Confederation and Shays Rebellion led to a call for a stronger central government</a:t>
            </a:r>
          </a:p>
          <a:p>
            <a:pPr marL="514350" marR="0" lvl="0" indent="-514350">
              <a:lnSpc>
                <a:spcPct val="100000"/>
              </a:lnSpc>
              <a:spcBef>
                <a:spcPts val="0"/>
              </a:spcBef>
              <a:spcAft>
                <a:spcPts val="1200"/>
              </a:spcAft>
              <a:buFont typeface="+mj-lt"/>
              <a:buAutoNum type="alphaLcParenR"/>
            </a:pPr>
            <a:r>
              <a:rPr lang="en-US" dirty="0"/>
              <a:t>Explain the Key Features of the US Constitution</a:t>
            </a:r>
          </a:p>
          <a:p>
            <a:pPr marL="514350" marR="0" lvl="0" indent="-514350">
              <a:lnSpc>
                <a:spcPct val="100000"/>
              </a:lnSpc>
              <a:spcBef>
                <a:spcPts val="0"/>
              </a:spcBef>
              <a:spcAft>
                <a:spcPts val="1200"/>
              </a:spcAft>
              <a:buFont typeface="+mj-lt"/>
              <a:buAutoNum type="alphaLcParenR"/>
            </a:pPr>
            <a:r>
              <a:rPr lang="en-US" dirty="0"/>
              <a:t>Evaluate major arguments of the Anti-Federalists and Federalists during debate on the ratification of the Constitution </a:t>
            </a:r>
          </a:p>
          <a:p>
            <a:pPr marL="514350" marR="0" lvl="0" indent="-514350">
              <a:lnSpc>
                <a:spcPct val="100000"/>
              </a:lnSpc>
              <a:spcBef>
                <a:spcPts val="0"/>
              </a:spcBef>
              <a:spcAft>
                <a:spcPts val="1200"/>
              </a:spcAft>
              <a:buFont typeface="+mj-lt"/>
              <a:buAutoNum type="alphaLcParenR"/>
            </a:pPr>
            <a:r>
              <a:rPr lang="en-US" dirty="0"/>
              <a:t>Explain how objections to ratification of the Constitution were addressed in the Bill of Rights</a:t>
            </a:r>
          </a:p>
          <a:p>
            <a:pPr marL="514350" marR="0" lvl="0" indent="-514350">
              <a:lnSpc>
                <a:spcPct val="107000"/>
              </a:lnSpc>
              <a:spcBef>
                <a:spcPts val="0"/>
              </a:spcBef>
              <a:spcAft>
                <a:spcPts val="600"/>
              </a:spcAft>
              <a:buFont typeface="+mj-lt"/>
              <a:buAutoNum type="alphaLcParenR"/>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6782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5"/>
            <a:ext cx="10515600" cy="869786"/>
          </a:xfrm>
        </p:spPr>
        <p:txBody>
          <a:bodyPr>
            <a:normAutofit/>
          </a:bodyPr>
          <a:lstStyle/>
          <a:p>
            <a:pPr algn="ctr"/>
            <a:r>
              <a:rPr lang="en-US" sz="3600" b="1" dirty="0">
                <a:latin typeface="+mn-lt"/>
              </a:rPr>
              <a:t>Articles of Confederation</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838200" y="1329178"/>
            <a:ext cx="10515600" cy="5118755"/>
          </a:xfrm>
        </p:spPr>
        <p:txBody>
          <a:bodyPr>
            <a:normAutofit/>
          </a:bodyPr>
          <a:lstStyle/>
          <a:p>
            <a:pPr marL="0" marR="0" lvl="0" indent="0">
              <a:lnSpc>
                <a:spcPct val="107000"/>
              </a:lnSpc>
              <a:spcBef>
                <a:spcPts val="0"/>
              </a:spcBef>
              <a:spcAft>
                <a:spcPts val="600"/>
              </a:spcAft>
              <a:buNone/>
            </a:pPr>
            <a:r>
              <a:rPr lang="en-US" b="1" dirty="0"/>
              <a:t>Confederation </a:t>
            </a:r>
          </a:p>
          <a:p>
            <a:pPr>
              <a:lnSpc>
                <a:spcPct val="107000"/>
              </a:lnSpc>
              <a:spcBef>
                <a:spcPts val="0"/>
              </a:spcBef>
              <a:spcAft>
                <a:spcPts val="600"/>
              </a:spcAft>
            </a:pPr>
            <a:r>
              <a:rPr lang="en-US" dirty="0"/>
              <a:t>Loose union of independent states.</a:t>
            </a:r>
          </a:p>
          <a:p>
            <a:pPr>
              <a:lnSpc>
                <a:spcPct val="107000"/>
              </a:lnSpc>
              <a:spcBef>
                <a:spcPts val="0"/>
              </a:spcBef>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13 independent countries that agree to help each other.</a:t>
            </a:r>
          </a:p>
          <a:p>
            <a:pPr>
              <a:lnSpc>
                <a:spcPct val="107000"/>
              </a:lnSpc>
              <a:spcBef>
                <a:spcPts val="0"/>
              </a:spcBef>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“League of friendship”</a:t>
            </a:r>
          </a:p>
          <a:p>
            <a:pPr>
              <a:lnSpc>
                <a:spcPct val="107000"/>
              </a:lnSpc>
              <a:spcBef>
                <a:spcPts val="0"/>
              </a:spcBef>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Designed to give almost all power to the states because of the “experience” of being subjected to a tyrannical central government.</a:t>
            </a:r>
          </a:p>
          <a:p>
            <a:pPr>
              <a:lnSpc>
                <a:spcPct val="107000"/>
              </a:lnSpc>
              <a:spcBef>
                <a:spcPts val="0"/>
              </a:spcBef>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Destined to fail…</a:t>
            </a:r>
          </a:p>
          <a:p>
            <a:pPr marL="0" indent="0">
              <a:lnSpc>
                <a:spcPct val="107000"/>
              </a:lnSpc>
              <a:spcBef>
                <a:spcPts val="0"/>
              </a:spcBef>
              <a:spcAft>
                <a:spcPts val="6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8798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5"/>
            <a:ext cx="10515600" cy="869786"/>
          </a:xfrm>
        </p:spPr>
        <p:txBody>
          <a:bodyPr>
            <a:normAutofit/>
          </a:bodyPr>
          <a:lstStyle/>
          <a:p>
            <a:pPr algn="ctr"/>
            <a:r>
              <a:rPr lang="en-US" sz="3600" b="1" dirty="0">
                <a:latin typeface="+mn-lt"/>
              </a:rPr>
              <a:t>Strengths in the Articles of Confederation</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838200" y="1329178"/>
            <a:ext cx="10515600" cy="5118755"/>
          </a:xfrm>
        </p:spPr>
        <p:txBody>
          <a:bodyPr>
            <a:normAutofit fontScale="92500"/>
          </a:bodyPr>
          <a:lstStyle/>
          <a:p>
            <a:pPr marL="0" marR="0" lvl="0" indent="0">
              <a:lnSpc>
                <a:spcPct val="107000"/>
              </a:lnSpc>
              <a:spcBef>
                <a:spcPts val="0"/>
              </a:spcBef>
              <a:spcAft>
                <a:spcPts val="600"/>
              </a:spcAft>
              <a:buNone/>
            </a:pPr>
            <a:r>
              <a:rPr lang="en-US" b="1" dirty="0"/>
              <a:t>The Northwest Ordinance (1787) </a:t>
            </a:r>
          </a:p>
          <a:p>
            <a:pPr>
              <a:lnSpc>
                <a:spcPct val="107000"/>
              </a:lnSpc>
              <a:spcBef>
                <a:spcPts val="0"/>
              </a:spcBef>
              <a:spcAft>
                <a:spcPts val="600"/>
              </a:spcAft>
            </a:pPr>
            <a:r>
              <a:rPr lang="en-US" dirty="0"/>
              <a:t>Created process for settling lands north and west of Ohio River</a:t>
            </a:r>
          </a:p>
          <a:p>
            <a:pPr>
              <a:lnSpc>
                <a:spcPct val="107000"/>
              </a:lnSpc>
              <a:spcBef>
                <a:spcPts val="0"/>
              </a:spcBef>
              <a:spcAft>
                <a:spcPts val="600"/>
              </a:spcAft>
            </a:pPr>
            <a:r>
              <a:rPr lang="en-US" dirty="0"/>
              <a:t>Established plan for territories to become a state</a:t>
            </a:r>
          </a:p>
          <a:p>
            <a:pPr>
              <a:lnSpc>
                <a:spcPct val="107000"/>
              </a:lnSpc>
              <a:spcBef>
                <a:spcPts val="0"/>
              </a:spcBef>
              <a:spcAft>
                <a:spcPts val="600"/>
              </a:spcAft>
            </a:pPr>
            <a:r>
              <a:rPr lang="en-US" dirty="0"/>
              <a:t>5000 males to establish legislature; 60,000 people to apply for statehood </a:t>
            </a:r>
          </a:p>
          <a:p>
            <a:pPr>
              <a:lnSpc>
                <a:spcPct val="107000"/>
              </a:lnSpc>
              <a:spcBef>
                <a:spcPts val="0"/>
              </a:spcBef>
              <a:spcAft>
                <a:spcPts val="600"/>
              </a:spcAft>
            </a:pPr>
            <a:r>
              <a:rPr lang="en-US" dirty="0"/>
              <a:t>Required to use one acre of land for a public school</a:t>
            </a:r>
          </a:p>
          <a:p>
            <a:pPr>
              <a:lnSpc>
                <a:spcPct val="107000"/>
              </a:lnSpc>
              <a:spcBef>
                <a:spcPts val="0"/>
              </a:spcBef>
              <a:spcAft>
                <a:spcPts val="600"/>
              </a:spcAft>
            </a:pPr>
            <a:r>
              <a:rPr lang="en-US" dirty="0"/>
              <a:t>Slavery outlawed</a:t>
            </a:r>
          </a:p>
          <a:p>
            <a:pPr>
              <a:lnSpc>
                <a:spcPct val="107000"/>
              </a:lnSpc>
              <a:spcBef>
                <a:spcPts val="0"/>
              </a:spcBef>
              <a:spcAft>
                <a:spcPts val="600"/>
              </a:spcAft>
            </a:pPr>
            <a:r>
              <a:rPr lang="en-US" dirty="0"/>
              <a:t>Acknowledged land claims of Native Indians</a:t>
            </a:r>
          </a:p>
          <a:p>
            <a:pPr>
              <a:lnSpc>
                <a:spcPct val="107000"/>
              </a:lnSpc>
              <a:spcBef>
                <a:spcPts val="0"/>
              </a:spcBef>
              <a:spcAft>
                <a:spcPts val="600"/>
              </a:spcAft>
            </a:pPr>
            <a:r>
              <a:rPr lang="en-US" dirty="0"/>
              <a:t>Ensured property rights, rule of law, education for settlers in new lands . </a:t>
            </a:r>
          </a:p>
          <a:p>
            <a:pPr>
              <a:lnSpc>
                <a:spcPct val="107000"/>
              </a:lnSpc>
              <a:spcBef>
                <a:spcPts val="0"/>
              </a:spcBef>
              <a:spcAft>
                <a:spcPts val="600"/>
              </a:spcAft>
            </a:pPr>
            <a:r>
              <a:rPr lang="en-US" dirty="0"/>
              <a:t>Lack of national power made the law difficult to govern and administer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6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059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5"/>
            <a:ext cx="10515600" cy="869786"/>
          </a:xfrm>
        </p:spPr>
        <p:txBody>
          <a:bodyPr>
            <a:normAutofit/>
          </a:bodyPr>
          <a:lstStyle/>
          <a:p>
            <a:pPr algn="ctr"/>
            <a:r>
              <a:rPr lang="en-US" sz="3600" b="1" dirty="0">
                <a:latin typeface="+mn-lt"/>
              </a:rPr>
              <a:t>Strengths in the Articles of Confederation</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838200" y="1008668"/>
            <a:ext cx="10515600" cy="5168295"/>
          </a:xfrm>
        </p:spPr>
        <p:txBody>
          <a:bodyPr>
            <a:normAutofit/>
          </a:bodyPr>
          <a:lstStyle/>
          <a:p>
            <a:pPr marL="0" marR="0" lvl="0" indent="0">
              <a:lnSpc>
                <a:spcPct val="107000"/>
              </a:lnSpc>
              <a:spcBef>
                <a:spcPts val="0"/>
              </a:spcBef>
              <a:spcAft>
                <a:spcPts val="600"/>
              </a:spcAft>
              <a:buNone/>
            </a:pPr>
            <a:r>
              <a:rPr lang="en-US" b="1" dirty="0"/>
              <a:t>The Land Ordinance (1785) </a:t>
            </a:r>
          </a:p>
          <a:p>
            <a:pPr>
              <a:lnSpc>
                <a:spcPct val="107000"/>
              </a:lnSpc>
              <a:spcBef>
                <a:spcPts val="0"/>
              </a:spcBef>
              <a:spcAft>
                <a:spcPts val="600"/>
              </a:spcAft>
            </a:pPr>
            <a:r>
              <a:rPr lang="en-US" dirty="0"/>
              <a:t>Laid foundations for surveying new lands.</a:t>
            </a:r>
          </a:p>
          <a:p>
            <a:pPr>
              <a:lnSpc>
                <a:spcPct val="107000"/>
              </a:lnSpc>
              <a:spcBef>
                <a:spcPts val="0"/>
              </a:spcBef>
              <a:spcAft>
                <a:spcPts val="600"/>
              </a:spcAft>
            </a:pPr>
            <a:r>
              <a:rPr lang="en-US" dirty="0"/>
              <a:t>Created a method of organizing and selling the land.</a:t>
            </a:r>
          </a:p>
          <a:p>
            <a:pPr>
              <a:lnSpc>
                <a:spcPct val="107000"/>
              </a:lnSpc>
              <a:spcBef>
                <a:spcPts val="0"/>
              </a:spcBef>
              <a:spcAft>
                <a:spcPts val="600"/>
              </a:spcAft>
            </a:pPr>
            <a:r>
              <a:rPr lang="en-US" dirty="0"/>
              <a:t>Over 3/4 of the continental US was surveyed under this law</a:t>
            </a:r>
          </a:p>
          <a:p>
            <a:pPr>
              <a:lnSpc>
                <a:spcPct val="107000"/>
              </a:lnSpc>
              <a:spcBef>
                <a:spcPts val="0"/>
              </a:spcBef>
              <a:spcAft>
                <a:spcPts val="600"/>
              </a:spcAft>
            </a:pPr>
            <a:r>
              <a:rPr lang="en-US" dirty="0"/>
              <a:t>Became an important source of revenue for the national government </a:t>
            </a:r>
          </a:p>
          <a:p>
            <a:pPr>
              <a:lnSpc>
                <a:spcPct val="107000"/>
              </a:lnSpc>
              <a:spcBef>
                <a:spcPts val="0"/>
              </a:spcBef>
              <a:spcAft>
                <a:spcPts val="600"/>
              </a:spcAft>
            </a:pPr>
            <a:r>
              <a:rPr lang="en-US" dirty="0"/>
              <a:t>Also required land be set aside for schools.</a:t>
            </a:r>
          </a:p>
          <a:p>
            <a:pPr>
              <a:lnSpc>
                <a:spcPct val="107000"/>
              </a:lnSpc>
              <a:spcBef>
                <a:spcPts val="0"/>
              </a:spcBef>
              <a:spcAft>
                <a:spcPts val="600"/>
              </a:spcAft>
            </a:pPr>
            <a:r>
              <a:rPr lang="en-US" dirty="0"/>
              <a:t>National government used the Land Ordinance for the next 72 years, until the passage of the Homestead Act in 1862; </a:t>
            </a:r>
          </a:p>
        </p:txBody>
      </p:sp>
    </p:spTree>
    <p:extLst>
      <p:ext uri="{BB962C8B-B14F-4D97-AF65-F5344CB8AC3E}">
        <p14:creationId xmlns:p14="http://schemas.microsoft.com/office/powerpoint/2010/main" val="883965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4"/>
            <a:ext cx="10515600" cy="1397687"/>
          </a:xfrm>
        </p:spPr>
        <p:txBody>
          <a:bodyPr>
            <a:normAutofit/>
          </a:bodyPr>
          <a:lstStyle/>
          <a:p>
            <a:pPr algn="ctr"/>
            <a:r>
              <a:rPr lang="en-US" sz="3600" b="1" dirty="0">
                <a:latin typeface="+mn-lt"/>
              </a:rPr>
              <a:t>French and Indian War (1754-1763)</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1065229" y="2073896"/>
            <a:ext cx="9162853" cy="4581427"/>
          </a:xfrm>
        </p:spPr>
        <p:txBody>
          <a:bodyPr>
            <a:normAutofit/>
          </a:bodyPr>
          <a:lstStyle/>
          <a:p>
            <a:pPr>
              <a:lnSpc>
                <a:spcPct val="100000"/>
              </a:lnSpc>
              <a:spcBef>
                <a:spcPts val="0"/>
              </a:spcBef>
              <a:spcAft>
                <a:spcPts val="1200"/>
              </a:spcAft>
            </a:pPr>
            <a:r>
              <a:rPr lang="en-US" dirty="0">
                <a:latin typeface="Calibri" panose="020F0502020204030204" pitchFamily="34" charset="0"/>
                <a:ea typeface="Calibri" panose="020F0502020204030204" pitchFamily="34" charset="0"/>
                <a:cs typeface="Times New Roman" panose="02020603050405020304" pitchFamily="18" charset="0"/>
              </a:rPr>
              <a:t>North American part of a larger worldwide conflict</a:t>
            </a:r>
          </a:p>
          <a:p>
            <a:pPr>
              <a:lnSpc>
                <a:spcPct val="100000"/>
              </a:lnSpc>
              <a:spcBef>
                <a:spcPts val="0"/>
              </a:spcBef>
              <a:spcAft>
                <a:spcPts val="1200"/>
              </a:spcAft>
            </a:pPr>
            <a:r>
              <a:rPr lang="en-US" dirty="0">
                <a:latin typeface="Calibri" panose="020F0502020204030204" pitchFamily="34" charset="0"/>
                <a:ea typeface="Calibri" panose="020F0502020204030204" pitchFamily="34" charset="0"/>
                <a:cs typeface="Times New Roman" panose="02020603050405020304" pitchFamily="18" charset="0"/>
              </a:rPr>
              <a:t>Great Britain &amp; Indian Allies vs France &amp; Indian Allies</a:t>
            </a:r>
          </a:p>
          <a:p>
            <a:pPr>
              <a:lnSpc>
                <a:spcPct val="100000"/>
              </a:lnSpc>
              <a:spcBef>
                <a:spcPts val="0"/>
              </a:spcBef>
              <a:spcAft>
                <a:spcPts val="1200"/>
              </a:spcAft>
            </a:pPr>
            <a:r>
              <a:rPr lang="en-US" dirty="0">
                <a:latin typeface="Calibri" panose="020F0502020204030204" pitchFamily="34" charset="0"/>
                <a:ea typeface="Calibri" panose="020F0502020204030204" pitchFamily="34" charset="0"/>
                <a:cs typeface="Times New Roman" panose="02020603050405020304" pitchFamily="18" charset="0"/>
              </a:rPr>
              <a:t>Fought for control of disputed lands in Ohio River Valley.  </a:t>
            </a:r>
          </a:p>
          <a:p>
            <a:pPr>
              <a:lnSpc>
                <a:spcPct val="100000"/>
              </a:lnSpc>
              <a:spcBef>
                <a:spcPts val="0"/>
              </a:spcBef>
              <a:spcAft>
                <a:spcPts val="1200"/>
              </a:spcAft>
            </a:pPr>
            <a:r>
              <a:rPr lang="en-US" dirty="0">
                <a:latin typeface="Calibri" panose="020F0502020204030204" pitchFamily="34" charset="0"/>
                <a:ea typeface="Calibri" panose="020F0502020204030204" pitchFamily="34" charset="0"/>
                <a:cs typeface="Times New Roman" panose="02020603050405020304" pitchFamily="18" charset="0"/>
              </a:rPr>
              <a:t>French were using for fur trade, England wanted to expand.</a:t>
            </a:r>
          </a:p>
          <a:p>
            <a:pPr>
              <a:lnSpc>
                <a:spcPct val="100000"/>
              </a:lnSpc>
              <a:spcBef>
                <a:spcPts val="0"/>
              </a:spcBef>
              <a:spcAft>
                <a:spcPts val="1200"/>
              </a:spcAft>
            </a:pPr>
            <a:r>
              <a:rPr lang="en-US" dirty="0">
                <a:latin typeface="Calibri" panose="020F0502020204030204" pitchFamily="34" charset="0"/>
                <a:ea typeface="Calibri" panose="020F0502020204030204" pitchFamily="34" charset="0"/>
                <a:cs typeface="Times New Roman" panose="02020603050405020304" pitchFamily="18" charset="0"/>
              </a:rPr>
              <a:t>Great Britain eventually won the war</a:t>
            </a:r>
          </a:p>
        </p:txBody>
      </p:sp>
    </p:spTree>
    <p:extLst>
      <p:ext uri="{BB962C8B-B14F-4D97-AF65-F5344CB8AC3E}">
        <p14:creationId xmlns:p14="http://schemas.microsoft.com/office/powerpoint/2010/main" val="207408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4"/>
            <a:ext cx="10515600" cy="1133737"/>
          </a:xfrm>
        </p:spPr>
        <p:txBody>
          <a:bodyPr>
            <a:normAutofit/>
          </a:bodyPr>
          <a:lstStyle/>
          <a:p>
            <a:pPr algn="ctr"/>
            <a:r>
              <a:rPr lang="en-US" sz="3600" b="1" dirty="0">
                <a:latin typeface="+mn-lt"/>
              </a:rPr>
              <a:t>Weaknesses in the Articles of Confederation</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838200" y="1677970"/>
            <a:ext cx="10515600" cy="5024488"/>
          </a:xfrm>
        </p:spPr>
        <p:txBody>
          <a:bodyPr>
            <a:normAutofit fontScale="92500" lnSpcReduction="10000"/>
          </a:bodyPr>
          <a:lstStyle/>
          <a:p>
            <a:pPr marL="0" lvl="0" indent="0">
              <a:lnSpc>
                <a:spcPct val="100000"/>
              </a:lnSpc>
              <a:spcBef>
                <a:spcPts val="0"/>
              </a:spcBef>
              <a:spcAft>
                <a:spcPts val="1200"/>
              </a:spcAft>
              <a:buNone/>
            </a:pPr>
            <a:r>
              <a:rPr lang="en-US" sz="3000" b="1" dirty="0"/>
              <a:t>The Articles of Confederation Sucked because….</a:t>
            </a:r>
          </a:p>
          <a:p>
            <a:pPr marL="0" lvl="0" indent="0">
              <a:lnSpc>
                <a:spcPct val="100000"/>
              </a:lnSpc>
              <a:spcBef>
                <a:spcPts val="0"/>
              </a:spcBef>
              <a:spcAft>
                <a:spcPts val="1200"/>
              </a:spcAft>
              <a:buNone/>
            </a:pPr>
            <a:r>
              <a:rPr lang="en-US" sz="3000" b="1" dirty="0">
                <a:solidFill>
                  <a:srgbClr val="FF0000"/>
                </a:solidFill>
              </a:rPr>
              <a:t>THE FEDS WERE TOO WEAK</a:t>
            </a:r>
          </a:p>
          <a:p>
            <a:pPr marL="0" lvl="0" indent="0">
              <a:lnSpc>
                <a:spcPct val="100000"/>
              </a:lnSpc>
              <a:spcBef>
                <a:spcPts val="0"/>
              </a:spcBef>
              <a:spcAft>
                <a:spcPts val="1200"/>
              </a:spcAft>
              <a:buNone/>
            </a:pPr>
            <a:endParaRPr lang="en-US" sz="3000" b="1" dirty="0"/>
          </a:p>
          <a:p>
            <a:pPr marL="0" lvl="0" indent="0">
              <a:lnSpc>
                <a:spcPct val="100000"/>
              </a:lnSpc>
              <a:spcBef>
                <a:spcPts val="0"/>
              </a:spcBef>
              <a:spcAft>
                <a:spcPts val="1200"/>
              </a:spcAft>
              <a:buNone/>
            </a:pPr>
            <a:r>
              <a:rPr lang="en-US" sz="3000" b="1" dirty="0"/>
              <a:t>Structure and Organization</a:t>
            </a:r>
          </a:p>
          <a:p>
            <a:pPr>
              <a:lnSpc>
                <a:spcPct val="100000"/>
              </a:lnSpc>
              <a:spcBef>
                <a:spcPts val="0"/>
              </a:spcBef>
              <a:spcAft>
                <a:spcPts val="1200"/>
              </a:spcAft>
            </a:pPr>
            <a:r>
              <a:rPr lang="en-US" sz="3000" dirty="0"/>
              <a:t>1 Branch of Govt - Legislative</a:t>
            </a:r>
          </a:p>
          <a:p>
            <a:pPr>
              <a:lnSpc>
                <a:spcPct val="100000"/>
              </a:lnSpc>
              <a:spcBef>
                <a:spcPts val="0"/>
              </a:spcBef>
              <a:spcAft>
                <a:spcPts val="1200"/>
              </a:spcAft>
            </a:pPr>
            <a:r>
              <a:rPr lang="en-US" sz="3000" dirty="0"/>
              <a:t>Unicameral Legislature – 1 house</a:t>
            </a:r>
          </a:p>
          <a:p>
            <a:pPr>
              <a:lnSpc>
                <a:spcPct val="100000"/>
              </a:lnSpc>
              <a:spcBef>
                <a:spcPts val="0"/>
              </a:spcBef>
              <a:spcAft>
                <a:spcPts val="1200"/>
              </a:spcAft>
            </a:pPr>
            <a:r>
              <a:rPr lang="en-US" sz="3000" dirty="0"/>
              <a:t>Equal Representation – each state got 1 vote</a:t>
            </a:r>
          </a:p>
          <a:p>
            <a:pPr>
              <a:lnSpc>
                <a:spcPct val="100000"/>
              </a:lnSpc>
              <a:spcBef>
                <a:spcPts val="0"/>
              </a:spcBef>
              <a:spcAft>
                <a:spcPts val="1200"/>
              </a:spcAft>
            </a:pPr>
            <a:r>
              <a:rPr lang="en-US" sz="3000" dirty="0"/>
              <a:t>Passing Laws Required Supermajority(9 out of 13 votes)</a:t>
            </a:r>
          </a:p>
          <a:p>
            <a:pPr>
              <a:lnSpc>
                <a:spcPct val="100000"/>
              </a:lnSpc>
              <a:spcBef>
                <a:spcPts val="0"/>
              </a:spcBef>
              <a:spcAft>
                <a:spcPts val="1200"/>
              </a:spcAft>
            </a:pPr>
            <a:r>
              <a:rPr lang="en-US" sz="3000" dirty="0"/>
              <a:t>Changing Constitution required unanimous vote.</a:t>
            </a:r>
          </a:p>
          <a:p>
            <a:endParaRPr lang="en-US" b="1" dirty="0"/>
          </a:p>
        </p:txBody>
      </p:sp>
    </p:spTree>
    <p:extLst>
      <p:ext uri="{BB962C8B-B14F-4D97-AF65-F5344CB8AC3E}">
        <p14:creationId xmlns:p14="http://schemas.microsoft.com/office/powerpoint/2010/main" val="122292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27417"/>
            <a:ext cx="10515600" cy="869786"/>
          </a:xfrm>
        </p:spPr>
        <p:txBody>
          <a:bodyPr>
            <a:normAutofit/>
          </a:bodyPr>
          <a:lstStyle/>
          <a:p>
            <a:pPr algn="ctr"/>
            <a:r>
              <a:rPr lang="en-US" sz="3600" b="1" dirty="0">
                <a:latin typeface="+mn-lt"/>
              </a:rPr>
              <a:t>Weaknesses in the Articles of Confederation</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838200" y="1197203"/>
            <a:ext cx="10515600" cy="5547674"/>
          </a:xfrm>
        </p:spPr>
        <p:txBody>
          <a:bodyPr>
            <a:normAutofit/>
          </a:bodyPr>
          <a:lstStyle/>
          <a:p>
            <a:r>
              <a:rPr lang="en-US" dirty="0"/>
              <a:t>No executive branch - foreign policy was conducted by Congress</a:t>
            </a:r>
          </a:p>
          <a:p>
            <a:r>
              <a:rPr lang="en-US" dirty="0"/>
              <a:t>No national court system - Congress could not enforce the laws it passed . This was left up to the individual states . </a:t>
            </a:r>
          </a:p>
          <a:p>
            <a:r>
              <a:rPr lang="en-US" dirty="0"/>
              <a:t>No power to Tax - Congress could print money but no power to tax made the national currency almost worthless . </a:t>
            </a:r>
          </a:p>
          <a:p>
            <a:r>
              <a:rPr lang="en-US" dirty="0"/>
              <a:t>Congress could maintain the army but had to ask the states for troops, as Congress could not draft soldiers. </a:t>
            </a:r>
          </a:p>
          <a:p>
            <a:r>
              <a:rPr lang="en-US" dirty="0"/>
              <a:t>Articles gave individual states more power than the national government, conflicts among the states threatened the existence of the nation.</a:t>
            </a:r>
          </a:p>
          <a:p>
            <a:r>
              <a:rPr lang="en-US" dirty="0"/>
              <a:t>Political weakness of the US and its potential for collapse left it vulnerable to attack by foreign countries.</a:t>
            </a:r>
          </a:p>
        </p:txBody>
      </p:sp>
    </p:spTree>
    <p:extLst>
      <p:ext uri="{BB962C8B-B14F-4D97-AF65-F5344CB8AC3E}">
        <p14:creationId xmlns:p14="http://schemas.microsoft.com/office/powerpoint/2010/main" val="1011641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5"/>
            <a:ext cx="10515600" cy="869786"/>
          </a:xfrm>
        </p:spPr>
        <p:txBody>
          <a:bodyPr>
            <a:normAutofit/>
          </a:bodyPr>
          <a:lstStyle/>
          <a:p>
            <a:pPr algn="ctr"/>
            <a:r>
              <a:rPr lang="en-US" sz="3600" b="1" dirty="0">
                <a:latin typeface="+mn-lt"/>
              </a:rPr>
              <a:t>Shays Rebellion</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838200" y="1357460"/>
            <a:ext cx="10515600" cy="4819503"/>
          </a:xfrm>
        </p:spPr>
        <p:txBody>
          <a:bodyPr>
            <a:normAutofit/>
          </a:bodyPr>
          <a:lstStyle/>
          <a:p>
            <a:r>
              <a:rPr lang="en-US" dirty="0"/>
              <a:t>Daniel Shay led more than a thousand farmers who, like him, were burdened with personal debts caused by economic problems stemming from the states’ Revolutionary War debts . </a:t>
            </a:r>
          </a:p>
          <a:p>
            <a:r>
              <a:rPr lang="en-US" dirty="0"/>
              <a:t>Shays and his men tried to seize a federal arsenal in Massachusetts . This was just one of many protests that debt-ridden farmers made during this period . </a:t>
            </a:r>
          </a:p>
          <a:p>
            <a:r>
              <a:rPr lang="en-US" dirty="0"/>
              <a:t>Without the power to tax, America’s weak government could not repair the national economy . </a:t>
            </a:r>
          </a:p>
          <a:p>
            <a:r>
              <a:rPr lang="en-US" dirty="0">
                <a:hlinkClick r:id="rId2"/>
              </a:rPr>
              <a:t>https://youtu.be/YOR9O9mUObE?list=PL47F868B521713645</a:t>
            </a:r>
            <a:endParaRPr lang="en-US" dirty="0"/>
          </a:p>
          <a:p>
            <a:endParaRPr lang="en-US" dirty="0"/>
          </a:p>
        </p:txBody>
      </p:sp>
    </p:spTree>
    <p:extLst>
      <p:ext uri="{BB962C8B-B14F-4D97-AF65-F5344CB8AC3E}">
        <p14:creationId xmlns:p14="http://schemas.microsoft.com/office/powerpoint/2010/main" val="1786956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5"/>
            <a:ext cx="10515600" cy="869786"/>
          </a:xfrm>
        </p:spPr>
        <p:txBody>
          <a:bodyPr>
            <a:normAutofit/>
          </a:bodyPr>
          <a:lstStyle/>
          <a:p>
            <a:pPr algn="ctr"/>
            <a:r>
              <a:rPr lang="en-US" sz="3600" b="1" dirty="0">
                <a:latin typeface="+mn-lt"/>
              </a:rPr>
              <a:t>Constitutional Convention of 1787</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1659118" y="1555422"/>
            <a:ext cx="8682086" cy="4958499"/>
          </a:xfrm>
        </p:spPr>
        <p:txBody>
          <a:bodyPr>
            <a:normAutofit/>
          </a:bodyPr>
          <a:lstStyle/>
          <a:p>
            <a:r>
              <a:rPr lang="en-US" dirty="0"/>
              <a:t>Delegates from all 13 states met to discuss revisions to the Articles of Confederation. </a:t>
            </a:r>
          </a:p>
          <a:p>
            <a:r>
              <a:rPr lang="en-US" dirty="0"/>
              <a:t>The delegates quickly decided that revising the Articles of Confederation would not be enough. </a:t>
            </a:r>
          </a:p>
          <a:p>
            <a:r>
              <a:rPr lang="en-US" dirty="0"/>
              <a:t>They decided to write a new constitution for the country. </a:t>
            </a:r>
          </a:p>
          <a:p>
            <a:r>
              <a:rPr lang="en-US" dirty="0"/>
              <a:t>During the Constitutional Convention, delegates became organized into two groups: </a:t>
            </a:r>
          </a:p>
          <a:p>
            <a:r>
              <a:rPr lang="en-US" dirty="0"/>
              <a:t>Federalists vs Anti-Federalists.</a:t>
            </a:r>
          </a:p>
        </p:txBody>
      </p:sp>
    </p:spTree>
    <p:extLst>
      <p:ext uri="{BB962C8B-B14F-4D97-AF65-F5344CB8AC3E}">
        <p14:creationId xmlns:p14="http://schemas.microsoft.com/office/powerpoint/2010/main" val="403109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5"/>
            <a:ext cx="10515600" cy="869786"/>
          </a:xfrm>
        </p:spPr>
        <p:txBody>
          <a:bodyPr>
            <a:normAutofit/>
          </a:bodyPr>
          <a:lstStyle/>
          <a:p>
            <a:pPr algn="ctr"/>
            <a:r>
              <a:rPr lang="en-US" sz="3600" b="1" dirty="0">
                <a:latin typeface="+mn-lt"/>
              </a:rPr>
              <a:t>Constitutional Convention of 1787</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838200" y="1357460"/>
            <a:ext cx="10515600" cy="5175315"/>
          </a:xfrm>
        </p:spPr>
        <p:txBody>
          <a:bodyPr>
            <a:normAutofit/>
          </a:bodyPr>
          <a:lstStyle/>
          <a:p>
            <a:r>
              <a:rPr lang="en-US" dirty="0"/>
              <a:t>Federalists like Alexander Hamilton and James Madison wanted a strong national government that could handle national economic, political, and diplomatic issues for the country . </a:t>
            </a:r>
          </a:p>
          <a:p>
            <a:r>
              <a:rPr lang="en-US" dirty="0"/>
              <a:t>Anti-Federalists wanted to maintain the sovereignty of the individual states . </a:t>
            </a:r>
          </a:p>
          <a:p>
            <a:pPr lvl="1"/>
            <a:r>
              <a:rPr lang="en-US" sz="2800" dirty="0"/>
              <a:t>Concerned that states would lose control over their individual interests . </a:t>
            </a:r>
          </a:p>
          <a:p>
            <a:pPr lvl="1"/>
            <a:r>
              <a:rPr lang="en-US" sz="2800" dirty="0"/>
              <a:t>They believed a national government with a strong executive branch would dominate states and take away rights of individual citizens . </a:t>
            </a:r>
          </a:p>
          <a:p>
            <a:pPr lvl="1"/>
            <a:r>
              <a:rPr lang="en-US" sz="2800" dirty="0"/>
              <a:t>Worried they would lose representation in a national government that favored states with larger populations.</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973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233150"/>
            <a:ext cx="10515600" cy="718957"/>
          </a:xfrm>
        </p:spPr>
        <p:txBody>
          <a:bodyPr>
            <a:normAutofit/>
          </a:bodyPr>
          <a:lstStyle/>
          <a:p>
            <a:pPr algn="ctr"/>
            <a:r>
              <a:rPr lang="en-US" sz="3600" b="1" dirty="0">
                <a:latin typeface="+mn-lt"/>
              </a:rPr>
              <a:t>Key Features of the US Constitution </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584461" y="1121790"/>
            <a:ext cx="10869105" cy="5542961"/>
          </a:xfrm>
        </p:spPr>
        <p:txBody>
          <a:bodyPr>
            <a:normAutofit lnSpcReduction="10000"/>
          </a:bodyPr>
          <a:lstStyle/>
          <a:p>
            <a:pPr marL="0" indent="0">
              <a:lnSpc>
                <a:spcPct val="100000"/>
              </a:lnSpc>
              <a:spcBef>
                <a:spcPts val="0"/>
              </a:spcBef>
              <a:spcAft>
                <a:spcPts val="1200"/>
              </a:spcAft>
              <a:buNone/>
            </a:pPr>
            <a:r>
              <a:rPr lang="en-US" b="1" dirty="0">
                <a:latin typeface="Calibri" panose="020F0502020204030204" pitchFamily="34" charset="0"/>
                <a:ea typeface="Calibri" panose="020F0502020204030204" pitchFamily="34" charset="0"/>
                <a:cs typeface="Times New Roman" panose="02020603050405020304" pitchFamily="18" charset="0"/>
              </a:rPr>
              <a:t>Limited Government</a:t>
            </a:r>
          </a:p>
          <a:p>
            <a:pPr>
              <a:lnSpc>
                <a:spcPct val="100000"/>
              </a:lnSpc>
              <a:spcBef>
                <a:spcPts val="0"/>
              </a:spcBef>
              <a:spcAft>
                <a:spcPts val="1200"/>
              </a:spcAft>
            </a:pPr>
            <a:r>
              <a:rPr lang="en-US" dirty="0"/>
              <a:t>To reassure people that the new government would not be too powerful, the framers of the Constitution created a </a:t>
            </a:r>
            <a:r>
              <a:rPr lang="en-US" b="1" i="1" dirty="0"/>
              <a:t>limited government </a:t>
            </a:r>
            <a:r>
              <a:rPr lang="en-US" dirty="0"/>
              <a:t>with </a:t>
            </a:r>
            <a:r>
              <a:rPr lang="en-US" b="1" i="1" dirty="0"/>
              <a:t>divided powers</a:t>
            </a:r>
            <a:r>
              <a:rPr lang="en-US" dirty="0"/>
              <a:t>.</a:t>
            </a:r>
          </a:p>
          <a:p>
            <a:pPr marL="971550" lvl="1" indent="-514350">
              <a:lnSpc>
                <a:spcPct val="100000"/>
              </a:lnSpc>
              <a:spcBef>
                <a:spcPts val="0"/>
              </a:spcBef>
              <a:spcAft>
                <a:spcPts val="1200"/>
              </a:spcAft>
              <a:buFont typeface="+mj-lt"/>
              <a:buAutoNum type="arabicPeriod"/>
            </a:pPr>
            <a:r>
              <a:rPr lang="en-US" sz="2800" b="1" i="1" dirty="0"/>
              <a:t>Federalism</a:t>
            </a:r>
            <a:r>
              <a:rPr lang="en-US" sz="2800" dirty="0"/>
              <a:t> – Division of power between state and federal governments.</a:t>
            </a:r>
          </a:p>
          <a:p>
            <a:pPr marL="971550" lvl="1" indent="-514350">
              <a:lnSpc>
                <a:spcPct val="100000"/>
              </a:lnSpc>
              <a:spcBef>
                <a:spcPts val="0"/>
              </a:spcBef>
              <a:spcAft>
                <a:spcPts val="1200"/>
              </a:spcAft>
              <a:buFont typeface="+mj-lt"/>
              <a:buAutoNum type="arabicPeriod"/>
            </a:pPr>
            <a:r>
              <a:rPr lang="en-US" sz="2800" b="1" i="1" dirty="0"/>
              <a:t>3 Branches </a:t>
            </a:r>
            <a:r>
              <a:rPr lang="en-US" sz="2800" dirty="0"/>
              <a:t>of Government with shared powers for Checks and Balances:</a:t>
            </a:r>
          </a:p>
          <a:p>
            <a:pPr marL="1885950" lvl="3" indent="-514350">
              <a:lnSpc>
                <a:spcPct val="100000"/>
              </a:lnSpc>
              <a:spcBef>
                <a:spcPts val="0"/>
              </a:spcBef>
              <a:spcAft>
                <a:spcPts val="1200"/>
              </a:spcAft>
              <a:buFont typeface="+mj-lt"/>
              <a:buAutoNum type="alphaLcPeriod"/>
            </a:pPr>
            <a:r>
              <a:rPr lang="en-US" sz="2600" dirty="0"/>
              <a:t>Legislative: 	Bicameral legislature – House and Senate </a:t>
            </a:r>
          </a:p>
          <a:p>
            <a:pPr marL="1885950" lvl="3" indent="-514350">
              <a:lnSpc>
                <a:spcPct val="100000"/>
              </a:lnSpc>
              <a:spcBef>
                <a:spcPts val="0"/>
              </a:spcBef>
              <a:spcAft>
                <a:spcPts val="1200"/>
              </a:spcAft>
              <a:buFont typeface="+mj-lt"/>
              <a:buAutoNum type="alphaLcPeriod"/>
            </a:pPr>
            <a:r>
              <a:rPr lang="en-US" sz="2600" dirty="0"/>
              <a:t>Executive: 	President, Vice President – Electoral College</a:t>
            </a:r>
          </a:p>
          <a:p>
            <a:pPr marL="1885950" lvl="3" indent="-514350">
              <a:lnSpc>
                <a:spcPct val="100000"/>
              </a:lnSpc>
              <a:spcBef>
                <a:spcPts val="0"/>
              </a:spcBef>
              <a:spcAft>
                <a:spcPts val="1200"/>
              </a:spcAft>
              <a:buFont typeface="+mj-lt"/>
              <a:buAutoNum type="alphaLcPeriod"/>
            </a:pPr>
            <a:r>
              <a:rPr lang="en-US" sz="2600" dirty="0"/>
              <a:t>Judicial: 	Supreme Court</a:t>
            </a:r>
          </a:p>
          <a:p>
            <a:pPr>
              <a:lnSpc>
                <a:spcPct val="107000"/>
              </a:lnSpc>
              <a:spcBef>
                <a:spcPts val="0"/>
              </a:spcBef>
              <a:spcAft>
                <a:spcPts val="600"/>
              </a:spcAft>
            </a:pPr>
            <a:endParaRPr lang="en-US" dirty="0"/>
          </a:p>
          <a:p>
            <a:pPr>
              <a:lnSpc>
                <a:spcPct val="107000"/>
              </a:lnSpc>
              <a:spcBef>
                <a:spcPts val="0"/>
              </a:spcBef>
              <a:spcAft>
                <a:spcPts val="600"/>
              </a:spcAft>
            </a:pPr>
            <a:endParaRPr lang="en-US" dirty="0"/>
          </a:p>
          <a:p>
            <a:pPr marL="0" marR="0" lvl="0" indent="0">
              <a:lnSpc>
                <a:spcPct val="107000"/>
              </a:lnSpc>
              <a:spcBef>
                <a:spcPts val="0"/>
              </a:spcBef>
              <a:spcAft>
                <a:spcPts val="6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2245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233150"/>
            <a:ext cx="10515600" cy="718957"/>
          </a:xfrm>
        </p:spPr>
        <p:txBody>
          <a:bodyPr>
            <a:normAutofit/>
          </a:bodyPr>
          <a:lstStyle/>
          <a:p>
            <a:pPr algn="ctr"/>
            <a:r>
              <a:rPr lang="en-US" sz="3600" b="1" dirty="0"/>
              <a:t>Key Features of the US Constitution </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584461" y="1121790"/>
            <a:ext cx="10869105" cy="5542961"/>
          </a:xfrm>
        </p:spPr>
        <p:txBody>
          <a:bodyPr>
            <a:normAutofit lnSpcReduction="10000"/>
          </a:bodyPr>
          <a:lstStyle/>
          <a:p>
            <a:pPr marL="0" indent="0">
              <a:lnSpc>
                <a:spcPct val="100000"/>
              </a:lnSpc>
              <a:spcBef>
                <a:spcPts val="0"/>
              </a:spcBef>
              <a:spcAft>
                <a:spcPts val="600"/>
              </a:spcAft>
              <a:buNone/>
            </a:pPr>
            <a:r>
              <a:rPr lang="en-US" b="1" u="sng" dirty="0">
                <a:ea typeface="Calibri" panose="020F0502020204030204" pitchFamily="34" charset="0"/>
                <a:cs typeface="Calibri Light" panose="020F0302020204030204" pitchFamily="34" charset="0"/>
              </a:rPr>
              <a:t>Congressional Representation</a:t>
            </a:r>
          </a:p>
          <a:p>
            <a:pPr marL="0" indent="0">
              <a:lnSpc>
                <a:spcPct val="100000"/>
              </a:lnSpc>
              <a:spcBef>
                <a:spcPts val="0"/>
              </a:spcBef>
              <a:spcAft>
                <a:spcPts val="600"/>
              </a:spcAft>
              <a:buNone/>
            </a:pPr>
            <a:endParaRPr lang="en-US" b="1" i="1" dirty="0"/>
          </a:p>
          <a:p>
            <a:pPr marL="0" indent="0">
              <a:lnSpc>
                <a:spcPct val="100000"/>
              </a:lnSpc>
              <a:spcBef>
                <a:spcPts val="0"/>
              </a:spcBef>
              <a:spcAft>
                <a:spcPts val="600"/>
              </a:spcAft>
              <a:buNone/>
            </a:pPr>
            <a:r>
              <a:rPr lang="en-US" b="1" i="1" dirty="0"/>
              <a:t>Virginia Plan (James Madison) </a:t>
            </a:r>
          </a:p>
          <a:p>
            <a:pPr lvl="1">
              <a:lnSpc>
                <a:spcPct val="100000"/>
              </a:lnSpc>
              <a:spcBef>
                <a:spcPts val="0"/>
              </a:spcBef>
              <a:spcAft>
                <a:spcPts val="600"/>
              </a:spcAft>
            </a:pPr>
            <a:r>
              <a:rPr lang="en-US" sz="2800" dirty="0"/>
              <a:t>States with large populations wanted more influence in the government and supported </a:t>
            </a:r>
            <a:r>
              <a:rPr lang="en-US" sz="2800" i="1" dirty="0"/>
              <a:t>Proportional Representation by state population.</a:t>
            </a:r>
          </a:p>
          <a:p>
            <a:pPr marL="0" indent="0">
              <a:lnSpc>
                <a:spcPct val="100000"/>
              </a:lnSpc>
              <a:spcBef>
                <a:spcPts val="0"/>
              </a:spcBef>
              <a:spcAft>
                <a:spcPts val="600"/>
              </a:spcAft>
              <a:buNone/>
            </a:pPr>
            <a:endParaRPr lang="en-US" b="1" i="1" dirty="0"/>
          </a:p>
          <a:p>
            <a:pPr marL="0" indent="0">
              <a:lnSpc>
                <a:spcPct val="100000"/>
              </a:lnSpc>
              <a:spcBef>
                <a:spcPts val="0"/>
              </a:spcBef>
              <a:spcAft>
                <a:spcPts val="600"/>
              </a:spcAft>
              <a:buNone/>
            </a:pPr>
            <a:r>
              <a:rPr lang="en-US" b="1" i="1" dirty="0"/>
              <a:t>New Jersey Plan</a:t>
            </a:r>
          </a:p>
          <a:p>
            <a:pPr lvl="1">
              <a:lnSpc>
                <a:spcPct val="100000"/>
              </a:lnSpc>
              <a:spcBef>
                <a:spcPts val="0"/>
              </a:spcBef>
              <a:spcAft>
                <a:spcPts val="600"/>
              </a:spcAft>
            </a:pPr>
            <a:r>
              <a:rPr lang="en-US" sz="2800" dirty="0"/>
              <a:t>Smaller states didn’t wanted equal representation </a:t>
            </a:r>
          </a:p>
          <a:p>
            <a:pPr lvl="1">
              <a:lnSpc>
                <a:spcPct val="100000"/>
              </a:lnSpc>
              <a:spcBef>
                <a:spcPts val="0"/>
              </a:spcBef>
              <a:spcAft>
                <a:spcPts val="600"/>
              </a:spcAft>
            </a:pPr>
            <a:r>
              <a:rPr lang="en-US" sz="2800" dirty="0"/>
              <a:t>Favored maintaining the government structure from the Articles of Confederation but expanded the powers Congress would have over the states. </a:t>
            </a:r>
          </a:p>
          <a:p>
            <a:pPr>
              <a:lnSpc>
                <a:spcPct val="100000"/>
              </a:lnSpc>
              <a:spcBef>
                <a:spcPts val="0"/>
              </a:spcBef>
              <a:spcAft>
                <a:spcPts val="1200"/>
              </a:spcAft>
            </a:pPr>
            <a:endParaRPr lang="en-US" b="1" i="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spcAft>
                <a:spcPts val="1200"/>
              </a:spcAft>
              <a:buNone/>
            </a:pPr>
            <a:endParaRPr lang="en-US" dirty="0"/>
          </a:p>
          <a:p>
            <a:pPr>
              <a:lnSpc>
                <a:spcPct val="107000"/>
              </a:lnSpc>
              <a:spcBef>
                <a:spcPts val="0"/>
              </a:spcBef>
              <a:spcAft>
                <a:spcPts val="600"/>
              </a:spcAft>
            </a:pPr>
            <a:endParaRPr lang="en-US" dirty="0"/>
          </a:p>
          <a:p>
            <a:pPr marL="0" marR="0" lvl="0" indent="0">
              <a:lnSpc>
                <a:spcPct val="107000"/>
              </a:lnSpc>
              <a:spcBef>
                <a:spcPts val="0"/>
              </a:spcBef>
              <a:spcAft>
                <a:spcPts val="6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7417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233150"/>
            <a:ext cx="10515600" cy="718957"/>
          </a:xfrm>
        </p:spPr>
        <p:txBody>
          <a:bodyPr>
            <a:normAutofit/>
          </a:bodyPr>
          <a:lstStyle/>
          <a:p>
            <a:pPr algn="ctr"/>
            <a:r>
              <a:rPr lang="en-US" sz="3600" b="1" dirty="0"/>
              <a:t>Key Features of the US Constitution </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188537" y="1036948"/>
            <a:ext cx="11858920" cy="5684363"/>
          </a:xfrm>
        </p:spPr>
        <p:txBody>
          <a:bodyPr>
            <a:normAutofit fontScale="32500" lnSpcReduction="20000"/>
          </a:bodyPr>
          <a:lstStyle/>
          <a:p>
            <a:pPr marL="0" indent="0">
              <a:lnSpc>
                <a:spcPct val="120000"/>
              </a:lnSpc>
              <a:spcBef>
                <a:spcPts val="0"/>
              </a:spcBef>
              <a:spcAft>
                <a:spcPts val="1200"/>
              </a:spcAft>
              <a:buNone/>
            </a:pPr>
            <a:r>
              <a:rPr lang="en-US" sz="7400" dirty="0"/>
              <a:t>Disputed Issue of representation in Congress by approving the </a:t>
            </a:r>
            <a:r>
              <a:rPr lang="en-US" sz="7400" b="1" dirty="0">
                <a:solidFill>
                  <a:srgbClr val="FF0000"/>
                </a:solidFill>
              </a:rPr>
              <a:t>Great Compromise</a:t>
            </a:r>
            <a:r>
              <a:rPr lang="en-US" sz="7400" b="1" dirty="0"/>
              <a:t>:</a:t>
            </a:r>
            <a:endParaRPr lang="en-US" sz="7400" b="1" i="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spcAft>
                <a:spcPts val="1200"/>
              </a:spcAft>
              <a:buNone/>
            </a:pPr>
            <a:r>
              <a:rPr lang="en-US" sz="7400" b="1" i="1" dirty="0">
                <a:latin typeface="Calibri" panose="020F0502020204030204" pitchFamily="34" charset="0"/>
                <a:ea typeface="Calibri" panose="020F0502020204030204" pitchFamily="34" charset="0"/>
                <a:cs typeface="Times New Roman" panose="02020603050405020304" pitchFamily="18" charset="0"/>
              </a:rPr>
              <a:t>Bicameral Legislature</a:t>
            </a:r>
          </a:p>
          <a:p>
            <a:pPr marL="514350" indent="-514350">
              <a:lnSpc>
                <a:spcPct val="120000"/>
              </a:lnSpc>
              <a:spcBef>
                <a:spcPts val="0"/>
              </a:spcBef>
              <a:spcAft>
                <a:spcPts val="600"/>
              </a:spcAft>
              <a:buFont typeface="+mj-lt"/>
              <a:buAutoNum type="arabicPeriod"/>
            </a:pPr>
            <a:r>
              <a:rPr lang="en-US" sz="7400" b="1" dirty="0">
                <a:latin typeface="Calibri" panose="020F0502020204030204" pitchFamily="34" charset="0"/>
                <a:ea typeface="Calibri" panose="020F0502020204030204" pitchFamily="34" charset="0"/>
                <a:cs typeface="Times New Roman" panose="02020603050405020304" pitchFamily="18" charset="0"/>
              </a:rPr>
              <a:t>House of Representatives</a:t>
            </a:r>
          </a:p>
          <a:p>
            <a:pPr lvl="1">
              <a:lnSpc>
                <a:spcPct val="120000"/>
              </a:lnSpc>
              <a:spcBef>
                <a:spcPts val="0"/>
              </a:spcBef>
              <a:spcAft>
                <a:spcPts val="600"/>
              </a:spcAft>
            </a:pPr>
            <a:r>
              <a:rPr lang="en-US" sz="7400" dirty="0">
                <a:latin typeface="Calibri" panose="020F0502020204030204" pitchFamily="34" charset="0"/>
                <a:ea typeface="Calibri" panose="020F0502020204030204" pitchFamily="34" charset="0"/>
                <a:cs typeface="Times New Roman" panose="02020603050405020304" pitchFamily="18" charset="0"/>
              </a:rPr>
              <a:t>Proportional Representation by state population</a:t>
            </a:r>
          </a:p>
          <a:p>
            <a:pPr lvl="1">
              <a:lnSpc>
                <a:spcPct val="120000"/>
              </a:lnSpc>
              <a:spcBef>
                <a:spcPts val="0"/>
              </a:spcBef>
              <a:spcAft>
                <a:spcPts val="600"/>
              </a:spcAft>
            </a:pPr>
            <a:r>
              <a:rPr lang="en-US" sz="7400" dirty="0">
                <a:latin typeface="Calibri" panose="020F0502020204030204" pitchFamily="34" charset="0"/>
                <a:ea typeface="Calibri" panose="020F0502020204030204" pitchFamily="34" charset="0"/>
                <a:cs typeface="Times New Roman" panose="02020603050405020304" pitchFamily="18" charset="0"/>
              </a:rPr>
              <a:t>States divided into Proportional Districts</a:t>
            </a:r>
          </a:p>
          <a:p>
            <a:pPr lvl="1">
              <a:lnSpc>
                <a:spcPct val="120000"/>
              </a:lnSpc>
              <a:spcBef>
                <a:spcPts val="0"/>
              </a:spcBef>
              <a:spcAft>
                <a:spcPts val="600"/>
              </a:spcAft>
            </a:pPr>
            <a:r>
              <a:rPr lang="en-US" sz="7400" dirty="0">
                <a:latin typeface="Calibri" panose="020F0502020204030204" pitchFamily="34" charset="0"/>
                <a:ea typeface="Calibri" panose="020F0502020204030204" pitchFamily="34" charset="0"/>
                <a:cs typeface="Times New Roman" panose="02020603050405020304" pitchFamily="18" charset="0"/>
              </a:rPr>
              <a:t>2 year term. All Elected at same time every 2 years.</a:t>
            </a:r>
          </a:p>
          <a:p>
            <a:pPr marL="514350" indent="-514350">
              <a:lnSpc>
                <a:spcPct val="120000"/>
              </a:lnSpc>
              <a:spcBef>
                <a:spcPts val="0"/>
              </a:spcBef>
              <a:spcAft>
                <a:spcPts val="600"/>
              </a:spcAft>
              <a:buFont typeface="+mj-lt"/>
              <a:buAutoNum type="arabicPeriod"/>
            </a:pPr>
            <a:r>
              <a:rPr lang="en-US" sz="7400" b="1" dirty="0">
                <a:latin typeface="Calibri" panose="020F0502020204030204" pitchFamily="34" charset="0"/>
                <a:ea typeface="Calibri" panose="020F0502020204030204" pitchFamily="34" charset="0"/>
                <a:cs typeface="Times New Roman" panose="02020603050405020304" pitchFamily="18" charset="0"/>
              </a:rPr>
              <a:t>Senate</a:t>
            </a:r>
          </a:p>
          <a:p>
            <a:pPr lvl="1">
              <a:lnSpc>
                <a:spcPct val="120000"/>
              </a:lnSpc>
              <a:spcBef>
                <a:spcPts val="0"/>
              </a:spcBef>
              <a:spcAft>
                <a:spcPts val="600"/>
              </a:spcAft>
            </a:pPr>
            <a:r>
              <a:rPr lang="en-US" sz="7400" dirty="0">
                <a:latin typeface="Calibri" panose="020F0502020204030204" pitchFamily="34" charset="0"/>
                <a:ea typeface="Calibri" panose="020F0502020204030204" pitchFamily="34" charset="0"/>
                <a:cs typeface="Times New Roman" panose="02020603050405020304" pitchFamily="18" charset="0"/>
              </a:rPr>
              <a:t>Equal Representation</a:t>
            </a:r>
          </a:p>
          <a:p>
            <a:pPr lvl="1">
              <a:lnSpc>
                <a:spcPct val="120000"/>
              </a:lnSpc>
              <a:spcBef>
                <a:spcPts val="0"/>
              </a:spcBef>
              <a:spcAft>
                <a:spcPts val="600"/>
              </a:spcAft>
            </a:pPr>
            <a:r>
              <a:rPr lang="en-US" sz="7400" dirty="0">
                <a:latin typeface="Calibri" panose="020F0502020204030204" pitchFamily="34" charset="0"/>
                <a:ea typeface="Calibri" panose="020F0502020204030204" pitchFamily="34" charset="0"/>
                <a:cs typeface="Times New Roman" panose="02020603050405020304" pitchFamily="18" charset="0"/>
              </a:rPr>
              <a:t>Appointed by state legislatures</a:t>
            </a:r>
          </a:p>
          <a:p>
            <a:pPr lvl="1">
              <a:lnSpc>
                <a:spcPct val="120000"/>
              </a:lnSpc>
              <a:spcBef>
                <a:spcPts val="0"/>
              </a:spcBef>
              <a:spcAft>
                <a:spcPts val="600"/>
              </a:spcAft>
            </a:pPr>
            <a:r>
              <a:rPr lang="en-US" sz="7400" dirty="0">
                <a:latin typeface="Calibri" panose="020F0502020204030204" pitchFamily="34" charset="0"/>
                <a:ea typeface="Calibri" panose="020F0502020204030204" pitchFamily="34" charset="0"/>
                <a:cs typeface="Times New Roman" panose="02020603050405020304" pitchFamily="18" charset="0"/>
              </a:rPr>
              <a:t>6 Year Term. Elections staggered every 2 years. </a:t>
            </a:r>
            <a:r>
              <a:rPr lang="en-US" sz="6000" dirty="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20000"/>
              </a:lnSpc>
              <a:spcBef>
                <a:spcPts val="1200"/>
              </a:spcBef>
              <a:spcAft>
                <a:spcPts val="1200"/>
              </a:spcAft>
              <a:buNone/>
            </a:pPr>
            <a:r>
              <a:rPr lang="en-US" sz="7400" dirty="0"/>
              <a:t>Proposed legislation had to achieve a majority vote by both chambers of the legislature before being passed on to the newly created executive branch to be signed into law.</a:t>
            </a:r>
          </a:p>
        </p:txBody>
      </p:sp>
    </p:spTree>
    <p:extLst>
      <p:ext uri="{BB962C8B-B14F-4D97-AF65-F5344CB8AC3E}">
        <p14:creationId xmlns:p14="http://schemas.microsoft.com/office/powerpoint/2010/main" val="3724440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233150"/>
            <a:ext cx="10515600" cy="718957"/>
          </a:xfrm>
        </p:spPr>
        <p:txBody>
          <a:bodyPr>
            <a:normAutofit/>
          </a:bodyPr>
          <a:lstStyle/>
          <a:p>
            <a:pPr algn="ctr"/>
            <a:r>
              <a:rPr lang="en-US" sz="3600" b="1" dirty="0"/>
              <a:t>Key Features of the US Constitution </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584461" y="1121790"/>
            <a:ext cx="10869105" cy="5736210"/>
          </a:xfrm>
        </p:spPr>
        <p:txBody>
          <a:bodyPr>
            <a:normAutofit/>
          </a:bodyPr>
          <a:lstStyle/>
          <a:p>
            <a:pPr marL="0" indent="0">
              <a:lnSpc>
                <a:spcPct val="100000"/>
              </a:lnSpc>
              <a:spcBef>
                <a:spcPts val="0"/>
              </a:spcBef>
              <a:spcAft>
                <a:spcPts val="1200"/>
              </a:spcAft>
              <a:buNone/>
            </a:pPr>
            <a:r>
              <a:rPr lang="en-US" b="1" dirty="0"/>
              <a:t>Three-Fifths Compromise </a:t>
            </a:r>
          </a:p>
          <a:p>
            <a:pPr marL="0" indent="0">
              <a:lnSpc>
                <a:spcPct val="100000"/>
              </a:lnSpc>
              <a:spcBef>
                <a:spcPts val="0"/>
              </a:spcBef>
              <a:buNone/>
            </a:pPr>
            <a:r>
              <a:rPr lang="en-US" dirty="0"/>
              <a:t>Settled conflicting opinions over slavery as an institution and regarding slave populations for representation in the House of representatives.</a:t>
            </a:r>
          </a:p>
          <a:p>
            <a:pPr marL="0" indent="0">
              <a:lnSpc>
                <a:spcPct val="100000"/>
              </a:lnSpc>
              <a:spcBef>
                <a:spcPts val="0"/>
              </a:spcBef>
              <a:buNone/>
            </a:pPr>
            <a:r>
              <a:rPr lang="en-US" dirty="0"/>
              <a:t> </a:t>
            </a:r>
          </a:p>
          <a:p>
            <a:pPr>
              <a:lnSpc>
                <a:spcPct val="100000"/>
              </a:lnSpc>
              <a:spcBef>
                <a:spcPts val="0"/>
              </a:spcBef>
              <a:spcAft>
                <a:spcPts val="1200"/>
              </a:spcAft>
            </a:pPr>
            <a:r>
              <a:rPr lang="en-US" dirty="0"/>
              <a:t>Allowed states to count three-fifths of their slaves when calculating their entire population. </a:t>
            </a:r>
          </a:p>
          <a:p>
            <a:pPr>
              <a:lnSpc>
                <a:spcPct val="100000"/>
              </a:lnSpc>
              <a:spcBef>
                <a:spcPts val="0"/>
              </a:spcBef>
              <a:spcAft>
                <a:spcPts val="1200"/>
              </a:spcAft>
            </a:pPr>
            <a:r>
              <a:rPr lang="en-US" dirty="0"/>
              <a:t>States with large numbers of slaves demanded that the compromise include provisions for the new government to allow for the continuation of the slave trade for 20 years. </a:t>
            </a:r>
          </a:p>
          <a:p>
            <a:pPr>
              <a:lnSpc>
                <a:spcPct val="100000"/>
              </a:lnSpc>
              <a:spcBef>
                <a:spcPts val="0"/>
              </a:spcBef>
              <a:spcAft>
                <a:spcPts val="1200"/>
              </a:spcAft>
            </a:pPr>
            <a:r>
              <a:rPr lang="en-US" dirty="0"/>
              <a:t>Northern states must return runaway slaves to their owners. </a:t>
            </a:r>
            <a:endParaRPr lang="en-US" sz="2600" dirty="0"/>
          </a:p>
          <a:p>
            <a:pPr>
              <a:lnSpc>
                <a:spcPct val="107000"/>
              </a:lnSpc>
              <a:spcBef>
                <a:spcPts val="0"/>
              </a:spcBef>
              <a:spcAft>
                <a:spcPts val="600"/>
              </a:spcAft>
            </a:pPr>
            <a:endParaRPr lang="en-US" dirty="0"/>
          </a:p>
          <a:p>
            <a:pPr marL="0" marR="0" lvl="0" indent="0">
              <a:lnSpc>
                <a:spcPct val="107000"/>
              </a:lnSpc>
              <a:spcBef>
                <a:spcPts val="0"/>
              </a:spcBef>
              <a:spcAft>
                <a:spcPts val="6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5635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233150"/>
            <a:ext cx="10515600" cy="1105456"/>
          </a:xfrm>
        </p:spPr>
        <p:txBody>
          <a:bodyPr>
            <a:normAutofit/>
          </a:bodyPr>
          <a:lstStyle/>
          <a:p>
            <a:pPr algn="ctr"/>
            <a:r>
              <a:rPr lang="en-US" sz="3600" b="1" dirty="0"/>
              <a:t>Key Features of the US Constitution </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1244337" y="1338606"/>
            <a:ext cx="9832157" cy="4864231"/>
          </a:xfrm>
        </p:spPr>
        <p:txBody>
          <a:bodyPr>
            <a:normAutofit/>
          </a:bodyPr>
          <a:lstStyle/>
          <a:p>
            <a:pPr marL="0" indent="0">
              <a:lnSpc>
                <a:spcPct val="100000"/>
              </a:lnSpc>
              <a:spcBef>
                <a:spcPts val="0"/>
              </a:spcBef>
              <a:spcAft>
                <a:spcPts val="1200"/>
              </a:spcAft>
              <a:buNone/>
            </a:pPr>
            <a:r>
              <a:rPr lang="en-US" b="1" dirty="0"/>
              <a:t>Electoral College</a:t>
            </a:r>
          </a:p>
          <a:p>
            <a:pPr>
              <a:lnSpc>
                <a:spcPct val="107000"/>
              </a:lnSpc>
              <a:spcBef>
                <a:spcPts val="0"/>
              </a:spcBef>
              <a:spcAft>
                <a:spcPts val="600"/>
              </a:spcAft>
            </a:pPr>
            <a:r>
              <a:rPr lang="en-US" dirty="0"/>
              <a:t>Method for electing the President and Vice President</a:t>
            </a:r>
          </a:p>
          <a:p>
            <a:pPr>
              <a:lnSpc>
                <a:spcPct val="107000"/>
              </a:lnSpc>
              <a:spcBef>
                <a:spcPts val="0"/>
              </a:spcBef>
              <a:spcAft>
                <a:spcPts val="600"/>
              </a:spcAft>
            </a:pPr>
            <a:r>
              <a:rPr lang="en-US" dirty="0"/>
              <a:t>Electors from each state (appointed by state legislators) would cast votes for President.</a:t>
            </a:r>
          </a:p>
          <a:p>
            <a:pPr>
              <a:lnSpc>
                <a:spcPct val="107000"/>
              </a:lnSpc>
              <a:spcBef>
                <a:spcPts val="0"/>
              </a:spcBef>
              <a:spcAft>
                <a:spcPts val="600"/>
              </a:spcAft>
            </a:pPr>
            <a:r>
              <a:rPr lang="en-US" dirty="0"/>
              <a:t>Electoral college votes for each state would be equal to each state’s number of members in the House of Representatives and the Senate.</a:t>
            </a:r>
          </a:p>
          <a:p>
            <a:pPr>
              <a:lnSpc>
                <a:spcPct val="107000"/>
              </a:lnSpc>
              <a:spcBef>
                <a:spcPts val="0"/>
              </a:spcBef>
              <a:spcAft>
                <a:spcPts val="600"/>
              </a:spcAft>
            </a:pPr>
            <a:r>
              <a:rPr lang="en-US" dirty="0"/>
              <a:t>To protect the government from rash votes by uneducated masses. </a:t>
            </a:r>
          </a:p>
          <a:p>
            <a:pPr marL="0" marR="0" lvl="0" indent="0">
              <a:lnSpc>
                <a:spcPct val="107000"/>
              </a:lnSpc>
              <a:spcBef>
                <a:spcPts val="0"/>
              </a:spcBef>
              <a:spcAft>
                <a:spcPts val="6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4833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5"/>
            <a:ext cx="10515600" cy="643543"/>
          </a:xfrm>
        </p:spPr>
        <p:txBody>
          <a:bodyPr>
            <a:normAutofit/>
          </a:bodyPr>
          <a:lstStyle/>
          <a:p>
            <a:pPr algn="ctr"/>
            <a:r>
              <a:rPr lang="en-US" sz="3600" b="1" dirty="0">
                <a:latin typeface="+mn-lt"/>
              </a:rPr>
              <a:t>Treaty of Paris 1763</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838199" y="1008668"/>
            <a:ext cx="11039573" cy="5608948"/>
          </a:xfrm>
        </p:spPr>
        <p:txBody>
          <a:bodyPr/>
          <a:lstStyle/>
          <a:p>
            <a:pPr>
              <a:lnSpc>
                <a:spcPct val="100000"/>
              </a:lnSpc>
              <a:spcBef>
                <a:spcPts val="1200"/>
              </a:spcBef>
              <a:spcAft>
                <a:spcPts val="1200"/>
              </a:spcAft>
            </a:pPr>
            <a:r>
              <a:rPr lang="en-US" dirty="0">
                <a:latin typeface="Calibri" panose="020F0502020204030204" pitchFamily="34" charset="0"/>
                <a:ea typeface="Calibri" panose="020F0502020204030204" pitchFamily="34" charset="0"/>
                <a:cs typeface="Times New Roman" panose="02020603050405020304" pitchFamily="18" charset="0"/>
              </a:rPr>
              <a:t>Great Britain got all of Canada and all land east of the Mississippi River, with the exception of the city of New Orleans.</a:t>
            </a:r>
          </a:p>
          <a:p>
            <a:pPr>
              <a:lnSpc>
                <a:spcPct val="100000"/>
              </a:lnSpc>
              <a:spcBef>
                <a:spcPts val="1200"/>
              </a:spcBef>
              <a:spcAft>
                <a:spcPts val="1200"/>
              </a:spcAft>
            </a:pPr>
            <a:r>
              <a:rPr lang="en-US" dirty="0">
                <a:latin typeface="Calibri" panose="020F0502020204030204" pitchFamily="34" charset="0"/>
                <a:ea typeface="Calibri" panose="020F0502020204030204" pitchFamily="34" charset="0"/>
                <a:cs typeface="Times New Roman" panose="02020603050405020304" pitchFamily="18" charset="0"/>
              </a:rPr>
              <a:t>Great Britain traded Cuba to the Spanish for Florida, ending Spanish threats on the Atlantic Seaboard.</a:t>
            </a:r>
          </a:p>
          <a:p>
            <a:pPr>
              <a:lnSpc>
                <a:spcPct val="100000"/>
              </a:lnSpc>
              <a:spcBef>
                <a:spcPts val="1200"/>
              </a:spcBef>
              <a:spcAft>
                <a:spcPts val="1200"/>
              </a:spcAft>
            </a:pPr>
            <a:r>
              <a:rPr lang="en-US" dirty="0">
                <a:latin typeface="Calibri" panose="020F0502020204030204" pitchFamily="34" charset="0"/>
                <a:ea typeface="Calibri" panose="020F0502020204030204" pitchFamily="34" charset="0"/>
                <a:cs typeface="Times New Roman" panose="02020603050405020304" pitchFamily="18" charset="0"/>
              </a:rPr>
              <a:t>Spain also got all lands west of the Mississippi River </a:t>
            </a:r>
          </a:p>
          <a:p>
            <a:pPr>
              <a:lnSpc>
                <a:spcPct val="100000"/>
              </a:lnSpc>
              <a:spcBef>
                <a:spcPts val="1200"/>
              </a:spcBef>
              <a:spcAft>
                <a:spcPts val="1200"/>
              </a:spcAft>
            </a:pPr>
            <a:r>
              <a:rPr lang="en-US" dirty="0">
                <a:latin typeface="Calibri" panose="020F0502020204030204" pitchFamily="34" charset="0"/>
                <a:ea typeface="Calibri" panose="020F0502020204030204" pitchFamily="34" charset="0"/>
                <a:cs typeface="Times New Roman" panose="02020603050405020304" pitchFamily="18" charset="0"/>
              </a:rPr>
              <a:t>France got to keep a few Caribbean islands and fishing rights near Newfoundland.</a:t>
            </a:r>
          </a:p>
          <a:p>
            <a:pPr>
              <a:lnSpc>
                <a:spcPct val="100000"/>
              </a:lnSpc>
              <a:spcBef>
                <a:spcPts val="1200"/>
              </a:spcBef>
              <a:spcAft>
                <a:spcPts val="12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6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2337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160256" y="365125"/>
            <a:ext cx="11934334" cy="1143164"/>
          </a:xfrm>
        </p:spPr>
        <p:txBody>
          <a:bodyPr>
            <a:normAutofit/>
          </a:bodyPr>
          <a:lstStyle/>
          <a:p>
            <a:pPr algn="ctr"/>
            <a:r>
              <a:rPr lang="en-US" sz="3600" b="1" dirty="0">
                <a:latin typeface="+mn-lt"/>
              </a:rPr>
              <a:t>Anti-Federalists vs Federalists - Ratification Debates</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1253766" y="1800519"/>
            <a:ext cx="9728462" cy="4583833"/>
          </a:xfrm>
        </p:spPr>
        <p:txBody>
          <a:bodyPr/>
          <a:lstStyle/>
          <a:p>
            <a:pPr>
              <a:lnSpc>
                <a:spcPct val="100000"/>
              </a:lnSpc>
              <a:spcBef>
                <a:spcPts val="0"/>
              </a:spcBef>
              <a:spcAft>
                <a:spcPts val="1200"/>
              </a:spcAft>
            </a:pPr>
            <a:r>
              <a:rPr lang="en-US" dirty="0"/>
              <a:t>For the Constitution could take effect, states had to accept, or ratify it. </a:t>
            </a:r>
          </a:p>
          <a:p>
            <a:pPr>
              <a:lnSpc>
                <a:spcPct val="100000"/>
              </a:lnSpc>
              <a:spcBef>
                <a:spcPts val="0"/>
              </a:spcBef>
              <a:spcAft>
                <a:spcPts val="1200"/>
              </a:spcAft>
            </a:pPr>
            <a:r>
              <a:rPr lang="en-US" dirty="0"/>
              <a:t>As soon as the Constitution was published, a group of influential people known as </a:t>
            </a:r>
            <a:r>
              <a:rPr lang="en-US" b="1" i="1" dirty="0"/>
              <a:t>Anti-Federalists </a:t>
            </a:r>
            <a:r>
              <a:rPr lang="en-US" dirty="0"/>
              <a:t>spoke out against it.</a:t>
            </a:r>
          </a:p>
          <a:p>
            <a:pPr>
              <a:lnSpc>
                <a:spcPct val="100000"/>
              </a:lnSpc>
              <a:spcBef>
                <a:spcPts val="0"/>
              </a:spcBef>
              <a:spcAft>
                <a:spcPts val="1200"/>
              </a:spcAft>
            </a:pPr>
            <a:r>
              <a:rPr lang="en-US" dirty="0"/>
              <a:t>Another group, the </a:t>
            </a:r>
            <a:r>
              <a:rPr lang="en-US" b="1" i="1" dirty="0"/>
              <a:t>Federalists</a:t>
            </a:r>
            <a:r>
              <a:rPr lang="en-US" dirty="0"/>
              <a:t>, promoted ratification as it had been drafted at the Constitutional Convention. </a:t>
            </a:r>
          </a:p>
          <a:p>
            <a:pPr>
              <a:lnSpc>
                <a:spcPct val="100000"/>
              </a:lnSpc>
              <a:spcBef>
                <a:spcPts val="0"/>
              </a:spcBef>
              <a:spcAft>
                <a:spcPts val="1200"/>
              </a:spcAft>
            </a:pPr>
            <a:r>
              <a:rPr lang="en-US" dirty="0"/>
              <a:t>The two groups led the debate over the ratification process, each with sound arguments to support their viewpoints.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5866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5"/>
            <a:ext cx="10515600" cy="869786"/>
          </a:xfrm>
        </p:spPr>
        <p:txBody>
          <a:bodyPr>
            <a:normAutofit fontScale="90000"/>
          </a:bodyPr>
          <a:lstStyle/>
          <a:p>
            <a:pPr algn="ctr"/>
            <a:r>
              <a:rPr lang="en-US" sz="3600" b="1" dirty="0">
                <a:latin typeface="+mn-lt"/>
              </a:rPr>
              <a:t>Anti-Federalists vs Federalists </a:t>
            </a:r>
            <a:br>
              <a:rPr lang="en-US" sz="3600" b="1" dirty="0">
                <a:latin typeface="+mn-lt"/>
              </a:rPr>
            </a:br>
            <a:r>
              <a:rPr lang="en-US" sz="3600" b="1" dirty="0">
                <a:latin typeface="+mn-lt"/>
              </a:rPr>
              <a:t>Ratification Debates</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1338606" y="1357460"/>
            <a:ext cx="9275975" cy="4819503"/>
          </a:xfrm>
        </p:spPr>
        <p:txBody>
          <a:bodyPr>
            <a:normAutofit lnSpcReduction="10000"/>
          </a:bodyPr>
          <a:lstStyle/>
          <a:p>
            <a:pPr marL="0" lvl="0" indent="0">
              <a:buNone/>
            </a:pPr>
            <a:r>
              <a:rPr lang="en-US" b="1" dirty="0"/>
              <a:t>Anti-Federalists </a:t>
            </a:r>
          </a:p>
          <a:p>
            <a:r>
              <a:rPr lang="en-US" dirty="0"/>
              <a:t>believed the national government created by the Constitution would be too powerful and would eliminate the power of the states. </a:t>
            </a:r>
          </a:p>
          <a:p>
            <a:r>
              <a:rPr lang="en-US" dirty="0"/>
              <a:t>This fear harkens back to the threats of despotism the patriots fought to eliminate during the Revolutionary War period. </a:t>
            </a:r>
          </a:p>
          <a:p>
            <a:r>
              <a:rPr lang="en-US" dirty="0"/>
              <a:t>Argued that the Constitution did not describe the rights guaranteed to the states and to each citizen. </a:t>
            </a:r>
          </a:p>
          <a:p>
            <a:r>
              <a:rPr lang="en-US" b="1" i="1" dirty="0"/>
              <a:t>Patrick Henry </a:t>
            </a:r>
            <a:r>
              <a:rPr lang="en-US" dirty="0"/>
              <a:t>and </a:t>
            </a:r>
            <a:r>
              <a:rPr lang="en-US" b="1" i="1" dirty="0"/>
              <a:t>George Mason</a:t>
            </a:r>
            <a:r>
              <a:rPr lang="en-US" dirty="0"/>
              <a:t> were prominent Anti-Federalists.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8899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5"/>
            <a:ext cx="10515600" cy="869786"/>
          </a:xfrm>
        </p:spPr>
        <p:txBody>
          <a:bodyPr>
            <a:normAutofit fontScale="90000"/>
          </a:bodyPr>
          <a:lstStyle/>
          <a:p>
            <a:pPr algn="ctr"/>
            <a:r>
              <a:rPr lang="en-US" sz="3600" b="1" dirty="0">
                <a:latin typeface="+mn-lt"/>
              </a:rPr>
              <a:t>Anti-Federalists vs Federalists </a:t>
            </a:r>
            <a:br>
              <a:rPr lang="en-US" sz="3600" b="1" dirty="0">
                <a:latin typeface="+mn-lt"/>
              </a:rPr>
            </a:br>
            <a:r>
              <a:rPr lang="en-US" sz="3600" b="1" dirty="0">
                <a:latin typeface="+mn-lt"/>
              </a:rPr>
              <a:t>Ratification Debates</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348792" y="1357460"/>
            <a:ext cx="11434713" cy="5288437"/>
          </a:xfrm>
        </p:spPr>
        <p:txBody>
          <a:bodyPr>
            <a:normAutofit/>
          </a:bodyPr>
          <a:lstStyle/>
          <a:p>
            <a:pPr marL="0" lvl="0" indent="0">
              <a:buNone/>
            </a:pPr>
            <a:r>
              <a:rPr lang="en-US" b="1" dirty="0"/>
              <a:t>Federalists </a:t>
            </a:r>
          </a:p>
          <a:p>
            <a:pPr>
              <a:lnSpc>
                <a:spcPct val="100000"/>
              </a:lnSpc>
              <a:spcBef>
                <a:spcPts val="0"/>
              </a:spcBef>
              <a:spcAft>
                <a:spcPts val="1200"/>
              </a:spcAft>
            </a:pPr>
            <a:r>
              <a:rPr lang="en-US" dirty="0"/>
              <a:t>did not agree that citizens were left vulnerable by the new Constitution. </a:t>
            </a:r>
          </a:p>
          <a:p>
            <a:pPr>
              <a:lnSpc>
                <a:spcPct val="100000"/>
              </a:lnSpc>
              <a:spcBef>
                <a:spcPts val="0"/>
              </a:spcBef>
              <a:spcAft>
                <a:spcPts val="1200"/>
              </a:spcAft>
            </a:pPr>
            <a:r>
              <a:rPr lang="en-US" dirty="0"/>
              <a:t>argued that listing within the document specific rights guaranteed to citizens would in effect LIMIT the rights of citizens to only those listed.</a:t>
            </a:r>
          </a:p>
          <a:p>
            <a:pPr>
              <a:lnSpc>
                <a:spcPct val="100000"/>
              </a:lnSpc>
              <a:spcBef>
                <a:spcPts val="0"/>
              </a:spcBef>
              <a:spcAft>
                <a:spcPts val="1200"/>
              </a:spcAft>
            </a:pPr>
            <a:r>
              <a:rPr lang="en-US" dirty="0"/>
              <a:t>believed the government created by the Constitution was designed to protect citizens from the concentration and abuse of power at the federal level through the limited government structure created at the Constitutional Convention. </a:t>
            </a:r>
          </a:p>
          <a:p>
            <a:pPr>
              <a:lnSpc>
                <a:spcPct val="100000"/>
              </a:lnSpc>
              <a:spcBef>
                <a:spcPts val="0"/>
              </a:spcBef>
              <a:spcAft>
                <a:spcPts val="1200"/>
              </a:spcAft>
            </a:pPr>
            <a:r>
              <a:rPr lang="en-US" b="1" i="1" dirty="0"/>
              <a:t>Alexander Hamilton</a:t>
            </a:r>
            <a:r>
              <a:rPr lang="en-US" b="1" dirty="0"/>
              <a:t> </a:t>
            </a:r>
            <a:r>
              <a:rPr lang="en-US" dirty="0"/>
              <a:t>and </a:t>
            </a:r>
            <a:r>
              <a:rPr lang="en-US" b="1" i="1" dirty="0"/>
              <a:t>James Madison</a:t>
            </a:r>
            <a:r>
              <a:rPr lang="en-US" dirty="0"/>
              <a:t>, the man credited with designing the basic foundation of the new Constitution, were leading Federalists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5720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5"/>
            <a:ext cx="10515600" cy="869786"/>
          </a:xfrm>
        </p:spPr>
        <p:txBody>
          <a:bodyPr>
            <a:normAutofit fontScale="90000"/>
          </a:bodyPr>
          <a:lstStyle/>
          <a:p>
            <a:pPr algn="ctr"/>
            <a:r>
              <a:rPr lang="en-US" sz="3600" b="1" dirty="0">
                <a:latin typeface="+mn-lt"/>
              </a:rPr>
              <a:t>Anti-Federalists vs Federalists </a:t>
            </a:r>
            <a:br>
              <a:rPr lang="en-US" sz="3600" b="1" dirty="0">
                <a:latin typeface="+mn-lt"/>
              </a:rPr>
            </a:br>
            <a:r>
              <a:rPr lang="en-US" sz="3600" b="1" dirty="0">
                <a:latin typeface="+mn-lt"/>
              </a:rPr>
              <a:t>Ratification Debates</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348792" y="1357460"/>
            <a:ext cx="11434713" cy="5288437"/>
          </a:xfrm>
        </p:spPr>
        <p:txBody>
          <a:bodyPr>
            <a:normAutofit/>
          </a:bodyPr>
          <a:lstStyle/>
          <a:p>
            <a:pPr>
              <a:lnSpc>
                <a:spcPct val="100000"/>
              </a:lnSpc>
              <a:spcBef>
                <a:spcPts val="0"/>
              </a:spcBef>
              <a:spcAft>
                <a:spcPts val="1200"/>
              </a:spcAft>
            </a:pPr>
            <a:r>
              <a:rPr lang="en-US" dirty="0"/>
              <a:t>Each state held its own ratification convention</a:t>
            </a:r>
          </a:p>
          <a:p>
            <a:pPr>
              <a:lnSpc>
                <a:spcPct val="100000"/>
              </a:lnSpc>
              <a:spcBef>
                <a:spcPts val="0"/>
              </a:spcBef>
              <a:spcAft>
                <a:spcPts val="1200"/>
              </a:spcAft>
            </a:pPr>
            <a:r>
              <a:rPr lang="en-US" dirty="0"/>
              <a:t>Nine states were needed to secure the Constitution as the new framework for the United States' government. </a:t>
            </a:r>
          </a:p>
          <a:p>
            <a:pPr>
              <a:lnSpc>
                <a:spcPct val="100000"/>
              </a:lnSpc>
              <a:spcBef>
                <a:spcPts val="0"/>
              </a:spcBef>
              <a:spcAft>
                <a:spcPts val="1200"/>
              </a:spcAft>
            </a:pPr>
            <a:r>
              <a:rPr lang="en-US" dirty="0"/>
              <a:t>Delaware, Pennsylvania, New Jersey, Georgia, and Connecticut, ratified the Constitution very quickly.</a:t>
            </a:r>
          </a:p>
          <a:p>
            <a:pPr>
              <a:lnSpc>
                <a:spcPct val="100000"/>
              </a:lnSpc>
              <a:spcBef>
                <a:spcPts val="0"/>
              </a:spcBef>
              <a:spcAft>
                <a:spcPts val="1200"/>
              </a:spcAft>
            </a:pPr>
            <a:r>
              <a:rPr lang="en-US" dirty="0"/>
              <a:t>Virginia and New York were quite divided over whether to ratify the Constitution and critical debate ensued. </a:t>
            </a:r>
          </a:p>
          <a:p>
            <a:pPr>
              <a:lnSpc>
                <a:spcPct val="100000"/>
              </a:lnSpc>
              <a:spcBef>
                <a:spcPts val="0"/>
              </a:spcBef>
              <a:spcAft>
                <a:spcPts val="1200"/>
              </a:spcAft>
            </a:pPr>
            <a:r>
              <a:rPr lang="en-US" dirty="0"/>
              <a:t>To counter the Anti-Federalist efforts, James Madison, Alexander Hamilton, and John Jay wrote a series of 85 articles that supported ratification </a:t>
            </a:r>
          </a:p>
          <a:p>
            <a:pPr>
              <a:lnSpc>
                <a:spcPct val="100000"/>
              </a:lnSpc>
              <a:spcBef>
                <a:spcPts val="0"/>
              </a:spcBef>
              <a:spcAft>
                <a:spcPts val="1200"/>
              </a:spcAft>
            </a:pPr>
            <a:r>
              <a:rPr lang="en-US" dirty="0"/>
              <a:t>These articles were known as </a:t>
            </a:r>
            <a:r>
              <a:rPr lang="en-US" b="1" i="1" dirty="0"/>
              <a:t>The Federalist Papers</a:t>
            </a:r>
            <a:r>
              <a:rPr lang="en-US" dirty="0"/>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186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348791" y="365124"/>
            <a:ext cx="11434713" cy="1124311"/>
          </a:xfrm>
        </p:spPr>
        <p:txBody>
          <a:bodyPr>
            <a:normAutofit/>
          </a:bodyPr>
          <a:lstStyle/>
          <a:p>
            <a:pPr algn="ctr"/>
            <a:r>
              <a:rPr lang="en-US" sz="3600" b="1" dirty="0">
                <a:latin typeface="+mn-lt"/>
              </a:rPr>
              <a:t>Anti-Federalists vs Federalists </a:t>
            </a:r>
            <a:br>
              <a:rPr lang="en-US" sz="3600" b="1" dirty="0">
                <a:latin typeface="+mn-lt"/>
              </a:rPr>
            </a:br>
            <a:r>
              <a:rPr lang="en-US" sz="3600" b="1" dirty="0">
                <a:latin typeface="+mn-lt"/>
              </a:rPr>
              <a:t>Ratification Debates</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348792" y="1800520"/>
            <a:ext cx="11434713" cy="4845377"/>
          </a:xfrm>
        </p:spPr>
        <p:txBody>
          <a:bodyPr>
            <a:normAutofit/>
          </a:bodyPr>
          <a:lstStyle/>
          <a:p>
            <a:pPr>
              <a:lnSpc>
                <a:spcPct val="100000"/>
              </a:lnSpc>
              <a:spcBef>
                <a:spcPts val="0"/>
              </a:spcBef>
              <a:spcAft>
                <a:spcPts val="1200"/>
              </a:spcAft>
            </a:pPr>
            <a:r>
              <a:rPr lang="en-US" dirty="0"/>
              <a:t>To overcome the Anti-Federalist argument that the Constitution failed to include a statement of state rights and individual rights, the Federalists promised to support a Bill of Rights upon ratification of the Constitution.</a:t>
            </a:r>
          </a:p>
          <a:p>
            <a:pPr>
              <a:lnSpc>
                <a:spcPct val="100000"/>
              </a:lnSpc>
              <a:spcBef>
                <a:spcPts val="0"/>
              </a:spcBef>
              <a:spcAft>
                <a:spcPts val="1200"/>
              </a:spcAft>
            </a:pPr>
            <a:r>
              <a:rPr lang="en-US" b="1" i="1" dirty="0"/>
              <a:t>James Madison </a:t>
            </a:r>
            <a:r>
              <a:rPr lang="en-US" dirty="0"/>
              <a:t>wrote the proposed Bill of Rights that would be added to the Constitution as amendments once the Anti-Federalists supported ratification. </a:t>
            </a:r>
          </a:p>
          <a:p>
            <a:pPr>
              <a:lnSpc>
                <a:spcPct val="100000"/>
              </a:lnSpc>
              <a:spcBef>
                <a:spcPts val="0"/>
              </a:spcBef>
              <a:spcAft>
                <a:spcPts val="1200"/>
              </a:spcAft>
            </a:pPr>
            <a:r>
              <a:rPr lang="en-US" dirty="0"/>
              <a:t>The negotiation was successful and the ratification process was completed.</a:t>
            </a:r>
          </a:p>
          <a:p>
            <a:pPr>
              <a:lnSpc>
                <a:spcPct val="100000"/>
              </a:lnSpc>
              <a:spcBef>
                <a:spcPts val="0"/>
              </a:spcBef>
              <a:spcAft>
                <a:spcPts val="1200"/>
              </a:spcAft>
            </a:pPr>
            <a:r>
              <a:rPr lang="en-US" i="1" dirty="0"/>
              <a:t>The Federalist Papers</a:t>
            </a:r>
            <a:r>
              <a:rPr lang="en-US" dirty="0"/>
              <a:t>, the promise of the Bill of Rights, and the efforts of Federalists convinced a majority of states to ratify the Constitution by 1791</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9429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5"/>
            <a:ext cx="10515600" cy="643543"/>
          </a:xfrm>
        </p:spPr>
        <p:txBody>
          <a:bodyPr>
            <a:normAutofit/>
          </a:bodyPr>
          <a:lstStyle/>
          <a:p>
            <a:pPr algn="ctr"/>
            <a:r>
              <a:rPr lang="en-US" sz="3600" b="1" dirty="0">
                <a:latin typeface="+mn-lt"/>
              </a:rPr>
              <a:t>Treaty of Paris 1763</a:t>
            </a:r>
          </a:p>
        </p:txBody>
      </p:sp>
      <p:pic>
        <p:nvPicPr>
          <p:cNvPr id="4" name="Picture 3">
            <a:extLst>
              <a:ext uri="{FF2B5EF4-FFF2-40B4-BE49-F238E27FC236}">
                <a16:creationId xmlns:a16="http://schemas.microsoft.com/office/drawing/2014/main" id="{407834B5-396B-43EA-8ACA-A27BF2ACE3ED}"/>
              </a:ext>
            </a:extLst>
          </p:cNvPr>
          <p:cNvPicPr>
            <a:picLocks noChangeAspect="1"/>
          </p:cNvPicPr>
          <p:nvPr/>
        </p:nvPicPr>
        <p:blipFill>
          <a:blip r:embed="rId2"/>
          <a:stretch>
            <a:fillRect/>
          </a:stretch>
        </p:blipFill>
        <p:spPr>
          <a:xfrm>
            <a:off x="1026684" y="1161068"/>
            <a:ext cx="4750863" cy="5270902"/>
          </a:xfrm>
          <a:prstGeom prst="rect">
            <a:avLst/>
          </a:prstGeom>
        </p:spPr>
      </p:pic>
      <p:pic>
        <p:nvPicPr>
          <p:cNvPr id="6" name="Picture 5">
            <a:extLst>
              <a:ext uri="{FF2B5EF4-FFF2-40B4-BE49-F238E27FC236}">
                <a16:creationId xmlns:a16="http://schemas.microsoft.com/office/drawing/2014/main" id="{A7D195BC-6F7B-4DC0-A3C2-9D673FFFCE02}"/>
              </a:ext>
            </a:extLst>
          </p:cNvPr>
          <p:cNvPicPr>
            <a:picLocks noChangeAspect="1"/>
          </p:cNvPicPr>
          <p:nvPr/>
        </p:nvPicPr>
        <p:blipFill>
          <a:blip r:embed="rId3"/>
          <a:stretch>
            <a:fillRect/>
          </a:stretch>
        </p:blipFill>
        <p:spPr>
          <a:xfrm>
            <a:off x="6637668" y="1161068"/>
            <a:ext cx="4045572" cy="5247685"/>
          </a:xfrm>
          <a:prstGeom prst="rect">
            <a:avLst/>
          </a:prstGeom>
        </p:spPr>
      </p:pic>
    </p:spTree>
    <p:extLst>
      <p:ext uri="{BB962C8B-B14F-4D97-AF65-F5344CB8AC3E}">
        <p14:creationId xmlns:p14="http://schemas.microsoft.com/office/powerpoint/2010/main" val="371989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5"/>
            <a:ext cx="10515600" cy="643543"/>
          </a:xfrm>
        </p:spPr>
        <p:txBody>
          <a:bodyPr>
            <a:normAutofit/>
          </a:bodyPr>
          <a:lstStyle/>
          <a:p>
            <a:pPr algn="ctr"/>
            <a:r>
              <a:rPr lang="en-US" sz="3600" b="1" dirty="0">
                <a:latin typeface="+mn-lt"/>
              </a:rPr>
              <a:t>Proclamation of 1763</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838200" y="1008668"/>
            <a:ext cx="10515600" cy="5168295"/>
          </a:xfrm>
        </p:spPr>
        <p:txBody>
          <a:bodyPr/>
          <a:lstStyle/>
          <a:p>
            <a:pPr>
              <a:lnSpc>
                <a:spcPct val="100000"/>
              </a:lnSpc>
              <a:spcBef>
                <a:spcPts val="1200"/>
              </a:spcBef>
              <a:spcAft>
                <a:spcPts val="1200"/>
              </a:spcAft>
            </a:pPr>
            <a:r>
              <a:rPr lang="en-US" dirty="0">
                <a:latin typeface="Calibri" panose="020F0502020204030204" pitchFamily="34" charset="0"/>
                <a:ea typeface="Calibri" panose="020F0502020204030204" pitchFamily="34" charset="0"/>
                <a:cs typeface="Times New Roman" panose="02020603050405020304" pitchFamily="18" charset="0"/>
              </a:rPr>
              <a:t>After the war, colonists began to pour over the Appalachian Mountains in search of land. </a:t>
            </a:r>
          </a:p>
          <a:p>
            <a:pPr>
              <a:lnSpc>
                <a:spcPct val="100000"/>
              </a:lnSpc>
              <a:spcBef>
                <a:spcPts val="1200"/>
              </a:spcBef>
              <a:spcAft>
                <a:spcPts val="1200"/>
              </a:spcAft>
            </a:pPr>
            <a:r>
              <a:rPr lang="en-US" dirty="0">
                <a:latin typeface="Calibri" panose="020F0502020204030204" pitchFamily="34" charset="0"/>
                <a:ea typeface="Calibri" panose="020F0502020204030204" pitchFamily="34" charset="0"/>
                <a:cs typeface="Times New Roman" panose="02020603050405020304" pitchFamily="18" charset="0"/>
              </a:rPr>
              <a:t>English Colonists were attacked by hostile natives who got along with France, but hated Britain. (Chief Pontiac)</a:t>
            </a:r>
          </a:p>
          <a:p>
            <a:pPr>
              <a:lnSpc>
                <a:spcPct val="100000"/>
              </a:lnSpc>
              <a:spcBef>
                <a:spcPts val="1200"/>
              </a:spcBef>
              <a:spcAft>
                <a:spcPts val="1200"/>
              </a:spcAft>
            </a:pPr>
            <a:r>
              <a:rPr lang="en-US" dirty="0">
                <a:latin typeface="Calibri" panose="020F0502020204030204" pitchFamily="34" charset="0"/>
                <a:ea typeface="Calibri" panose="020F0502020204030204" pitchFamily="34" charset="0"/>
                <a:cs typeface="Times New Roman" panose="02020603050405020304" pitchFamily="18" charset="0"/>
              </a:rPr>
              <a:t>Great Britain couldn’t afford another war and couldn’t protect colonists westward movement.</a:t>
            </a:r>
          </a:p>
          <a:p>
            <a:pPr>
              <a:lnSpc>
                <a:spcPct val="100000"/>
              </a:lnSpc>
              <a:spcBef>
                <a:spcPts val="1200"/>
              </a:spcBef>
              <a:spcAft>
                <a:spcPts val="1200"/>
              </a:spcAft>
            </a:pPr>
            <a:r>
              <a:rPr lang="en-US" dirty="0">
                <a:latin typeface="Calibri" panose="020F0502020204030204" pitchFamily="34" charset="0"/>
                <a:ea typeface="Calibri" panose="020F0502020204030204" pitchFamily="34" charset="0"/>
                <a:cs typeface="Times New Roman" panose="02020603050405020304" pitchFamily="18" charset="0"/>
              </a:rPr>
              <a:t>To keep peace, England established proclamation line to separate colonists and natives.</a:t>
            </a:r>
          </a:p>
          <a:p>
            <a:pPr marL="0" marR="0" lvl="0" indent="0">
              <a:lnSpc>
                <a:spcPct val="107000"/>
              </a:lnSpc>
              <a:spcBef>
                <a:spcPts val="0"/>
              </a:spcBef>
              <a:spcAft>
                <a:spcPts val="6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6583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324464" y="141586"/>
            <a:ext cx="6422849" cy="810521"/>
          </a:xfrm>
        </p:spPr>
        <p:txBody>
          <a:bodyPr>
            <a:normAutofit/>
          </a:bodyPr>
          <a:lstStyle/>
          <a:p>
            <a:pPr algn="ctr"/>
            <a:r>
              <a:rPr lang="en-US" b="1" dirty="0">
                <a:latin typeface="+mn-lt"/>
              </a:rPr>
              <a:t>Stamp Act</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0" y="952108"/>
            <a:ext cx="7556410" cy="5905892"/>
          </a:xfrm>
        </p:spPr>
        <p:txBody>
          <a:bodyPr>
            <a:normAutofit lnSpcReduction="10000"/>
          </a:bodyPr>
          <a:lstStyle/>
          <a:p>
            <a:pPr>
              <a:spcBef>
                <a:spcPts val="1200"/>
              </a:spcBef>
              <a:spcAft>
                <a:spcPts val="1200"/>
              </a:spcAft>
            </a:pPr>
            <a:r>
              <a:rPr lang="en-US" sz="2400" dirty="0">
                <a:latin typeface="Calibri" panose="020F0502020204030204" pitchFamily="34" charset="0"/>
                <a:ea typeface="Calibri" panose="020F0502020204030204" pitchFamily="34" charset="0"/>
                <a:cs typeface="Times New Roman" panose="02020603050405020304" pitchFamily="18" charset="0"/>
              </a:rPr>
              <a:t>required the colonists to print newspapers, legal documents, playing cards, etc. on paper bearing special stamps.</a:t>
            </a:r>
          </a:p>
          <a:p>
            <a:pPr>
              <a:spcBef>
                <a:spcPts val="1200"/>
              </a:spcBef>
              <a:spcAft>
                <a:spcPts val="1200"/>
              </a:spcAft>
            </a:pPr>
            <a:r>
              <a:rPr lang="en-US" sz="2400" dirty="0">
                <a:latin typeface="Calibri" panose="020F0502020204030204" pitchFamily="34" charset="0"/>
                <a:ea typeface="Calibri" panose="020F0502020204030204" pitchFamily="34" charset="0"/>
                <a:cs typeface="Times New Roman" panose="02020603050405020304" pitchFamily="18" charset="0"/>
              </a:rPr>
              <a:t>Buying the stamped paper was the equivalent of paying a tax. </a:t>
            </a:r>
          </a:p>
          <a:p>
            <a:pPr>
              <a:spcBef>
                <a:spcPts val="1200"/>
              </a:spcBef>
              <a:spcAft>
                <a:spcPts val="1200"/>
              </a:spcAft>
            </a:pPr>
            <a:r>
              <a:rPr lang="en-US" sz="2400" dirty="0">
                <a:latin typeface="Calibri" panose="020F0502020204030204" pitchFamily="34" charset="0"/>
                <a:ea typeface="Calibri" panose="020F0502020204030204" pitchFamily="34" charset="0"/>
                <a:cs typeface="Times New Roman" panose="02020603050405020304" pitchFamily="18" charset="0"/>
              </a:rPr>
              <a:t>Previous taxes had only impacted certain groups, such as molasses importers, but the Stamp Act affected everyone in colonial America.</a:t>
            </a:r>
          </a:p>
          <a:p>
            <a:pPr>
              <a:spcBef>
                <a:spcPts val="0"/>
              </a:spcBef>
              <a:spcAft>
                <a:spcPts val="600"/>
              </a:spcAft>
            </a:pPr>
            <a:r>
              <a:rPr lang="en-US" sz="2400" b="1" i="1" dirty="0">
                <a:latin typeface="Calibri" panose="020F0502020204030204" pitchFamily="34" charset="0"/>
                <a:ea typeface="Calibri" panose="020F0502020204030204" pitchFamily="34" charset="0"/>
                <a:cs typeface="Times New Roman" panose="02020603050405020304" pitchFamily="18" charset="0"/>
              </a:rPr>
              <a:t>Committee of Correspondence </a:t>
            </a:r>
            <a:r>
              <a:rPr lang="en-US" sz="2400" dirty="0">
                <a:latin typeface="Calibri" panose="020F0502020204030204" pitchFamily="34" charset="0"/>
                <a:ea typeface="Calibri" panose="020F0502020204030204" pitchFamily="34" charset="0"/>
                <a:cs typeface="Times New Roman" panose="02020603050405020304" pitchFamily="18" charset="0"/>
              </a:rPr>
              <a:t>formed to efficiently communicate with the other colonies on matters of concern. </a:t>
            </a:r>
          </a:p>
          <a:p>
            <a:pPr>
              <a:spcBef>
                <a:spcPts val="0"/>
              </a:spcBef>
              <a:spcAft>
                <a:spcPts val="600"/>
              </a:spcAft>
            </a:pPr>
            <a:r>
              <a:rPr lang="en-US" sz="2400" b="1" i="1" dirty="0">
                <a:latin typeface="Calibri" panose="020F0502020204030204" pitchFamily="34" charset="0"/>
                <a:ea typeface="Calibri" panose="020F0502020204030204" pitchFamily="34" charset="0"/>
                <a:cs typeface="Times New Roman" panose="02020603050405020304" pitchFamily="18" charset="0"/>
              </a:rPr>
              <a:t>Stamp Act Congress </a:t>
            </a:r>
            <a:r>
              <a:rPr lang="en-US" sz="2400" dirty="0">
                <a:latin typeface="Calibri" panose="020F0502020204030204" pitchFamily="34" charset="0"/>
                <a:ea typeface="Calibri" panose="020F0502020204030204" pitchFamily="34" charset="0"/>
                <a:cs typeface="Times New Roman" panose="02020603050405020304" pitchFamily="18" charset="0"/>
              </a:rPr>
              <a:t>drafted formal petitions of protest to Parliament. </a:t>
            </a:r>
          </a:p>
          <a:p>
            <a:pPr>
              <a:spcBef>
                <a:spcPts val="0"/>
              </a:spcBef>
              <a:spcAft>
                <a:spcPts val="600"/>
              </a:spcAft>
            </a:pPr>
            <a:r>
              <a:rPr lang="en-US" sz="2400" b="1" dirty="0">
                <a:latin typeface="Calibri" panose="020F0502020204030204" pitchFamily="34" charset="0"/>
                <a:ea typeface="Calibri" panose="020F0502020204030204" pitchFamily="34" charset="0"/>
                <a:cs typeface="Times New Roman" panose="02020603050405020304" pitchFamily="18" charset="0"/>
              </a:rPr>
              <a:t>Sons of Liberty - </a:t>
            </a:r>
            <a:r>
              <a:rPr lang="en-US" sz="2400" dirty="0">
                <a:latin typeface="Calibri" panose="020F0502020204030204" pitchFamily="34" charset="0"/>
                <a:ea typeface="Calibri" panose="020F0502020204030204" pitchFamily="34" charset="0"/>
                <a:cs typeface="Times New Roman" panose="02020603050405020304" pitchFamily="18" charset="0"/>
              </a:rPr>
              <a:t>Boston, Samuel Adams organized to protest the law.</a:t>
            </a:r>
            <a:endParaRPr lang="en-US" sz="1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11C59EDF-5A1E-404D-B55D-8AEA5D8D6D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FEE0385D-4151-43AA-9C6B-0365E10317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E499D15-0D79-46ED-A2BB-6CF57935246E}"/>
              </a:ext>
            </a:extLst>
          </p:cNvPr>
          <p:cNvPicPr>
            <a:picLocks noChangeAspect="1"/>
          </p:cNvPicPr>
          <p:nvPr/>
        </p:nvPicPr>
        <p:blipFill>
          <a:blip r:embed="rId2"/>
          <a:stretch>
            <a:fillRect/>
          </a:stretch>
        </p:blipFill>
        <p:spPr>
          <a:xfrm>
            <a:off x="8361082" y="1701800"/>
            <a:ext cx="3026664" cy="3304850"/>
          </a:xfrm>
          <a:prstGeom prst="rect">
            <a:avLst/>
          </a:prstGeom>
          <a:effectLst/>
        </p:spPr>
      </p:pic>
    </p:spTree>
    <p:extLst>
      <p:ext uri="{BB962C8B-B14F-4D97-AF65-F5344CB8AC3E}">
        <p14:creationId xmlns:p14="http://schemas.microsoft.com/office/powerpoint/2010/main" val="747244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5"/>
            <a:ext cx="10515600" cy="643543"/>
          </a:xfrm>
        </p:spPr>
        <p:txBody>
          <a:bodyPr>
            <a:normAutofit/>
          </a:bodyPr>
          <a:lstStyle/>
          <a:p>
            <a:pPr algn="ctr"/>
            <a:r>
              <a:rPr lang="en-US" sz="3600" b="1" dirty="0">
                <a:latin typeface="+mn-lt"/>
              </a:rPr>
              <a:t>Stamp Act</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424207" y="1008668"/>
            <a:ext cx="11331018" cy="5495827"/>
          </a:xfrm>
        </p:spPr>
        <p:txBody>
          <a:bodyPr>
            <a:normAutofit lnSpcReduction="10000"/>
          </a:bodyPr>
          <a:lstStyle/>
          <a:p>
            <a:pPr>
              <a:lnSpc>
                <a:spcPct val="100000"/>
              </a:lnSpc>
              <a:spcBef>
                <a:spcPts val="1200"/>
              </a:spcBef>
              <a:spcAft>
                <a:spcPts val="1200"/>
              </a:spcAft>
            </a:pPr>
            <a:r>
              <a:rPr lang="en-US" dirty="0">
                <a:latin typeface="Calibri" panose="020F0502020204030204" pitchFamily="34" charset="0"/>
                <a:ea typeface="Calibri" panose="020F0502020204030204" pitchFamily="34" charset="0"/>
                <a:cs typeface="Times New Roman" panose="02020603050405020304" pitchFamily="18" charset="0"/>
              </a:rPr>
              <a:t>Protests often turned violent. </a:t>
            </a:r>
          </a:p>
          <a:p>
            <a:pPr>
              <a:lnSpc>
                <a:spcPct val="100000"/>
              </a:lnSpc>
              <a:spcBef>
                <a:spcPts val="1200"/>
              </a:spcBef>
              <a:spcAft>
                <a:spcPts val="1200"/>
              </a:spcAft>
            </a:pPr>
            <a:r>
              <a:rPr lang="en-US" dirty="0">
                <a:latin typeface="Calibri" panose="020F0502020204030204" pitchFamily="34" charset="0"/>
                <a:ea typeface="Calibri" panose="020F0502020204030204" pitchFamily="34" charset="0"/>
                <a:cs typeface="Times New Roman" panose="02020603050405020304" pitchFamily="18" charset="0"/>
              </a:rPr>
              <a:t>Tax collectors hung in effigy and their property destroyed. </a:t>
            </a:r>
          </a:p>
          <a:p>
            <a:pPr>
              <a:lnSpc>
                <a:spcPct val="100000"/>
              </a:lnSpc>
              <a:spcBef>
                <a:spcPts val="1200"/>
              </a:spcBef>
              <a:spcAft>
                <a:spcPts val="1200"/>
              </a:spcAft>
            </a:pPr>
            <a:r>
              <a:rPr lang="en-US" dirty="0">
                <a:latin typeface="Calibri" panose="020F0502020204030204" pitchFamily="34" charset="0"/>
                <a:ea typeface="Calibri" panose="020F0502020204030204" pitchFamily="34" charset="0"/>
                <a:cs typeface="Times New Roman" panose="02020603050405020304" pitchFamily="18" charset="0"/>
              </a:rPr>
              <a:t>Ships carrying stamps were denied entry to colonial ports. </a:t>
            </a:r>
          </a:p>
          <a:p>
            <a:pPr>
              <a:lnSpc>
                <a:spcPct val="100000"/>
              </a:lnSpc>
              <a:spcBef>
                <a:spcPts val="1200"/>
              </a:spcBef>
              <a:spcAft>
                <a:spcPts val="1200"/>
              </a:spcAft>
            </a:pPr>
            <a:r>
              <a:rPr lang="en-US" dirty="0">
                <a:latin typeface="Calibri" panose="020F0502020204030204" pitchFamily="34" charset="0"/>
                <a:ea typeface="Calibri" panose="020F0502020204030204" pitchFamily="34" charset="0"/>
                <a:cs typeface="Times New Roman" panose="02020603050405020304" pitchFamily="18" charset="0"/>
              </a:rPr>
              <a:t>New York merchants organized a boycott of British goods, which spread to other colonies and had a huge impact on British importers. </a:t>
            </a:r>
          </a:p>
          <a:p>
            <a:pPr>
              <a:lnSpc>
                <a:spcPct val="100000"/>
              </a:lnSpc>
              <a:spcBef>
                <a:spcPts val="1200"/>
              </a:spcBef>
              <a:spcAft>
                <a:spcPts val="1200"/>
              </a:spcAft>
            </a:pPr>
            <a:r>
              <a:rPr lang="en-US" dirty="0">
                <a:latin typeface="Calibri" panose="020F0502020204030204" pitchFamily="34" charset="0"/>
                <a:ea typeface="Calibri" panose="020F0502020204030204" pitchFamily="34" charset="0"/>
                <a:cs typeface="Times New Roman" panose="02020603050405020304" pitchFamily="18" charset="0"/>
              </a:rPr>
              <a:t>rising tide of violence in the colonies and the economic effects of boycotts resulted in the repeal of the Stamp Act in March 1766. </a:t>
            </a:r>
          </a:p>
          <a:p>
            <a:pPr>
              <a:lnSpc>
                <a:spcPct val="100000"/>
              </a:lnSpc>
              <a:spcBef>
                <a:spcPts val="1200"/>
              </a:spcBef>
              <a:spcAft>
                <a:spcPts val="1200"/>
              </a:spcAft>
            </a:pPr>
            <a:r>
              <a:rPr lang="en-US" dirty="0">
                <a:latin typeface="Calibri" panose="020F0502020204030204" pitchFamily="34" charset="0"/>
                <a:ea typeface="Calibri" panose="020F0502020204030204" pitchFamily="34" charset="0"/>
                <a:cs typeface="Times New Roman" panose="02020603050405020304" pitchFamily="18" charset="0"/>
              </a:rPr>
              <a:t>The hated law was largely ignored and barely lasted a year.</a:t>
            </a:r>
          </a:p>
          <a:p>
            <a:pPr>
              <a:lnSpc>
                <a:spcPct val="100000"/>
              </a:lnSpc>
              <a:spcBef>
                <a:spcPts val="1200"/>
              </a:spcBef>
              <a:spcAft>
                <a:spcPts val="1200"/>
              </a:spcAft>
            </a:pPr>
            <a:r>
              <a:rPr lang="en-US" dirty="0">
                <a:latin typeface="Calibri" panose="020F0502020204030204" pitchFamily="34" charset="0"/>
                <a:ea typeface="Calibri" panose="020F0502020204030204" pitchFamily="34" charset="0"/>
                <a:cs typeface="Times New Roman" panose="02020603050405020304" pitchFamily="18" charset="0"/>
              </a:rPr>
              <a:t>Declaratory Act – GB can tax colonies</a:t>
            </a:r>
          </a:p>
        </p:txBody>
      </p:sp>
    </p:spTree>
    <p:extLst>
      <p:ext uri="{BB962C8B-B14F-4D97-AF65-F5344CB8AC3E}">
        <p14:creationId xmlns:p14="http://schemas.microsoft.com/office/powerpoint/2010/main" val="1194296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81E8-2B92-4B09-9AA1-65ED8B0D67F1}"/>
              </a:ext>
            </a:extLst>
          </p:cNvPr>
          <p:cNvSpPr>
            <a:spLocks noGrp="1"/>
          </p:cNvSpPr>
          <p:nvPr>
            <p:ph type="title"/>
          </p:nvPr>
        </p:nvSpPr>
        <p:spPr>
          <a:xfrm>
            <a:off x="838200" y="365125"/>
            <a:ext cx="10515600" cy="643543"/>
          </a:xfrm>
        </p:spPr>
        <p:txBody>
          <a:bodyPr>
            <a:normAutofit/>
          </a:bodyPr>
          <a:lstStyle/>
          <a:p>
            <a:pPr algn="ctr"/>
            <a:r>
              <a:rPr lang="en-US" sz="3600" b="1" dirty="0">
                <a:latin typeface="+mn-lt"/>
              </a:rPr>
              <a:t>Intolerable Acts</a:t>
            </a:r>
          </a:p>
        </p:txBody>
      </p:sp>
      <p:sp>
        <p:nvSpPr>
          <p:cNvPr id="3" name="Content Placeholder 2">
            <a:extLst>
              <a:ext uri="{FF2B5EF4-FFF2-40B4-BE49-F238E27FC236}">
                <a16:creationId xmlns:a16="http://schemas.microsoft.com/office/drawing/2014/main" id="{B8659EBA-4A7F-496D-8272-2BA158505F1A}"/>
              </a:ext>
            </a:extLst>
          </p:cNvPr>
          <p:cNvSpPr>
            <a:spLocks noGrp="1"/>
          </p:cNvSpPr>
          <p:nvPr>
            <p:ph idx="1"/>
          </p:nvPr>
        </p:nvSpPr>
        <p:spPr>
          <a:xfrm>
            <a:off x="424206" y="1008667"/>
            <a:ext cx="11302738" cy="5703217"/>
          </a:xfrm>
        </p:spPr>
        <p:txBody>
          <a:bodyPr>
            <a:normAutofit fontScale="92500" lnSpcReduction="10000"/>
          </a:bodyPr>
          <a:lstStyle/>
          <a:p>
            <a:pPr marL="0" marR="0" lvl="0" indent="0">
              <a:lnSpc>
                <a:spcPct val="100000"/>
              </a:lnSpc>
              <a:spcBef>
                <a:spcPts val="1200"/>
              </a:spcBef>
              <a:spcAft>
                <a:spcPts val="1200"/>
              </a:spcAft>
              <a:buNone/>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Designed to punish and make an example of Massachusetts and to quell the growing resistance to British authority throughout the colonies, Parliament passed a series of laws:</a:t>
            </a:r>
          </a:p>
          <a:p>
            <a:pPr marL="514350" marR="0" lvl="0" indent="-514350">
              <a:lnSpc>
                <a:spcPct val="100000"/>
              </a:lnSpc>
              <a:spcBef>
                <a:spcPts val="1200"/>
              </a:spcBef>
              <a:spcAft>
                <a:spcPts val="12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Boston Port closed until the value of the destroyed tea was repaid</a:t>
            </a:r>
          </a:p>
          <a:p>
            <a:pPr marL="514350" marR="0" lvl="0" indent="-514350">
              <a:lnSpc>
                <a:spcPct val="100000"/>
              </a:lnSpc>
              <a:spcBef>
                <a:spcPts val="1200"/>
              </a:spcBef>
              <a:spcAft>
                <a:spcPts val="12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Massachusetts colonial government suspended and placed directly under the control of the royal governor appointed by the king</a:t>
            </a:r>
          </a:p>
          <a:p>
            <a:pPr marL="514350" marR="0" lvl="0" indent="-514350">
              <a:lnSpc>
                <a:spcPct val="100000"/>
              </a:lnSpc>
              <a:spcBef>
                <a:spcPts val="1200"/>
              </a:spcBef>
              <a:spcAft>
                <a:spcPts val="12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British officials accused of crimes would be tried in England rather than in Massachusetts</a:t>
            </a:r>
          </a:p>
          <a:p>
            <a:pPr marL="514350" marR="0" lvl="0" indent="-514350">
              <a:lnSpc>
                <a:spcPct val="100000"/>
              </a:lnSpc>
              <a:spcBef>
                <a:spcPts val="1200"/>
              </a:spcBef>
              <a:spcAft>
                <a:spcPts val="12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Renewed the Quartering Act of soldiers in the colonies</a:t>
            </a:r>
          </a:p>
          <a:p>
            <a:pPr marL="514350" marR="0" lvl="0" indent="-514350">
              <a:lnSpc>
                <a:spcPct val="100000"/>
              </a:lnSpc>
              <a:spcBef>
                <a:spcPts val="1200"/>
              </a:spcBef>
              <a:spcAft>
                <a:spcPts val="12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Quebec Act expanded the border of Quebec into land claimed by other colonies</a:t>
            </a:r>
          </a:p>
        </p:txBody>
      </p:sp>
    </p:spTree>
    <p:extLst>
      <p:ext uri="{BB962C8B-B14F-4D97-AF65-F5344CB8AC3E}">
        <p14:creationId xmlns:p14="http://schemas.microsoft.com/office/powerpoint/2010/main" val="1368559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3029</TotalTime>
  <Words>3346</Words>
  <Application>Microsoft Office PowerPoint</Application>
  <PresentationFormat>Widescreen</PresentationFormat>
  <Paragraphs>281</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Times New Roman</vt:lpstr>
      <vt:lpstr>Office Theme</vt:lpstr>
      <vt:lpstr>US History</vt:lpstr>
      <vt:lpstr>SSUSH3: Analyze the Causes of the American Revolution</vt:lpstr>
      <vt:lpstr>French and Indian War (1754-1763)</vt:lpstr>
      <vt:lpstr>Treaty of Paris 1763</vt:lpstr>
      <vt:lpstr>Treaty of Paris 1763</vt:lpstr>
      <vt:lpstr>Proclamation of 1763</vt:lpstr>
      <vt:lpstr>Stamp Act</vt:lpstr>
      <vt:lpstr>Stamp Act</vt:lpstr>
      <vt:lpstr>Intolerable Acts</vt:lpstr>
      <vt:lpstr>Intolerable Acts</vt:lpstr>
      <vt:lpstr>Thomas Paine’s Common Sense</vt:lpstr>
      <vt:lpstr>Thomas Paine’s Common Sense</vt:lpstr>
      <vt:lpstr>SSUSH4: Ideological, Military, Social, and Diplomatic Aspects of the American Revolution</vt:lpstr>
      <vt:lpstr>Declaration of Independence</vt:lpstr>
      <vt:lpstr>Declaration of Independence</vt:lpstr>
      <vt:lpstr>Declaration of Independence</vt:lpstr>
      <vt:lpstr>Declaration of Independence</vt:lpstr>
      <vt:lpstr>Declaration of Independence</vt:lpstr>
      <vt:lpstr>Declaration of Independence</vt:lpstr>
      <vt:lpstr>Alliance with the French</vt:lpstr>
      <vt:lpstr>Great Britain - Advantages</vt:lpstr>
      <vt:lpstr>USA - Advantages</vt:lpstr>
      <vt:lpstr>Alliance with the French</vt:lpstr>
      <vt:lpstr>Benjamin Franklin and John Adams</vt:lpstr>
      <vt:lpstr>Benjamin Franklin and John Adams</vt:lpstr>
      <vt:lpstr>SSUSH5: Specific events / key ideas that brought about the adoption and implementation of the US Constitution.</vt:lpstr>
      <vt:lpstr>Articles of Confederation</vt:lpstr>
      <vt:lpstr>Strengths in the Articles of Confederation</vt:lpstr>
      <vt:lpstr>Strengths in the Articles of Confederation</vt:lpstr>
      <vt:lpstr>Weaknesses in the Articles of Confederation</vt:lpstr>
      <vt:lpstr>Weaknesses in the Articles of Confederation</vt:lpstr>
      <vt:lpstr>Shays Rebellion</vt:lpstr>
      <vt:lpstr>Constitutional Convention of 1787</vt:lpstr>
      <vt:lpstr>Constitutional Convention of 1787</vt:lpstr>
      <vt:lpstr>Key Features of the US Constitution </vt:lpstr>
      <vt:lpstr>Key Features of the US Constitution </vt:lpstr>
      <vt:lpstr>Key Features of the US Constitution </vt:lpstr>
      <vt:lpstr>Key Features of the US Constitution </vt:lpstr>
      <vt:lpstr>Key Features of the US Constitution </vt:lpstr>
      <vt:lpstr>Anti-Federalists vs Federalists - Ratification Debates</vt:lpstr>
      <vt:lpstr>Anti-Federalists vs Federalists  Ratification Debates</vt:lpstr>
      <vt:lpstr>Anti-Federalists vs Federalists  Ratification Debates</vt:lpstr>
      <vt:lpstr>Anti-Federalists vs Federalists  Ratification Debates</vt:lpstr>
      <vt:lpstr>Anti-Federalists vs Federalists  Ratification Debates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History</dc:title>
  <dc:creator>Jenkins, Denny</dc:creator>
  <cp:lastModifiedBy>Jenkins, Denny</cp:lastModifiedBy>
  <cp:revision>62</cp:revision>
  <dcterms:created xsi:type="dcterms:W3CDTF">2018-08-27T13:46:18Z</dcterms:created>
  <dcterms:modified xsi:type="dcterms:W3CDTF">2018-09-12T14:27:29Z</dcterms:modified>
</cp:coreProperties>
</file>