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71" r:id="rId6"/>
    <p:sldId id="272" r:id="rId7"/>
    <p:sldId id="273" r:id="rId8"/>
    <p:sldId id="266" r:id="rId9"/>
    <p:sldId id="274" r:id="rId10"/>
    <p:sldId id="275" r:id="rId11"/>
    <p:sldId id="276" r:id="rId12"/>
    <p:sldId id="259" r:id="rId13"/>
    <p:sldId id="277" r:id="rId14"/>
    <p:sldId id="278" r:id="rId15"/>
    <p:sldId id="283" r:id="rId16"/>
    <p:sldId id="281" r:id="rId17"/>
    <p:sldId id="282" r:id="rId18"/>
    <p:sldId id="280" r:id="rId19"/>
    <p:sldId id="285" r:id="rId20"/>
    <p:sldId id="260" r:id="rId21"/>
    <p:sldId id="284" r:id="rId22"/>
    <p:sldId id="261" r:id="rId23"/>
    <p:sldId id="287" r:id="rId24"/>
    <p:sldId id="286" r:id="rId25"/>
    <p:sldId id="262" r:id="rId26"/>
    <p:sldId id="263" r:id="rId27"/>
    <p:sldId id="289" r:id="rId28"/>
    <p:sldId id="305" r:id="rId29"/>
    <p:sldId id="307" r:id="rId30"/>
    <p:sldId id="288" r:id="rId31"/>
    <p:sldId id="264" r:id="rId32"/>
    <p:sldId id="265" r:id="rId33"/>
    <p:sldId id="301" r:id="rId34"/>
    <p:sldId id="290" r:id="rId35"/>
    <p:sldId id="293" r:id="rId36"/>
    <p:sldId id="291" r:id="rId37"/>
    <p:sldId id="292" r:id="rId38"/>
    <p:sldId id="299" r:id="rId39"/>
    <p:sldId id="295" r:id="rId40"/>
    <p:sldId id="298" r:id="rId41"/>
    <p:sldId id="297" r:id="rId42"/>
    <p:sldId id="300" r:id="rId43"/>
    <p:sldId id="310" r:id="rId44"/>
    <p:sldId id="296" r:id="rId45"/>
    <p:sldId id="303" r:id="rId46"/>
    <p:sldId id="309" r:id="rId47"/>
    <p:sldId id="302" r:id="rId48"/>
    <p:sldId id="304" r:id="rId49"/>
    <p:sldId id="306"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A2AC8-DD50-4263-892C-52D9C94EE9B7}" v="2" dt="2019-10-18T12:24:30.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varScale="1">
        <p:scale>
          <a:sx n="63" d="100"/>
          <a:sy n="63" d="100"/>
        </p:scale>
        <p:origin x="8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Denny" userId="675239ac-a9ee-426c-869a-cc3261a69413" providerId="ADAL" clId="{CECA2AC8-DD50-4263-892C-52D9C94EE9B7}"/>
    <pc:docChg chg="modSld sldOrd">
      <pc:chgData name="Jenkins, Denny" userId="675239ac-a9ee-426c-869a-cc3261a69413" providerId="ADAL" clId="{CECA2AC8-DD50-4263-892C-52D9C94EE9B7}" dt="2019-10-18T12:24:30.469" v="1"/>
      <pc:docMkLst>
        <pc:docMk/>
      </pc:docMkLst>
      <pc:sldChg chg="ord">
        <pc:chgData name="Jenkins, Denny" userId="675239ac-a9ee-426c-869a-cc3261a69413" providerId="ADAL" clId="{CECA2AC8-DD50-4263-892C-52D9C94EE9B7}" dt="2019-10-18T12:24:28.729" v="0"/>
        <pc:sldMkLst>
          <pc:docMk/>
          <pc:sldMk cId="3270707545" sldId="266"/>
        </pc:sldMkLst>
      </pc:sldChg>
      <pc:sldChg chg="ord">
        <pc:chgData name="Jenkins, Denny" userId="675239ac-a9ee-426c-869a-cc3261a69413" providerId="ADAL" clId="{CECA2AC8-DD50-4263-892C-52D9C94EE9B7}" dt="2019-10-18T12:24:30.469" v="1"/>
        <pc:sldMkLst>
          <pc:docMk/>
          <pc:sldMk cId="1483782335" sldId="27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6A8-9703-4E59-82AE-44A511901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2763C2-9ADD-48EB-87FB-D2C6FF8D4B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24C09B-3FDC-4909-A86F-AC4B237A2C44}"/>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48C3F877-779A-42A5-8DEE-6529BC92D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ACEE2-E796-44BF-B00B-CC431604D9E3}"/>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19455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8AFC-BAD8-49D9-BBCD-B8384E638D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D17428-B2FC-4AF9-8330-295D87D8F2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7E73C-8B04-42A1-B034-5ED789AF8A0F}"/>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1E602EB3-12B1-47BE-B820-F329E61D3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E13B-11CA-4D0E-965D-D34720C26A6C}"/>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47917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03B995-F0B9-4589-BB18-47377B240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66128-0621-45AB-956B-8245291848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15AAC-E085-4319-B842-85952570E35E}"/>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EAF10AE9-4F85-429D-B48E-6DA26A8C9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CFAAF-A47B-4A37-B680-FCE86CA49992}"/>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23350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3684-F070-4AAF-B12D-412A36700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B1799-2177-4547-8E44-3280EB3610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E7ECB-AE1F-4904-A6E1-1FA318A00B8D}"/>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83266098-79B1-4F87-AA83-02DA9F6E0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3E8A3-F814-4F26-B6B5-C3556B1C339A}"/>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14924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0321-B455-4F26-9B60-CB3C653A7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3F20A1-EFBC-4CE2-99CD-FE2DED130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E79580-B64C-4E90-94FD-9FAD7A6C002E}"/>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15ED9D25-E853-4F7B-977A-653459D8B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71612-2766-44FF-89A8-C7A754DDA5C0}"/>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226791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0099-2AE6-4AD4-B8E9-CC7066558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74FED-7941-4CD2-9A65-ED5C085F17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CE6279-67B5-4D43-830F-E00774F5E2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C27534-54ED-4F04-A7CC-28EE3C47B4DD}"/>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6" name="Footer Placeholder 5">
            <a:extLst>
              <a:ext uri="{FF2B5EF4-FFF2-40B4-BE49-F238E27FC236}">
                <a16:creationId xmlns:a16="http://schemas.microsoft.com/office/drawing/2014/main" id="{9921030B-DBFD-4820-83AE-96CE7A3D9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0518A-7A87-4998-8F2E-046B7E5483CA}"/>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90642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CD45-C6F2-4F4F-8C1F-8B11A8E516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3B3B8-CA09-4608-8DA2-AE0430439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CB0E84-8C90-4528-B5D2-B04F5ACAA1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2A13FA-E459-4793-8895-13AD5D2A5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E69A9B-A18C-4538-9ACA-3233AA155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83065-1758-472D-A16B-447C1BC01970}"/>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8" name="Footer Placeholder 7">
            <a:extLst>
              <a:ext uri="{FF2B5EF4-FFF2-40B4-BE49-F238E27FC236}">
                <a16:creationId xmlns:a16="http://schemas.microsoft.com/office/drawing/2014/main" id="{044F61F6-4D73-46E9-9AB1-2909CC0476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16986-5818-4719-9D4D-01A22103B764}"/>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256616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6F57-6293-4BD9-9CD8-A8FE69220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93C568-41BF-48ED-96EA-631B7C146AE1}"/>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4" name="Footer Placeholder 3">
            <a:extLst>
              <a:ext uri="{FF2B5EF4-FFF2-40B4-BE49-F238E27FC236}">
                <a16:creationId xmlns:a16="http://schemas.microsoft.com/office/drawing/2014/main" id="{DA491860-DFEA-4855-A8EA-29BF58AD4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EAD1E-E9E9-4078-8F5F-7E649572FD9D}"/>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35615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FB64EB-5792-46FA-9435-FB34B60FE407}"/>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3" name="Footer Placeholder 2">
            <a:extLst>
              <a:ext uri="{FF2B5EF4-FFF2-40B4-BE49-F238E27FC236}">
                <a16:creationId xmlns:a16="http://schemas.microsoft.com/office/drawing/2014/main" id="{E23DD51A-BBAE-4584-8BF6-21ADEB212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F6F2C-DFFF-4200-9634-4D68A5BAE56F}"/>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71007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629C-2DC4-473A-B292-AE7D69AD0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50280B-4BFF-4BCC-88D8-BDE54B9BC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CED226-ADAF-4A0D-9D67-44DF92B49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6F82D1-D9CC-4C80-9285-DC6299DB6253}"/>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6" name="Footer Placeholder 5">
            <a:extLst>
              <a:ext uri="{FF2B5EF4-FFF2-40B4-BE49-F238E27FC236}">
                <a16:creationId xmlns:a16="http://schemas.microsoft.com/office/drawing/2014/main" id="{DA570B49-7A1F-4BB9-A92F-757F76E39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BC754-1A51-41BE-A8DC-0C4339617BD6}"/>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77495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AFCC-FB69-4979-AC5E-186B1B677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33DBA5-5164-4843-B265-F1B361EEF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B48B9-05FA-43B7-B7BF-44334751B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01C325-BA8A-486E-ACBE-734E2C6969DD}"/>
              </a:ext>
            </a:extLst>
          </p:cNvPr>
          <p:cNvSpPr>
            <a:spLocks noGrp="1"/>
          </p:cNvSpPr>
          <p:nvPr>
            <p:ph type="dt" sz="half" idx="10"/>
          </p:nvPr>
        </p:nvSpPr>
        <p:spPr/>
        <p:txBody>
          <a:bodyPr/>
          <a:lstStyle/>
          <a:p>
            <a:fld id="{EA56B0CE-9FE4-4DDE-BC26-75108AFE218D}" type="datetimeFigureOut">
              <a:rPr lang="en-US" smtClean="0"/>
              <a:t>10/18/2019</a:t>
            </a:fld>
            <a:endParaRPr lang="en-US"/>
          </a:p>
        </p:txBody>
      </p:sp>
      <p:sp>
        <p:nvSpPr>
          <p:cNvPr id="6" name="Footer Placeholder 5">
            <a:extLst>
              <a:ext uri="{FF2B5EF4-FFF2-40B4-BE49-F238E27FC236}">
                <a16:creationId xmlns:a16="http://schemas.microsoft.com/office/drawing/2014/main" id="{5CC38C05-D53F-475E-92C5-67B078BA1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CBB9E-3B28-471C-9100-CC144D47CE0A}"/>
              </a:ext>
            </a:extLst>
          </p:cNvPr>
          <p:cNvSpPr>
            <a:spLocks noGrp="1"/>
          </p:cNvSpPr>
          <p:nvPr>
            <p:ph type="sldNum" sz="quarter" idx="12"/>
          </p:nvPr>
        </p:nvSpPr>
        <p:spPr/>
        <p:txBody>
          <a:bodyPr/>
          <a:lstStyle/>
          <a:p>
            <a:fld id="{E21FADB8-1899-4148-A496-2462B29E7ECE}" type="slidenum">
              <a:rPr lang="en-US" smtClean="0"/>
              <a:t>‹#›</a:t>
            </a:fld>
            <a:endParaRPr lang="en-US"/>
          </a:p>
        </p:txBody>
      </p:sp>
    </p:spTree>
    <p:extLst>
      <p:ext uri="{BB962C8B-B14F-4D97-AF65-F5344CB8AC3E}">
        <p14:creationId xmlns:p14="http://schemas.microsoft.com/office/powerpoint/2010/main" val="131276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3B3A1-A8A5-42AB-8F11-DF9F47B83E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85E88C-99A5-4961-9009-77587A6DE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C1499-1EB8-4B07-BF2D-15A107583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6B0CE-9FE4-4DDE-BC26-75108AFE218D}" type="datetimeFigureOut">
              <a:rPr lang="en-US" smtClean="0"/>
              <a:t>10/18/2019</a:t>
            </a:fld>
            <a:endParaRPr lang="en-US"/>
          </a:p>
        </p:txBody>
      </p:sp>
      <p:sp>
        <p:nvSpPr>
          <p:cNvPr id="5" name="Footer Placeholder 4">
            <a:extLst>
              <a:ext uri="{FF2B5EF4-FFF2-40B4-BE49-F238E27FC236}">
                <a16:creationId xmlns:a16="http://schemas.microsoft.com/office/drawing/2014/main" id="{02C787AF-A964-4907-93F9-4F82CD4C3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9D8BBE-D3D6-4960-A219-C75E99D6B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FADB8-1899-4148-A496-2462B29E7ECE}" type="slidenum">
              <a:rPr lang="en-US" smtClean="0"/>
              <a:t>‹#›</a:t>
            </a:fld>
            <a:endParaRPr lang="en-US"/>
          </a:p>
        </p:txBody>
      </p:sp>
    </p:spTree>
    <p:extLst>
      <p:ext uri="{BB962C8B-B14F-4D97-AF65-F5344CB8AC3E}">
        <p14:creationId xmlns:p14="http://schemas.microsoft.com/office/powerpoint/2010/main" val="25475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jenkinsd@fultonschools.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1523999" y="292804"/>
            <a:ext cx="9144000" cy="1507715"/>
          </a:xfrm>
        </p:spPr>
        <p:txBody>
          <a:bodyPr anchor="ctr"/>
          <a:lstStyle/>
          <a:p>
            <a:r>
              <a:rPr lang="en-US" b="1" dirty="0"/>
              <a:t>US History</a:t>
            </a:r>
          </a:p>
        </p:txBody>
      </p:sp>
      <p:sp>
        <p:nvSpPr>
          <p:cNvPr id="3" name="Subtitle 2">
            <a:extLst>
              <a:ext uri="{FF2B5EF4-FFF2-40B4-BE49-F238E27FC236}">
                <a16:creationId xmlns:a16="http://schemas.microsoft.com/office/drawing/2014/main" id="{3FF93147-FB4C-4781-9D4E-EBC7B01EE64C}"/>
              </a:ext>
            </a:extLst>
          </p:cNvPr>
          <p:cNvSpPr>
            <a:spLocks noGrp="1"/>
          </p:cNvSpPr>
          <p:nvPr>
            <p:ph type="subTitle" idx="1"/>
          </p:nvPr>
        </p:nvSpPr>
        <p:spPr>
          <a:xfrm>
            <a:off x="548325" y="2809187"/>
            <a:ext cx="11095349" cy="3450211"/>
          </a:xfrm>
        </p:spPr>
        <p:txBody>
          <a:bodyPr>
            <a:normAutofit/>
          </a:bodyPr>
          <a:lstStyle/>
          <a:p>
            <a:r>
              <a:rPr lang="en-US" sz="4400" b="1" dirty="0">
                <a:solidFill>
                  <a:srgbClr val="FF0000"/>
                </a:solidFill>
              </a:rPr>
              <a:t>Civil War and Reconstruction</a:t>
            </a:r>
          </a:p>
          <a:p>
            <a:endParaRPr lang="en-US" sz="3600" b="1" dirty="0"/>
          </a:p>
          <a:p>
            <a:r>
              <a:rPr lang="en-US" sz="3600" b="1" dirty="0"/>
              <a:t>SSUSH8:  Explore the relationship between slavery, growing north-south divisions, and westward expansion that led to the outbreak of the Civil War.</a:t>
            </a:r>
          </a:p>
          <a:p>
            <a:endParaRPr lang="en-US" dirty="0"/>
          </a:p>
        </p:txBody>
      </p:sp>
    </p:spTree>
    <p:extLst>
      <p:ext uri="{BB962C8B-B14F-4D97-AF65-F5344CB8AC3E}">
        <p14:creationId xmlns:p14="http://schemas.microsoft.com/office/powerpoint/2010/main" val="176970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lnSpcReduction="10000"/>
          </a:bodyPr>
          <a:lstStyle/>
          <a:p>
            <a:pPr marL="0" indent="0">
              <a:lnSpc>
                <a:spcPct val="100000"/>
              </a:lnSpc>
              <a:spcBef>
                <a:spcPts val="0"/>
              </a:spcBef>
              <a:spcAft>
                <a:spcPts val="1200"/>
              </a:spcAft>
              <a:buNone/>
            </a:pPr>
            <a:r>
              <a:rPr lang="en-US" b="1" i="1" u="sng" dirty="0"/>
              <a:t>Election of 1844</a:t>
            </a:r>
          </a:p>
          <a:p>
            <a:pPr>
              <a:lnSpc>
                <a:spcPct val="100000"/>
              </a:lnSpc>
              <a:spcBef>
                <a:spcPts val="0"/>
              </a:spcBef>
              <a:spcAft>
                <a:spcPts val="1800"/>
              </a:spcAft>
            </a:pPr>
            <a:r>
              <a:rPr lang="en-US" dirty="0"/>
              <a:t> Westward expansion was a pivotal issue in the 1844 Presidential election.</a:t>
            </a:r>
          </a:p>
          <a:p>
            <a:pPr>
              <a:lnSpc>
                <a:spcPct val="100000"/>
              </a:lnSpc>
              <a:spcBef>
                <a:spcPts val="0"/>
              </a:spcBef>
              <a:spcAft>
                <a:spcPts val="1800"/>
              </a:spcAft>
            </a:pPr>
            <a:r>
              <a:rPr lang="en-US" dirty="0"/>
              <a:t>Texas was not a state at the time and was heavily entrenched in slavery.</a:t>
            </a:r>
          </a:p>
          <a:p>
            <a:pPr>
              <a:lnSpc>
                <a:spcPct val="100000"/>
              </a:lnSpc>
              <a:spcBef>
                <a:spcPts val="0"/>
              </a:spcBef>
              <a:spcAft>
                <a:spcPts val="1800"/>
              </a:spcAft>
            </a:pPr>
            <a:r>
              <a:rPr lang="en-US" dirty="0"/>
              <a:t>Northerners were opposed to the annexation of Texas due to slavery issue.</a:t>
            </a:r>
          </a:p>
          <a:p>
            <a:pPr>
              <a:lnSpc>
                <a:spcPct val="100000"/>
              </a:lnSpc>
              <a:spcBef>
                <a:spcPts val="0"/>
              </a:spcBef>
              <a:spcAft>
                <a:spcPts val="1800"/>
              </a:spcAft>
            </a:pPr>
            <a:r>
              <a:rPr lang="en-US" dirty="0"/>
              <a:t>Democrats nominated </a:t>
            </a:r>
            <a:r>
              <a:rPr lang="en-US" b="1" dirty="0"/>
              <a:t>James K. Polk, a true expansionist </a:t>
            </a:r>
            <a:r>
              <a:rPr lang="en-US" dirty="0"/>
              <a:t>from Tennessee. </a:t>
            </a:r>
          </a:p>
          <a:p>
            <a:pPr>
              <a:lnSpc>
                <a:spcPct val="100000"/>
              </a:lnSpc>
              <a:spcBef>
                <a:spcPts val="0"/>
              </a:spcBef>
              <a:spcAft>
                <a:spcPts val="1800"/>
              </a:spcAft>
            </a:pPr>
            <a:r>
              <a:rPr lang="en-US" dirty="0"/>
              <a:t>believed in Manifest Destiny and wanted to annex Texas and take claim of Oregon and California. </a:t>
            </a:r>
          </a:p>
          <a:p>
            <a:pPr>
              <a:lnSpc>
                <a:spcPct val="100000"/>
              </a:lnSpc>
              <a:spcBef>
                <a:spcPts val="0"/>
              </a:spcBef>
              <a:spcAft>
                <a:spcPts val="1800"/>
              </a:spcAft>
            </a:pPr>
            <a:r>
              <a:rPr lang="en-US" dirty="0"/>
              <a:t>His campaign slogan, "Fifty-four Forty or Fight!" was a reference to the latitudinal boundary between the Oregon Territory and Russian held Alaska.</a:t>
            </a:r>
            <a:endParaRPr lang="en-US" sz="3200" b="1" i="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112965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lnSpcReduction="10000"/>
          </a:bodyPr>
          <a:lstStyle/>
          <a:p>
            <a:pPr marL="0" indent="0">
              <a:lnSpc>
                <a:spcPct val="100000"/>
              </a:lnSpc>
              <a:spcBef>
                <a:spcPts val="0"/>
              </a:spcBef>
              <a:spcAft>
                <a:spcPts val="1200"/>
              </a:spcAft>
              <a:buNone/>
            </a:pPr>
            <a:r>
              <a:rPr lang="en-US" b="1" i="1" u="sng" dirty="0"/>
              <a:t>Election of 1844</a:t>
            </a:r>
          </a:p>
          <a:p>
            <a:pPr>
              <a:lnSpc>
                <a:spcPct val="100000"/>
              </a:lnSpc>
              <a:spcBef>
                <a:spcPts val="0"/>
              </a:spcBef>
              <a:spcAft>
                <a:spcPts val="1800"/>
              </a:spcAft>
            </a:pPr>
            <a:r>
              <a:rPr lang="en-US" dirty="0"/>
              <a:t> Polk's opponent was the famous Whig, Henry Clay of Kentucky. </a:t>
            </a:r>
          </a:p>
          <a:p>
            <a:pPr>
              <a:lnSpc>
                <a:spcPct val="100000"/>
              </a:lnSpc>
              <a:spcBef>
                <a:spcPts val="0"/>
              </a:spcBef>
              <a:spcAft>
                <a:spcPts val="1800"/>
              </a:spcAft>
            </a:pPr>
            <a:r>
              <a:rPr lang="en-US" dirty="0"/>
              <a:t>Clay's position on annexation of Texas was uncertain</a:t>
            </a:r>
          </a:p>
          <a:p>
            <a:pPr>
              <a:lnSpc>
                <a:spcPct val="100000"/>
              </a:lnSpc>
              <a:spcBef>
                <a:spcPts val="0"/>
              </a:spcBef>
              <a:spcAft>
                <a:spcPts val="1800"/>
              </a:spcAft>
            </a:pPr>
            <a:r>
              <a:rPr lang="en-US" dirty="0"/>
              <a:t>He promoted his American System agenda rather than expansion. </a:t>
            </a:r>
          </a:p>
          <a:p>
            <a:pPr>
              <a:lnSpc>
                <a:spcPct val="100000"/>
              </a:lnSpc>
              <a:spcBef>
                <a:spcPts val="0"/>
              </a:spcBef>
              <a:spcAft>
                <a:spcPts val="1800"/>
              </a:spcAft>
            </a:pPr>
            <a:r>
              <a:rPr lang="en-US" dirty="0"/>
              <a:t>As a result, the New York wing of the Whig Party abandoned Clay and instead supported the anti-slavery Liberty Party in the election. </a:t>
            </a:r>
          </a:p>
          <a:p>
            <a:pPr>
              <a:lnSpc>
                <a:spcPct val="100000"/>
              </a:lnSpc>
              <a:spcBef>
                <a:spcPts val="0"/>
              </a:spcBef>
              <a:spcAft>
                <a:spcPts val="1800"/>
              </a:spcAft>
            </a:pPr>
            <a:r>
              <a:rPr lang="en-US" dirty="0"/>
              <a:t>The 36 New York Electoral College votes proved decisive in James K. Polk's 170-105 victory.</a:t>
            </a:r>
          </a:p>
          <a:p>
            <a:pPr>
              <a:lnSpc>
                <a:spcPct val="100000"/>
              </a:lnSpc>
              <a:spcBef>
                <a:spcPts val="0"/>
              </a:spcBef>
              <a:spcAft>
                <a:spcPts val="1800"/>
              </a:spcAft>
            </a:pPr>
            <a:r>
              <a:rPr lang="en-US" b="1" dirty="0"/>
              <a:t>Texas </a:t>
            </a:r>
            <a:r>
              <a:rPr lang="en-US" dirty="0"/>
              <a:t>was annexed and when Polk took office</a:t>
            </a:r>
          </a:p>
          <a:p>
            <a:pPr>
              <a:lnSpc>
                <a:spcPct val="100000"/>
              </a:lnSpc>
              <a:spcBef>
                <a:spcPts val="0"/>
              </a:spcBef>
              <a:spcAft>
                <a:spcPts val="1800"/>
              </a:spcAft>
            </a:pPr>
            <a:endParaRPr lang="en-US" sz="3200" b="1" i="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350752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lnSpcReduction="10000"/>
          </a:bodyPr>
          <a:lstStyle/>
          <a:p>
            <a:pPr marL="0" indent="0">
              <a:lnSpc>
                <a:spcPct val="100000"/>
              </a:lnSpc>
              <a:spcBef>
                <a:spcPts val="0"/>
              </a:spcBef>
              <a:spcAft>
                <a:spcPts val="1800"/>
              </a:spcAft>
              <a:buNone/>
            </a:pPr>
            <a:r>
              <a:rPr lang="en-US" b="1" i="1" u="sng" dirty="0"/>
              <a:t>James K Polk and Manifest Destiny</a:t>
            </a:r>
          </a:p>
          <a:p>
            <a:pPr marL="0" indent="0">
              <a:lnSpc>
                <a:spcPct val="100000"/>
              </a:lnSpc>
              <a:spcBef>
                <a:spcPts val="0"/>
              </a:spcBef>
              <a:spcAft>
                <a:spcPts val="1800"/>
              </a:spcAft>
              <a:buNone/>
            </a:pPr>
            <a:r>
              <a:rPr lang="en-US" b="1" i="1" dirty="0">
                <a:solidFill>
                  <a:srgbClr val="FF0000"/>
                </a:solidFill>
              </a:rPr>
              <a:t>Polk - 11th President of the US (1844).</a:t>
            </a:r>
            <a:endParaRPr lang="en-US" sz="1200" b="1" i="1" dirty="0">
              <a:solidFill>
                <a:srgbClr val="FF0000"/>
              </a:solidFill>
            </a:endParaRPr>
          </a:p>
          <a:p>
            <a:pPr>
              <a:lnSpc>
                <a:spcPct val="100000"/>
              </a:lnSpc>
              <a:spcBef>
                <a:spcPts val="0"/>
              </a:spcBef>
              <a:spcAft>
                <a:spcPts val="1800"/>
              </a:spcAft>
            </a:pPr>
            <a:r>
              <a:rPr lang="en-US" dirty="0"/>
              <a:t>Polk added to western lands by annexing Texas and part of Oregon. </a:t>
            </a:r>
          </a:p>
          <a:p>
            <a:pPr>
              <a:lnSpc>
                <a:spcPct val="100000"/>
              </a:lnSpc>
              <a:spcBef>
                <a:spcPts val="0"/>
              </a:spcBef>
              <a:spcAft>
                <a:spcPts val="1800"/>
              </a:spcAft>
            </a:pPr>
            <a:r>
              <a:rPr lang="en-US" dirty="0"/>
              <a:t>Many Americans believed that expansion across the continent was the destiny of the United States. Others worried bold acquisition of land would lead to war. </a:t>
            </a:r>
          </a:p>
          <a:p>
            <a:pPr>
              <a:lnSpc>
                <a:spcPct val="100000"/>
              </a:lnSpc>
              <a:spcBef>
                <a:spcPts val="0"/>
              </a:spcBef>
              <a:spcAft>
                <a:spcPts val="1800"/>
              </a:spcAft>
            </a:pPr>
            <a:r>
              <a:rPr lang="en-US" dirty="0"/>
              <a:t>Polk did both- added territory to the US and fought a war with Mexico in the interest of expansion.</a:t>
            </a:r>
          </a:p>
          <a:p>
            <a:pPr>
              <a:lnSpc>
                <a:spcPct val="100000"/>
              </a:lnSpc>
              <a:spcBef>
                <a:spcPts val="0"/>
              </a:spcBef>
              <a:spcAft>
                <a:spcPts val="1800"/>
              </a:spcAft>
            </a:pPr>
            <a:r>
              <a:rPr lang="en-US" dirty="0"/>
              <a:t>By 1850, Americans had settled California, Oregon, and Washington on the Pacific coast.  </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189187" y="365126"/>
            <a:ext cx="11834648"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Texas annexation &amp; Oregon</a:t>
            </a:r>
          </a:p>
        </p:txBody>
      </p:sp>
    </p:spTree>
    <p:extLst>
      <p:ext uri="{BB962C8B-B14F-4D97-AF65-F5344CB8AC3E}">
        <p14:creationId xmlns:p14="http://schemas.microsoft.com/office/powerpoint/2010/main" val="139205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802641"/>
            <a:ext cx="11180189" cy="5852684"/>
          </a:xfrm>
        </p:spPr>
        <p:txBody>
          <a:bodyPr>
            <a:normAutofit/>
          </a:bodyPr>
          <a:lstStyle/>
          <a:p>
            <a:pPr marL="0" indent="0">
              <a:lnSpc>
                <a:spcPct val="100000"/>
              </a:lnSpc>
              <a:spcBef>
                <a:spcPts val="0"/>
              </a:spcBef>
              <a:spcAft>
                <a:spcPts val="1800"/>
              </a:spcAft>
              <a:buNone/>
            </a:pPr>
            <a:r>
              <a:rPr lang="en-US" b="1" i="1" u="sng" dirty="0"/>
              <a:t>James K Polk and Manifest Destiny</a:t>
            </a:r>
          </a:p>
          <a:p>
            <a:pPr marL="0" indent="0">
              <a:lnSpc>
                <a:spcPct val="100000"/>
              </a:lnSpc>
              <a:spcBef>
                <a:spcPts val="0"/>
              </a:spcBef>
              <a:spcAft>
                <a:spcPts val="1800"/>
              </a:spcAft>
              <a:buNone/>
            </a:pPr>
            <a:r>
              <a:rPr lang="en-US" b="1" dirty="0"/>
              <a:t>Polk Presidency – 2 Major Issues</a:t>
            </a:r>
          </a:p>
          <a:p>
            <a:pPr marL="971550" lvl="1" indent="-514350">
              <a:lnSpc>
                <a:spcPct val="100000"/>
              </a:lnSpc>
              <a:spcBef>
                <a:spcPts val="0"/>
              </a:spcBef>
              <a:spcAft>
                <a:spcPts val="1800"/>
              </a:spcAft>
              <a:buFont typeface="+mj-lt"/>
              <a:buAutoNum type="arabicPeriod"/>
            </a:pPr>
            <a:r>
              <a:rPr lang="en-US" sz="2800" dirty="0"/>
              <a:t>Mexico reaction to Texas annexation</a:t>
            </a:r>
          </a:p>
          <a:p>
            <a:pPr marL="971550" lvl="1" indent="-514350">
              <a:lnSpc>
                <a:spcPct val="100000"/>
              </a:lnSpc>
              <a:spcBef>
                <a:spcPts val="0"/>
              </a:spcBef>
              <a:spcAft>
                <a:spcPts val="1800"/>
              </a:spcAft>
              <a:buFont typeface="+mj-lt"/>
              <a:buAutoNum type="arabicPeriod"/>
            </a:pPr>
            <a:r>
              <a:rPr lang="en-US" sz="2800" dirty="0"/>
              <a:t>How to get Oregon Territory from Great Britain</a:t>
            </a:r>
          </a:p>
          <a:p>
            <a:pPr>
              <a:lnSpc>
                <a:spcPct val="100000"/>
              </a:lnSpc>
              <a:spcBef>
                <a:spcPts val="0"/>
              </a:spcBef>
              <a:spcAft>
                <a:spcPts val="1800"/>
              </a:spcAft>
            </a:pPr>
            <a:r>
              <a:rPr lang="en-US" dirty="0"/>
              <a:t>Since 1818, Great Britain and the US had essentially shared </a:t>
            </a:r>
            <a:r>
              <a:rPr lang="en-US" b="1" dirty="0"/>
              <a:t>Oregon </a:t>
            </a:r>
            <a:r>
              <a:rPr lang="en-US" dirty="0"/>
              <a:t>through a treaty calling for joint occupation. </a:t>
            </a:r>
          </a:p>
          <a:p>
            <a:pPr>
              <a:lnSpc>
                <a:spcPct val="100000"/>
              </a:lnSpc>
              <a:spcBef>
                <a:spcPts val="0"/>
              </a:spcBef>
              <a:spcAft>
                <a:spcPts val="1800"/>
              </a:spcAft>
            </a:pPr>
            <a:r>
              <a:rPr lang="en-US" dirty="0"/>
              <a:t>It was likely that Polk would have to fight Mexico to resolve the southern border dispute in Texas and fight Great Britain to secure claim to the Oregon territory.</a:t>
            </a:r>
            <a:endParaRPr lang="en-US" sz="3200" dirty="0"/>
          </a:p>
          <a:p>
            <a:pPr lvl="1">
              <a:lnSpc>
                <a:spcPct val="100000"/>
              </a:lnSpc>
              <a:spcBef>
                <a:spcPts val="0"/>
              </a:spcBef>
              <a:spcAft>
                <a:spcPts val="1800"/>
              </a:spcAft>
            </a:pPr>
            <a:endParaRPr lang="en-US" sz="2800" dirty="0"/>
          </a:p>
          <a:p>
            <a:pPr marL="0" indent="0">
              <a:lnSpc>
                <a:spcPct val="100000"/>
              </a:lnSpc>
              <a:spcBef>
                <a:spcPts val="0"/>
              </a:spcBef>
              <a:spcAft>
                <a:spcPts val="1800"/>
              </a:spcAft>
              <a:buNone/>
            </a:pP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193040" y="202676"/>
            <a:ext cx="11805919" cy="498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rPr>
              <a:t>SSUSH8b: </a:t>
            </a:r>
            <a:r>
              <a:rPr lang="en-US" sz="1800" b="1" dirty="0"/>
              <a:t>Examine James K. Polk’s presidency in the fulfillment of manifest destiny, including Texas annexation &amp; Oregon</a:t>
            </a:r>
          </a:p>
        </p:txBody>
      </p:sp>
    </p:spTree>
    <p:extLst>
      <p:ext uri="{BB962C8B-B14F-4D97-AF65-F5344CB8AC3E}">
        <p14:creationId xmlns:p14="http://schemas.microsoft.com/office/powerpoint/2010/main" val="2041257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782320"/>
            <a:ext cx="11180189" cy="5873005"/>
          </a:xfrm>
        </p:spPr>
        <p:txBody>
          <a:bodyPr>
            <a:normAutofit/>
          </a:bodyPr>
          <a:lstStyle/>
          <a:p>
            <a:pPr marL="0" indent="0">
              <a:lnSpc>
                <a:spcPct val="100000"/>
              </a:lnSpc>
              <a:spcBef>
                <a:spcPts val="0"/>
              </a:spcBef>
              <a:spcAft>
                <a:spcPts val="1800"/>
              </a:spcAft>
              <a:buNone/>
            </a:pPr>
            <a:r>
              <a:rPr lang="en-US" b="1" i="1" u="sng" dirty="0"/>
              <a:t>Oregon Territory</a:t>
            </a:r>
          </a:p>
          <a:p>
            <a:pPr>
              <a:lnSpc>
                <a:spcPct val="100000"/>
              </a:lnSpc>
              <a:spcBef>
                <a:spcPts val="0"/>
              </a:spcBef>
              <a:spcAft>
                <a:spcPts val="1800"/>
              </a:spcAft>
            </a:pPr>
            <a:r>
              <a:rPr lang="en-US" dirty="0"/>
              <a:t>Polk negotiated with Great Britain for Oregon Territory </a:t>
            </a:r>
          </a:p>
          <a:p>
            <a:pPr>
              <a:lnSpc>
                <a:spcPct val="100000"/>
              </a:lnSpc>
              <a:spcBef>
                <a:spcPts val="0"/>
              </a:spcBef>
              <a:spcAft>
                <a:spcPts val="1800"/>
              </a:spcAft>
            </a:pPr>
            <a:r>
              <a:rPr lang="en-US" dirty="0"/>
              <a:t>Instead of acquiring the entire Oregon territory to the 54o 40" line, a compromise was reached.</a:t>
            </a:r>
          </a:p>
          <a:p>
            <a:pPr>
              <a:lnSpc>
                <a:spcPct val="100000"/>
              </a:lnSpc>
              <a:spcBef>
                <a:spcPts val="0"/>
              </a:spcBef>
              <a:spcAft>
                <a:spcPts val="1800"/>
              </a:spcAft>
            </a:pPr>
            <a:r>
              <a:rPr lang="en-US" dirty="0"/>
              <a:t>Oregon territory divided:</a:t>
            </a:r>
          </a:p>
          <a:p>
            <a:pPr lvl="1">
              <a:lnSpc>
                <a:spcPct val="100000"/>
              </a:lnSpc>
              <a:spcBef>
                <a:spcPts val="0"/>
              </a:spcBef>
              <a:spcAft>
                <a:spcPts val="1800"/>
              </a:spcAft>
            </a:pPr>
            <a:r>
              <a:rPr lang="en-US" sz="2800" dirty="0"/>
              <a:t>Northern section to Great Britain </a:t>
            </a:r>
          </a:p>
          <a:p>
            <a:pPr lvl="1">
              <a:lnSpc>
                <a:spcPct val="100000"/>
              </a:lnSpc>
              <a:spcBef>
                <a:spcPts val="0"/>
              </a:spcBef>
              <a:spcAft>
                <a:spcPts val="1800"/>
              </a:spcAft>
            </a:pPr>
            <a:r>
              <a:rPr lang="en-US" sz="2800" dirty="0"/>
              <a:t>Southern section to  US.</a:t>
            </a:r>
          </a:p>
          <a:p>
            <a:pPr>
              <a:lnSpc>
                <a:spcPct val="100000"/>
              </a:lnSpc>
              <a:spcBef>
                <a:spcPts val="0"/>
              </a:spcBef>
              <a:spcAft>
                <a:spcPts val="1800"/>
              </a:spcAft>
            </a:pPr>
            <a:r>
              <a:rPr lang="en-US" dirty="0"/>
              <a:t>Senate ratified Oregon Treaty in 1846, the same year the US went to war with Mexico over Texas.</a:t>
            </a:r>
          </a:p>
          <a:p>
            <a:pPr marL="0" indent="0">
              <a:lnSpc>
                <a:spcPct val="100000"/>
              </a:lnSpc>
              <a:spcBef>
                <a:spcPts val="0"/>
              </a:spcBef>
              <a:spcAft>
                <a:spcPts val="1800"/>
              </a:spcAft>
              <a:buNone/>
            </a:pP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147320" y="131447"/>
            <a:ext cx="11897359" cy="528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Texas annexation and Oregon</a:t>
            </a:r>
          </a:p>
        </p:txBody>
      </p:sp>
    </p:spTree>
    <p:extLst>
      <p:ext uri="{BB962C8B-B14F-4D97-AF65-F5344CB8AC3E}">
        <p14:creationId xmlns:p14="http://schemas.microsoft.com/office/powerpoint/2010/main" val="1430407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4" y="1209365"/>
            <a:ext cx="3816540" cy="5255443"/>
          </a:xfrm>
        </p:spPr>
        <p:txBody>
          <a:bodyPr>
            <a:normAutofit/>
          </a:bodyPr>
          <a:lstStyle/>
          <a:p>
            <a:pPr marL="0" indent="0">
              <a:lnSpc>
                <a:spcPct val="100000"/>
              </a:lnSpc>
              <a:spcBef>
                <a:spcPts val="0"/>
              </a:spcBef>
              <a:spcAft>
                <a:spcPts val="1800"/>
              </a:spcAft>
              <a:buNone/>
            </a:pPr>
            <a:r>
              <a:rPr lang="en-US" b="1" i="1" u="sng" dirty="0"/>
              <a:t>Oregon Territory</a:t>
            </a:r>
          </a:p>
          <a:p>
            <a:pPr marL="0" indent="0">
              <a:lnSpc>
                <a:spcPct val="100000"/>
              </a:lnSpc>
              <a:spcBef>
                <a:spcPts val="0"/>
              </a:spcBef>
              <a:spcAft>
                <a:spcPts val="1800"/>
              </a:spcAft>
              <a:buNone/>
            </a:pPr>
            <a:r>
              <a:rPr lang="en-US" dirty="0"/>
              <a:t>Agreement between US and Great Britain to divide Oregon Territory at the 1846 treaty boundary on the 49</a:t>
            </a:r>
            <a:r>
              <a:rPr lang="en-US" baseline="30000" dirty="0"/>
              <a:t>th</a:t>
            </a:r>
            <a:r>
              <a:rPr lang="en-US" dirty="0"/>
              <a:t> parallel.</a:t>
            </a:r>
          </a:p>
          <a:p>
            <a:pPr marL="0" indent="0">
              <a:lnSpc>
                <a:spcPct val="100000"/>
              </a:lnSpc>
              <a:spcBef>
                <a:spcPts val="0"/>
              </a:spcBef>
              <a:spcAft>
                <a:spcPts val="1800"/>
              </a:spcAft>
              <a:buNone/>
            </a:pPr>
            <a:r>
              <a:rPr lang="en-US" dirty="0"/>
              <a:t>Polk’s 54-40 or fight promise had to be compromised.</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168166" y="365127"/>
            <a:ext cx="11803117" cy="39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fulfillment of manifest destiny, including Texas annexation and Oregon</a:t>
            </a:r>
          </a:p>
        </p:txBody>
      </p:sp>
      <p:pic>
        <p:nvPicPr>
          <p:cNvPr id="2" name="Picture 1">
            <a:extLst>
              <a:ext uri="{FF2B5EF4-FFF2-40B4-BE49-F238E27FC236}">
                <a16:creationId xmlns:a16="http://schemas.microsoft.com/office/drawing/2014/main" id="{038BBD14-1AB0-4A05-8547-3081761EE0FF}"/>
              </a:ext>
            </a:extLst>
          </p:cNvPr>
          <p:cNvPicPr>
            <a:picLocks noChangeAspect="1"/>
          </p:cNvPicPr>
          <p:nvPr/>
        </p:nvPicPr>
        <p:blipFill>
          <a:blip r:embed="rId2"/>
          <a:stretch>
            <a:fillRect/>
          </a:stretch>
        </p:blipFill>
        <p:spPr>
          <a:xfrm>
            <a:off x="4526280" y="758953"/>
            <a:ext cx="7168896" cy="6019017"/>
          </a:xfrm>
          <a:prstGeom prst="rect">
            <a:avLst/>
          </a:prstGeom>
        </p:spPr>
      </p:pic>
    </p:spTree>
    <p:extLst>
      <p:ext uri="{BB962C8B-B14F-4D97-AF65-F5344CB8AC3E}">
        <p14:creationId xmlns:p14="http://schemas.microsoft.com/office/powerpoint/2010/main" val="47000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833121"/>
            <a:ext cx="11180189" cy="5822203"/>
          </a:xfrm>
        </p:spPr>
        <p:txBody>
          <a:bodyPr>
            <a:normAutofit/>
          </a:bodyPr>
          <a:lstStyle/>
          <a:p>
            <a:pPr marL="0" indent="0">
              <a:lnSpc>
                <a:spcPct val="100000"/>
              </a:lnSpc>
              <a:spcBef>
                <a:spcPts val="0"/>
              </a:spcBef>
              <a:spcAft>
                <a:spcPts val="1800"/>
              </a:spcAft>
              <a:buNone/>
            </a:pPr>
            <a:r>
              <a:rPr lang="en-US" b="1" i="1" u="sng" dirty="0"/>
              <a:t>Texas Annexation</a:t>
            </a:r>
          </a:p>
          <a:p>
            <a:pPr>
              <a:lnSpc>
                <a:spcPct val="100000"/>
              </a:lnSpc>
              <a:spcBef>
                <a:spcPts val="0"/>
              </a:spcBef>
              <a:spcAft>
                <a:spcPts val="1800"/>
              </a:spcAft>
            </a:pPr>
            <a:r>
              <a:rPr lang="en-US" dirty="0"/>
              <a:t>Began after the United States annexed Texas and insisted that the new border with Mexico was the Rio Grande River. </a:t>
            </a:r>
          </a:p>
          <a:p>
            <a:pPr>
              <a:lnSpc>
                <a:spcPct val="100000"/>
              </a:lnSpc>
              <a:spcBef>
                <a:spcPts val="0"/>
              </a:spcBef>
              <a:spcAft>
                <a:spcPts val="1800"/>
              </a:spcAft>
            </a:pPr>
            <a:r>
              <a:rPr lang="en-US" dirty="0"/>
              <a:t>Mexico, however, insisted that the border was the Nueces River (150 miles north of the Rio Grande). And believed the US had set its sights on the Mexican territories of New Mexico and California. </a:t>
            </a:r>
          </a:p>
          <a:p>
            <a:pPr>
              <a:lnSpc>
                <a:spcPct val="100000"/>
              </a:lnSpc>
              <a:spcBef>
                <a:spcPts val="0"/>
              </a:spcBef>
              <a:spcAft>
                <a:spcPts val="1800"/>
              </a:spcAft>
            </a:pPr>
            <a:r>
              <a:rPr lang="en-US" dirty="0"/>
              <a:t>The United States had twice attempted to purchase the territories from Mexico.</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193040" y="131447"/>
            <a:ext cx="11805919" cy="701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rPr>
              <a:t>SSUSH8b: </a:t>
            </a:r>
            <a:r>
              <a:rPr lang="en-US" sz="1800" b="1" dirty="0"/>
              <a:t>Examine James K. Polk’s presidency in the fulfillment of manifest destiny, including Texas annexation &amp; Oregon</a:t>
            </a:r>
          </a:p>
        </p:txBody>
      </p:sp>
    </p:spTree>
    <p:extLst>
      <p:ext uri="{BB962C8B-B14F-4D97-AF65-F5344CB8AC3E}">
        <p14:creationId xmlns:p14="http://schemas.microsoft.com/office/powerpoint/2010/main" val="3319863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800"/>
              </a:spcAft>
              <a:buNone/>
            </a:pPr>
            <a:r>
              <a:rPr lang="en-US" b="1" i="1" u="sng" dirty="0"/>
              <a:t>Texas Annexation</a:t>
            </a:r>
          </a:p>
          <a:p>
            <a:pPr>
              <a:lnSpc>
                <a:spcPct val="100000"/>
              </a:lnSpc>
              <a:spcBef>
                <a:spcPts val="0"/>
              </a:spcBef>
              <a:spcAft>
                <a:spcPts val="1800"/>
              </a:spcAft>
            </a:pPr>
            <a:r>
              <a:rPr lang="en-US" dirty="0"/>
              <a:t>When President Polk sent American soldiers under the command of General Zachary Taylor south of the Nueces River to the banks of the Rio Grande River, the Mexican Army attacked Taylor's cavalry patrols. </a:t>
            </a:r>
          </a:p>
          <a:p>
            <a:pPr>
              <a:lnSpc>
                <a:spcPct val="100000"/>
              </a:lnSpc>
              <a:spcBef>
                <a:spcPts val="0"/>
              </a:spcBef>
              <a:spcAft>
                <a:spcPts val="1800"/>
              </a:spcAft>
            </a:pPr>
            <a:r>
              <a:rPr lang="en-US" dirty="0"/>
              <a:t>The incident was portrayed differently in each country. </a:t>
            </a:r>
          </a:p>
          <a:p>
            <a:pPr>
              <a:lnSpc>
                <a:spcPct val="100000"/>
              </a:lnSpc>
              <a:spcBef>
                <a:spcPts val="0"/>
              </a:spcBef>
              <a:spcAft>
                <a:spcPts val="1800"/>
              </a:spcAft>
            </a:pPr>
            <a:r>
              <a:rPr lang="en-US" dirty="0"/>
              <a:t>The Mexican version emphasized Taylor as having invaded Mexican land south of the Nueces River. </a:t>
            </a:r>
          </a:p>
          <a:p>
            <a:pPr>
              <a:lnSpc>
                <a:spcPct val="100000"/>
              </a:lnSpc>
              <a:spcBef>
                <a:spcPts val="0"/>
              </a:spcBef>
              <a:spcAft>
                <a:spcPts val="1800"/>
              </a:spcAft>
            </a:pPr>
            <a:r>
              <a:rPr lang="en-US" dirty="0"/>
              <a:t>The American version emphasized Mexico's army as having invaded American land north of the Rio Grande River.</a:t>
            </a: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3643645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spcBef>
                <a:spcPts val="0"/>
              </a:spcBef>
              <a:spcAft>
                <a:spcPts val="1200"/>
              </a:spcAft>
              <a:buNone/>
            </a:pPr>
            <a:r>
              <a:rPr lang="en-US" b="1" u="sng" dirty="0"/>
              <a:t>Mexican War</a:t>
            </a:r>
          </a:p>
          <a:p>
            <a:pPr>
              <a:lnSpc>
                <a:spcPct val="100000"/>
              </a:lnSpc>
              <a:spcBef>
                <a:spcPts val="0"/>
              </a:spcBef>
              <a:spcAft>
                <a:spcPts val="600"/>
              </a:spcAft>
            </a:pPr>
            <a:r>
              <a:rPr lang="en-US" dirty="0"/>
              <a:t>US attacked on two fronts. </a:t>
            </a:r>
          </a:p>
          <a:p>
            <a:pPr marL="914400" lvl="1" indent="-457200">
              <a:lnSpc>
                <a:spcPct val="100000"/>
              </a:lnSpc>
              <a:spcBef>
                <a:spcPts val="0"/>
              </a:spcBef>
              <a:spcAft>
                <a:spcPts val="600"/>
              </a:spcAft>
              <a:buFont typeface="+mj-lt"/>
              <a:buAutoNum type="arabicPeriod"/>
            </a:pPr>
            <a:r>
              <a:rPr lang="en-US" sz="2800" dirty="0"/>
              <a:t>US forces occupied California. </a:t>
            </a:r>
          </a:p>
          <a:p>
            <a:pPr marL="914400" lvl="1" indent="-457200">
              <a:lnSpc>
                <a:spcPct val="100000"/>
              </a:lnSpc>
              <a:spcBef>
                <a:spcPts val="0"/>
              </a:spcBef>
              <a:spcAft>
                <a:spcPts val="1200"/>
              </a:spcAft>
              <a:buFont typeface="+mj-lt"/>
              <a:buAutoNum type="arabicPeriod"/>
            </a:pPr>
            <a:r>
              <a:rPr lang="en-US" sz="2800" dirty="0"/>
              <a:t>Large American force invaded Mexico from Texas. </a:t>
            </a:r>
          </a:p>
          <a:p>
            <a:pPr>
              <a:lnSpc>
                <a:spcPct val="100000"/>
              </a:lnSpc>
              <a:spcBef>
                <a:spcPts val="0"/>
              </a:spcBef>
              <a:spcAft>
                <a:spcPts val="1200"/>
              </a:spcAft>
            </a:pPr>
            <a:r>
              <a:rPr lang="en-US" dirty="0"/>
              <a:t>Mexican forces defeated, US occupied much of northern Mexico. </a:t>
            </a:r>
          </a:p>
          <a:p>
            <a:pPr>
              <a:lnSpc>
                <a:spcPct val="100000"/>
              </a:lnSpc>
              <a:spcBef>
                <a:spcPts val="0"/>
              </a:spcBef>
              <a:spcAft>
                <a:spcPts val="1200"/>
              </a:spcAft>
            </a:pPr>
            <a:r>
              <a:rPr lang="en-US" dirty="0"/>
              <a:t>General Taylor's northern force advanced south, while Winfield Scott's forces advanced overland from the coast.</a:t>
            </a:r>
          </a:p>
          <a:p>
            <a:pPr>
              <a:lnSpc>
                <a:spcPct val="100000"/>
              </a:lnSpc>
              <a:spcBef>
                <a:spcPts val="0"/>
              </a:spcBef>
              <a:spcAft>
                <a:spcPts val="1200"/>
              </a:spcAft>
            </a:pPr>
            <a:r>
              <a:rPr lang="en-US" dirty="0"/>
              <a:t>US ultimately captured Mexico City, ending the war on August 7, 1846.</a:t>
            </a:r>
          </a:p>
          <a:p>
            <a:pPr>
              <a:lnSpc>
                <a:spcPct val="100000"/>
              </a:lnSpc>
              <a:spcBef>
                <a:spcPts val="0"/>
              </a:spcBef>
              <a:spcAft>
                <a:spcPts val="1200"/>
              </a:spcAft>
            </a:pPr>
            <a:r>
              <a:rPr lang="en-US" dirty="0"/>
              <a:t>US worked out a peace treaty with members of the Mexican government without participation by Santa Anna.</a:t>
            </a: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SSUSH8c: Analyze the impact of the Mexican War on growing sectionalism</a:t>
            </a:r>
          </a:p>
        </p:txBody>
      </p:sp>
    </p:spTree>
    <p:extLst>
      <p:ext uri="{BB962C8B-B14F-4D97-AF65-F5344CB8AC3E}">
        <p14:creationId xmlns:p14="http://schemas.microsoft.com/office/powerpoint/2010/main" val="397738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600"/>
              </a:spcBef>
              <a:spcAft>
                <a:spcPts val="600"/>
              </a:spcAft>
              <a:buNone/>
            </a:pPr>
            <a:r>
              <a:rPr lang="en-US" b="1" u="sng" dirty="0"/>
              <a:t>Treaty of Guadalupe-Hidalgo</a:t>
            </a:r>
            <a:r>
              <a:rPr lang="en-US" dirty="0"/>
              <a:t>: </a:t>
            </a:r>
          </a:p>
          <a:p>
            <a:pPr marL="971550" lvl="1" indent="-514350">
              <a:lnSpc>
                <a:spcPct val="100000"/>
              </a:lnSpc>
              <a:spcBef>
                <a:spcPts val="600"/>
              </a:spcBef>
              <a:spcAft>
                <a:spcPts val="600"/>
              </a:spcAft>
              <a:buFont typeface="+mj-lt"/>
              <a:buAutoNum type="arabicPeriod"/>
            </a:pPr>
            <a:r>
              <a:rPr lang="en-US" sz="2800" dirty="0"/>
              <a:t>The Rio Grande River would be the recognized border between the United States and Mexico. </a:t>
            </a:r>
          </a:p>
          <a:p>
            <a:pPr marL="971550" lvl="1" indent="-514350">
              <a:lnSpc>
                <a:spcPct val="100000"/>
              </a:lnSpc>
              <a:spcBef>
                <a:spcPts val="600"/>
              </a:spcBef>
              <a:spcAft>
                <a:spcPts val="600"/>
              </a:spcAft>
              <a:buFont typeface="+mj-lt"/>
              <a:buAutoNum type="arabicPeriod"/>
            </a:pPr>
            <a:r>
              <a:rPr lang="en-US" sz="2800" dirty="0"/>
              <a:t>Mexico ceded the territories of California and New Mexico (eventually becoming all or parts of seven states). The area became known as the Mexican Cession. </a:t>
            </a:r>
          </a:p>
          <a:p>
            <a:pPr marL="971550" lvl="1" indent="-514350">
              <a:lnSpc>
                <a:spcPct val="100000"/>
              </a:lnSpc>
              <a:spcBef>
                <a:spcPts val="600"/>
              </a:spcBef>
              <a:spcAft>
                <a:spcPts val="600"/>
              </a:spcAft>
              <a:buFont typeface="+mj-lt"/>
              <a:buAutoNum type="arabicPeriod"/>
            </a:pPr>
            <a:r>
              <a:rPr lang="en-US" sz="2800" dirty="0"/>
              <a:t>The United States paid $15 million to the Mexican government and assumed the claims of American citizens against the Mexican government</a:t>
            </a:r>
            <a:r>
              <a:rPr lang="en-US" dirty="0"/>
              <a:t>. </a:t>
            </a:r>
          </a:p>
          <a:p>
            <a:pPr marL="0" indent="0">
              <a:lnSpc>
                <a:spcPct val="100000"/>
              </a:lnSpc>
              <a:spcBef>
                <a:spcPts val="0"/>
              </a:spcBef>
              <a:spcAft>
                <a:spcPts val="1800"/>
              </a:spcAft>
              <a:buNone/>
            </a:pP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SSUSH8c: Analyze the impact of the Mexican War on growing sectionalism</a:t>
            </a:r>
          </a:p>
        </p:txBody>
      </p:sp>
    </p:spTree>
    <p:extLst>
      <p:ext uri="{BB962C8B-B14F-4D97-AF65-F5344CB8AC3E}">
        <p14:creationId xmlns:p14="http://schemas.microsoft.com/office/powerpoint/2010/main" val="388391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1523999" y="207963"/>
            <a:ext cx="9144000" cy="1507715"/>
          </a:xfrm>
        </p:spPr>
        <p:txBody>
          <a:bodyPr anchor="ctr"/>
          <a:lstStyle/>
          <a:p>
            <a:r>
              <a:rPr lang="en-US" b="1" dirty="0"/>
              <a:t>US History</a:t>
            </a:r>
          </a:p>
        </p:txBody>
      </p:sp>
      <p:sp>
        <p:nvSpPr>
          <p:cNvPr id="3" name="Subtitle 2">
            <a:extLst>
              <a:ext uri="{FF2B5EF4-FFF2-40B4-BE49-F238E27FC236}">
                <a16:creationId xmlns:a16="http://schemas.microsoft.com/office/drawing/2014/main" id="{3FF93147-FB4C-4781-9D4E-EBC7B01EE64C}"/>
              </a:ext>
            </a:extLst>
          </p:cNvPr>
          <p:cNvSpPr>
            <a:spLocks noGrp="1"/>
          </p:cNvSpPr>
          <p:nvPr>
            <p:ph type="subTitle" idx="1"/>
          </p:nvPr>
        </p:nvSpPr>
        <p:spPr>
          <a:xfrm>
            <a:off x="548325" y="1715679"/>
            <a:ext cx="11095349" cy="4543720"/>
          </a:xfrm>
        </p:spPr>
        <p:txBody>
          <a:bodyPr>
            <a:normAutofit/>
          </a:bodyPr>
          <a:lstStyle/>
          <a:p>
            <a:pPr algn="l"/>
            <a:r>
              <a:rPr lang="en-US" sz="2800" dirty="0"/>
              <a:t>In the decades before the Civil War, three distinct regions developed in the United States: the North, the South, and the West. </a:t>
            </a:r>
          </a:p>
          <a:p>
            <a:pPr algn="l"/>
            <a:r>
              <a:rPr lang="en-US" sz="2800" dirty="0"/>
              <a:t>Sharp divisions emerged between the economies and culture of the North and South. </a:t>
            </a:r>
          </a:p>
          <a:p>
            <a:pPr algn="l"/>
            <a:r>
              <a:rPr lang="en-US" sz="2800" dirty="0"/>
              <a:t>In the West, settlers from both the North and South merged to create a distinct way of life. </a:t>
            </a:r>
          </a:p>
          <a:p>
            <a:pPr algn="l"/>
            <a:r>
              <a:rPr lang="en-US" sz="2800" dirty="0"/>
              <a:t>The expansion into the West was not without conflict- both political and physical. These cultural and economic clashes ultimately led to the outbreak of Civil War in the United States </a:t>
            </a:r>
          </a:p>
        </p:txBody>
      </p:sp>
    </p:spTree>
    <p:extLst>
      <p:ext uri="{BB962C8B-B14F-4D97-AF65-F5344CB8AC3E}">
        <p14:creationId xmlns:p14="http://schemas.microsoft.com/office/powerpoint/2010/main" val="1507891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lnSpcReduction="10000"/>
          </a:bodyPr>
          <a:lstStyle/>
          <a:p>
            <a:pPr marL="0" indent="0">
              <a:lnSpc>
                <a:spcPct val="100000"/>
              </a:lnSpc>
              <a:spcBef>
                <a:spcPts val="0"/>
              </a:spcBef>
              <a:spcAft>
                <a:spcPts val="1200"/>
              </a:spcAft>
              <a:buNone/>
            </a:pPr>
            <a:r>
              <a:rPr lang="en-US" b="1" i="1" u="sng" dirty="0"/>
              <a:t>Wilmot Proviso</a:t>
            </a:r>
          </a:p>
          <a:p>
            <a:pPr>
              <a:lnSpc>
                <a:spcPct val="100000"/>
              </a:lnSpc>
              <a:spcBef>
                <a:spcPts val="0"/>
              </a:spcBef>
              <a:spcAft>
                <a:spcPts val="1200"/>
              </a:spcAft>
            </a:pPr>
            <a:r>
              <a:rPr lang="en-US" dirty="0"/>
              <a:t>Treaty of Guadalupe-Hidalgo was as immediately caught up in the sectional tension between pro-slavery and anti-slavery factions. </a:t>
            </a:r>
          </a:p>
          <a:p>
            <a:pPr>
              <a:lnSpc>
                <a:spcPct val="100000"/>
              </a:lnSpc>
              <a:spcBef>
                <a:spcPts val="0"/>
              </a:spcBef>
              <a:spcAft>
                <a:spcPts val="1200"/>
              </a:spcAft>
            </a:pPr>
            <a:r>
              <a:rPr lang="en-US" b="1" i="1" dirty="0"/>
              <a:t>David Wilmot </a:t>
            </a:r>
            <a:r>
              <a:rPr lang="en-US" dirty="0"/>
              <a:t>(Rep. from PA) introduced legislation in the House that boldly declared "neither slavery nor involuntary servitude shall ever exist" in lands won in the Mexican War. </a:t>
            </a:r>
          </a:p>
          <a:p>
            <a:pPr>
              <a:lnSpc>
                <a:spcPct val="100000"/>
              </a:lnSpc>
              <a:spcBef>
                <a:spcPts val="0"/>
              </a:spcBef>
              <a:spcAft>
                <a:spcPts val="1200"/>
              </a:spcAft>
            </a:pPr>
            <a:r>
              <a:rPr lang="en-US" dirty="0"/>
              <a:t>Wilmot &amp; other Northern reps were worried that the extension of slavery into California would harm free labor. </a:t>
            </a:r>
          </a:p>
          <a:p>
            <a:pPr>
              <a:lnSpc>
                <a:spcPct val="100000"/>
              </a:lnSpc>
              <a:spcBef>
                <a:spcPts val="0"/>
              </a:spcBef>
              <a:spcAft>
                <a:spcPts val="1200"/>
              </a:spcAft>
            </a:pPr>
            <a:r>
              <a:rPr lang="en-US" dirty="0"/>
              <a:t>The </a:t>
            </a:r>
            <a:r>
              <a:rPr lang="en-US" b="1" i="1" dirty="0"/>
              <a:t>Wilmot Proviso </a:t>
            </a:r>
            <a:r>
              <a:rPr lang="en-US" dirty="0"/>
              <a:t>passed the House, where northern states held the majority, but </a:t>
            </a:r>
            <a:r>
              <a:rPr lang="en-US" b="1" i="1" dirty="0"/>
              <a:t>failed in the Senate</a:t>
            </a:r>
            <a:r>
              <a:rPr lang="en-US" dirty="0"/>
              <a:t>, where the division between free and slave states was equal. </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SSUSH8c: </a:t>
            </a:r>
            <a:r>
              <a:rPr lang="en-US" sz="1800" b="1" dirty="0">
                <a:latin typeface="+mn-lt"/>
              </a:rPr>
              <a:t>Analyze the impact of the Mexican War on growing sectionalism</a:t>
            </a:r>
          </a:p>
        </p:txBody>
      </p:sp>
    </p:spTree>
    <p:extLst>
      <p:ext uri="{BB962C8B-B14F-4D97-AF65-F5344CB8AC3E}">
        <p14:creationId xmlns:p14="http://schemas.microsoft.com/office/powerpoint/2010/main" val="4161566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Sectionalism after the Mexican War</a:t>
            </a:r>
          </a:p>
          <a:p>
            <a:pPr>
              <a:lnSpc>
                <a:spcPct val="100000"/>
              </a:lnSpc>
              <a:spcBef>
                <a:spcPts val="0"/>
              </a:spcBef>
              <a:spcAft>
                <a:spcPts val="1200"/>
              </a:spcAft>
            </a:pPr>
            <a:r>
              <a:rPr lang="en-US" dirty="0"/>
              <a:t>The issue of whether to allow or prohibit slavery in new states remained unresolved and sectionalism was growing more intense. </a:t>
            </a:r>
          </a:p>
          <a:p>
            <a:pPr>
              <a:lnSpc>
                <a:spcPct val="100000"/>
              </a:lnSpc>
              <a:spcBef>
                <a:spcPts val="0"/>
              </a:spcBef>
              <a:spcAft>
                <a:spcPts val="1200"/>
              </a:spcAft>
            </a:pPr>
            <a:r>
              <a:rPr lang="en-US" dirty="0"/>
              <a:t>The political differences between the northern and southern sections of the country over slavery in the territories were an introduction to the violent acts that would soon lead to full-scale war.</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SSUSH8c: </a:t>
            </a:r>
            <a:r>
              <a:rPr lang="en-US" sz="1800" b="1" dirty="0">
                <a:latin typeface="+mn-lt"/>
              </a:rPr>
              <a:t>Analyze the impact of the Mexican War on growing sectionalism</a:t>
            </a:r>
          </a:p>
        </p:txBody>
      </p:sp>
    </p:spTree>
    <p:extLst>
      <p:ext uri="{BB962C8B-B14F-4D97-AF65-F5344CB8AC3E}">
        <p14:creationId xmlns:p14="http://schemas.microsoft.com/office/powerpoint/2010/main" val="1229919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California Statehood</a:t>
            </a:r>
          </a:p>
          <a:p>
            <a:pPr>
              <a:lnSpc>
                <a:spcPct val="100000"/>
              </a:lnSpc>
              <a:spcBef>
                <a:spcPts val="0"/>
              </a:spcBef>
              <a:spcAft>
                <a:spcPts val="1200"/>
              </a:spcAft>
            </a:pPr>
            <a:r>
              <a:rPr lang="en-US" dirty="0"/>
              <a:t>Gold in California in 1848 rapidly increased population of territory past the 100,000 citizens necessary for statehood. </a:t>
            </a:r>
          </a:p>
          <a:p>
            <a:pPr>
              <a:lnSpc>
                <a:spcPct val="100000"/>
              </a:lnSpc>
              <a:spcBef>
                <a:spcPts val="0"/>
              </a:spcBef>
              <a:spcAft>
                <a:spcPts val="1200"/>
              </a:spcAft>
            </a:pPr>
            <a:r>
              <a:rPr lang="en-US" b="1" dirty="0"/>
              <a:t>California</a:t>
            </a:r>
            <a:r>
              <a:rPr lang="en-US" dirty="0"/>
              <a:t> proposed a state constitution that </a:t>
            </a:r>
            <a:r>
              <a:rPr lang="en-US" b="1" dirty="0"/>
              <a:t>outlawed slavery</a:t>
            </a:r>
            <a:r>
              <a:rPr lang="en-US" dirty="0"/>
              <a:t>.</a:t>
            </a:r>
          </a:p>
          <a:p>
            <a:pPr>
              <a:lnSpc>
                <a:spcPct val="100000"/>
              </a:lnSpc>
              <a:spcBef>
                <a:spcPts val="0"/>
              </a:spcBef>
              <a:spcAft>
                <a:spcPts val="1200"/>
              </a:spcAft>
            </a:pPr>
            <a:r>
              <a:rPr lang="en-US" b="1" u="sng" dirty="0"/>
              <a:t>Southern Senators:</a:t>
            </a:r>
            <a:r>
              <a:rPr lang="en-US" dirty="0"/>
              <a:t> “exclusion of slavery violated Missouri Compromise” and upset the balance of power in Senate.</a:t>
            </a:r>
          </a:p>
          <a:p>
            <a:pPr>
              <a:lnSpc>
                <a:spcPct val="100000"/>
              </a:lnSpc>
              <a:spcBef>
                <a:spcPts val="0"/>
              </a:spcBef>
              <a:spcAft>
                <a:spcPts val="1200"/>
              </a:spcAft>
            </a:pPr>
            <a:r>
              <a:rPr lang="en-US" b="1" dirty="0"/>
              <a:t>Henry Clay </a:t>
            </a:r>
            <a:r>
              <a:rPr lang="en-US" dirty="0"/>
              <a:t>worked on a compromise</a:t>
            </a:r>
          </a:p>
          <a:p>
            <a:pPr>
              <a:lnSpc>
                <a:spcPct val="100000"/>
              </a:lnSpc>
              <a:spcBef>
                <a:spcPts val="0"/>
              </a:spcBef>
              <a:spcAft>
                <a:spcPts val="1200"/>
              </a:spcAft>
            </a:pPr>
            <a:r>
              <a:rPr lang="en-US" dirty="0"/>
              <a:t>Debates between Southern Senator </a:t>
            </a:r>
            <a:r>
              <a:rPr lang="en-US" b="1" dirty="0"/>
              <a:t>John C. Calhoun</a:t>
            </a:r>
            <a:r>
              <a:rPr lang="en-US" dirty="0"/>
              <a:t>, and Northern Senator </a:t>
            </a:r>
            <a:r>
              <a:rPr lang="en-US" b="1" dirty="0"/>
              <a:t>Daniel Webster</a:t>
            </a:r>
            <a:r>
              <a:rPr lang="en-US" dirty="0"/>
              <a:t>, raged over the bill. </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SSUSH8d: </a:t>
            </a:r>
            <a:r>
              <a:rPr lang="en-US" sz="1800" b="1" dirty="0">
                <a:latin typeface="+mn-lt"/>
              </a:rPr>
              <a:t>Explain how the compromise of 1850 arose out of a territorial expansion and population growth.</a:t>
            </a:r>
          </a:p>
        </p:txBody>
      </p:sp>
    </p:spTree>
    <p:extLst>
      <p:ext uri="{BB962C8B-B14F-4D97-AF65-F5344CB8AC3E}">
        <p14:creationId xmlns:p14="http://schemas.microsoft.com/office/powerpoint/2010/main" val="381066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California Statehood</a:t>
            </a:r>
          </a:p>
          <a:p>
            <a:pPr>
              <a:lnSpc>
                <a:spcPct val="100000"/>
              </a:lnSpc>
              <a:spcBef>
                <a:spcPts val="0"/>
              </a:spcBef>
              <a:spcAft>
                <a:spcPts val="1200"/>
              </a:spcAft>
            </a:pPr>
            <a:r>
              <a:rPr lang="en-US" dirty="0"/>
              <a:t>Numerous votes taken, but extremists on both sides prevented passage.</a:t>
            </a:r>
          </a:p>
          <a:p>
            <a:pPr>
              <a:lnSpc>
                <a:spcPct val="100000"/>
              </a:lnSpc>
              <a:spcBef>
                <a:spcPts val="0"/>
              </a:spcBef>
              <a:spcAft>
                <a:spcPts val="1200"/>
              </a:spcAft>
            </a:pPr>
            <a:r>
              <a:rPr lang="en-US" dirty="0"/>
              <a:t>Clay and Calhoun both left the Senate too ill to continue</a:t>
            </a:r>
          </a:p>
          <a:p>
            <a:pPr>
              <a:lnSpc>
                <a:spcPct val="100000"/>
              </a:lnSpc>
              <a:spcBef>
                <a:spcPts val="0"/>
              </a:spcBef>
              <a:spcAft>
                <a:spcPts val="1200"/>
              </a:spcAft>
            </a:pPr>
            <a:r>
              <a:rPr lang="en-US" dirty="0"/>
              <a:t>In Clay and Calhoun's absence, Senator Stephen A. Douglas of Illinois and Daniel Webster of Massachusetts split the proposal into separate bills </a:t>
            </a:r>
          </a:p>
          <a:p>
            <a:pPr>
              <a:lnSpc>
                <a:spcPct val="100000"/>
              </a:lnSpc>
              <a:spcBef>
                <a:spcPts val="0"/>
              </a:spcBef>
              <a:spcAft>
                <a:spcPts val="1200"/>
              </a:spcAft>
            </a:pPr>
            <a:r>
              <a:rPr lang="en-US" dirty="0"/>
              <a:t>The five bills then moved through the Congress individually and were ultimately passed. </a:t>
            </a:r>
          </a:p>
          <a:p>
            <a:pPr>
              <a:lnSpc>
                <a:spcPct val="100000"/>
              </a:lnSpc>
              <a:spcBef>
                <a:spcPts val="0"/>
              </a:spcBef>
              <a:spcAft>
                <a:spcPts val="1200"/>
              </a:spcAft>
            </a:pPr>
            <a:r>
              <a:rPr lang="en-US" dirty="0"/>
              <a:t>Collectively, the five laws were known as the Compromise of 1850 </a:t>
            </a:r>
            <a:endParaRPr lang="en-US" b="1" i="1" u="sng"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SSUSH8d: </a:t>
            </a:r>
            <a:r>
              <a:rPr lang="en-US" sz="1800" b="1" dirty="0">
                <a:latin typeface="+mn-lt"/>
              </a:rPr>
              <a:t>Explain how the compromise of 1850 arose out of a territorial expansion and population growth.</a:t>
            </a:r>
          </a:p>
        </p:txBody>
      </p:sp>
    </p:spTree>
    <p:extLst>
      <p:ext uri="{BB962C8B-B14F-4D97-AF65-F5344CB8AC3E}">
        <p14:creationId xmlns:p14="http://schemas.microsoft.com/office/powerpoint/2010/main" val="418141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Compromise of 1850 – Provisions:</a:t>
            </a:r>
          </a:p>
          <a:p>
            <a:pPr marL="514350" indent="-514350">
              <a:lnSpc>
                <a:spcPct val="100000"/>
              </a:lnSpc>
              <a:spcBef>
                <a:spcPts val="0"/>
              </a:spcBef>
              <a:spcAft>
                <a:spcPts val="1200"/>
              </a:spcAft>
              <a:buFont typeface="+mj-lt"/>
              <a:buAutoNum type="arabicPeriod"/>
            </a:pPr>
            <a:r>
              <a:rPr lang="en-US" b="1" i="1" dirty="0"/>
              <a:t>New Mexico established </a:t>
            </a:r>
            <a:r>
              <a:rPr lang="en-US" dirty="0"/>
              <a:t>by carving its borders from the state of Texas.</a:t>
            </a:r>
          </a:p>
          <a:p>
            <a:pPr marL="514350" indent="-514350">
              <a:lnSpc>
                <a:spcPct val="100000"/>
              </a:lnSpc>
              <a:spcBef>
                <a:spcPts val="0"/>
              </a:spcBef>
              <a:spcAft>
                <a:spcPts val="1200"/>
              </a:spcAft>
              <a:buFont typeface="+mj-lt"/>
              <a:buAutoNum type="arabicPeriod"/>
            </a:pPr>
            <a:r>
              <a:rPr lang="en-US" b="1" i="1" dirty="0"/>
              <a:t>Popular Sovereignty </a:t>
            </a:r>
            <a:r>
              <a:rPr lang="en-US" dirty="0"/>
              <a:t>- New Mexico's voters would determine whether the state would permit or prohibit slavery.</a:t>
            </a:r>
          </a:p>
          <a:p>
            <a:pPr marL="514350" indent="-514350">
              <a:lnSpc>
                <a:spcPct val="100000"/>
              </a:lnSpc>
              <a:spcBef>
                <a:spcPts val="0"/>
              </a:spcBef>
              <a:spcAft>
                <a:spcPts val="1200"/>
              </a:spcAft>
              <a:buFont typeface="+mj-lt"/>
              <a:buAutoNum type="arabicPeriod"/>
            </a:pPr>
            <a:r>
              <a:rPr lang="en-US" b="1" i="1" dirty="0"/>
              <a:t>California a free state</a:t>
            </a:r>
            <a:r>
              <a:rPr lang="en-US" dirty="0"/>
              <a:t>.</a:t>
            </a:r>
          </a:p>
          <a:p>
            <a:pPr marL="514350" indent="-514350">
              <a:lnSpc>
                <a:spcPct val="100000"/>
              </a:lnSpc>
              <a:spcBef>
                <a:spcPts val="0"/>
              </a:spcBef>
              <a:spcAft>
                <a:spcPts val="1200"/>
              </a:spcAft>
              <a:buFont typeface="+mj-lt"/>
              <a:buAutoNum type="arabicPeriod"/>
            </a:pPr>
            <a:r>
              <a:rPr lang="en-US" b="1" i="1" dirty="0"/>
              <a:t>Fugitive Slave Act </a:t>
            </a:r>
            <a:r>
              <a:rPr lang="en-US" dirty="0"/>
              <a:t>- All citizens of the US, regardless of region, required to apprehend runaway slaves and return them to their owners. Violators could be fined or imprisoned.</a:t>
            </a:r>
          </a:p>
          <a:p>
            <a:pPr marL="514350" indent="-514350">
              <a:lnSpc>
                <a:spcPct val="100000"/>
              </a:lnSpc>
              <a:spcBef>
                <a:spcPts val="0"/>
              </a:spcBef>
              <a:spcAft>
                <a:spcPts val="1200"/>
              </a:spcAft>
              <a:buFont typeface="+mj-lt"/>
              <a:buAutoNum type="arabicPeriod"/>
            </a:pPr>
            <a:r>
              <a:rPr lang="en-US" b="1" i="1" dirty="0"/>
              <a:t>Slave </a:t>
            </a:r>
            <a:r>
              <a:rPr lang="en-US" b="1" i="1" u="sng" dirty="0"/>
              <a:t>trade</a:t>
            </a:r>
            <a:r>
              <a:rPr lang="en-US" b="1" i="1" dirty="0"/>
              <a:t> abolished in District of Columbia</a:t>
            </a:r>
            <a:r>
              <a:rPr lang="en-US" dirty="0"/>
              <a:t>, slavery still allowed</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SSUSH8d: </a:t>
            </a:r>
            <a:r>
              <a:rPr lang="en-US" sz="1800" b="1" dirty="0">
                <a:latin typeface="+mn-lt"/>
              </a:rPr>
              <a:t>Explain how the compromise of 1850 arose out of a territorial expansion and population growth.</a:t>
            </a:r>
          </a:p>
        </p:txBody>
      </p:sp>
    </p:spTree>
    <p:extLst>
      <p:ext uri="{BB962C8B-B14F-4D97-AF65-F5344CB8AC3E}">
        <p14:creationId xmlns:p14="http://schemas.microsoft.com/office/powerpoint/2010/main" val="1088558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338328" y="1300899"/>
            <a:ext cx="11649455" cy="5354425"/>
          </a:xfrm>
        </p:spPr>
        <p:txBody>
          <a:bodyPr>
            <a:normAutofit/>
          </a:bodyPr>
          <a:lstStyle/>
          <a:p>
            <a:pPr marL="0" indent="0" algn="ctr">
              <a:lnSpc>
                <a:spcPct val="100000"/>
              </a:lnSpc>
              <a:spcBef>
                <a:spcPts val="0"/>
              </a:spcBef>
              <a:spcAft>
                <a:spcPts val="1800"/>
              </a:spcAft>
              <a:buNone/>
            </a:pPr>
            <a:r>
              <a:rPr lang="en-US" b="1" i="1" dirty="0">
                <a:solidFill>
                  <a:srgbClr val="FF0000"/>
                </a:solidFill>
              </a:rPr>
              <a:t>No one event is responsible for the Civil War. The cumulative effect of 4 major events in late 1850s triggered the outbreak of war:</a:t>
            </a:r>
          </a:p>
          <a:p>
            <a:pPr marL="514350" indent="-514350">
              <a:lnSpc>
                <a:spcPct val="100000"/>
              </a:lnSpc>
              <a:spcBef>
                <a:spcPts val="0"/>
              </a:spcBef>
              <a:spcAft>
                <a:spcPts val="1800"/>
              </a:spcAft>
              <a:buFont typeface="+mj-lt"/>
              <a:buAutoNum type="arabicPeriod"/>
            </a:pPr>
            <a:r>
              <a:rPr lang="en-US" b="1" i="1" dirty="0"/>
              <a:t>Kansas-Nebraska Act </a:t>
            </a:r>
            <a:r>
              <a:rPr lang="en-US" dirty="0"/>
              <a:t>- an unsuccessful attempt to use popular sovereignty as a solution to the slavery question. </a:t>
            </a:r>
          </a:p>
          <a:p>
            <a:pPr marL="514350" indent="-514350">
              <a:lnSpc>
                <a:spcPct val="100000"/>
              </a:lnSpc>
              <a:spcBef>
                <a:spcPts val="0"/>
              </a:spcBef>
              <a:spcAft>
                <a:spcPts val="1800"/>
              </a:spcAft>
              <a:buFont typeface="+mj-lt"/>
              <a:buAutoNum type="arabicPeriod"/>
            </a:pPr>
            <a:r>
              <a:rPr lang="en-US" dirty="0"/>
              <a:t>Supreme Court decision in </a:t>
            </a:r>
            <a:r>
              <a:rPr lang="en-US" b="1" i="1" dirty="0"/>
              <a:t>Scott v. Sanford</a:t>
            </a:r>
            <a:r>
              <a:rPr lang="en-US" dirty="0"/>
              <a:t>, nullified Missouri Compromise. </a:t>
            </a:r>
          </a:p>
          <a:p>
            <a:pPr marL="514350" indent="-514350">
              <a:lnSpc>
                <a:spcPct val="100000"/>
              </a:lnSpc>
              <a:spcBef>
                <a:spcPts val="0"/>
              </a:spcBef>
              <a:spcAft>
                <a:spcPts val="1800"/>
              </a:spcAft>
              <a:buFont typeface="+mj-lt"/>
              <a:buAutoNum type="arabicPeriod"/>
            </a:pPr>
            <a:r>
              <a:rPr lang="en-US" b="1" dirty="0"/>
              <a:t>John Brown's Raid </a:t>
            </a:r>
            <a:r>
              <a:rPr lang="en-US" dirty="0"/>
              <a:t>on Harper's Ferry escalated violence over slavery.</a:t>
            </a:r>
          </a:p>
          <a:p>
            <a:pPr marL="514350" indent="-514350">
              <a:lnSpc>
                <a:spcPct val="100000"/>
              </a:lnSpc>
              <a:spcBef>
                <a:spcPts val="0"/>
              </a:spcBef>
              <a:spcAft>
                <a:spcPts val="1800"/>
              </a:spcAft>
              <a:buFont typeface="+mj-lt"/>
              <a:buAutoNum type="arabicPeriod"/>
            </a:pPr>
            <a:r>
              <a:rPr lang="en-US" b="1" i="1" dirty="0"/>
              <a:t>Election of 1860 </a:t>
            </a:r>
            <a:r>
              <a:rPr lang="en-US" dirty="0"/>
              <a:t>- Abraham Lincoln's Republican victory was directly cited as the reason for secession of 7 southern states before his inauguration. </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217408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143000"/>
            <a:ext cx="11180189" cy="5641847"/>
          </a:xfrm>
        </p:spPr>
        <p:txBody>
          <a:bodyPr>
            <a:normAutofit/>
          </a:bodyPr>
          <a:lstStyle/>
          <a:p>
            <a:pPr marL="0" indent="0" algn="ctr">
              <a:lnSpc>
                <a:spcPct val="100000"/>
              </a:lnSpc>
              <a:spcBef>
                <a:spcPts val="0"/>
              </a:spcBef>
              <a:spcAft>
                <a:spcPts val="1200"/>
              </a:spcAft>
              <a:buNone/>
            </a:pPr>
            <a:r>
              <a:rPr lang="en-US" b="1" i="1" u="sng" dirty="0"/>
              <a:t>Assignment</a:t>
            </a:r>
          </a:p>
          <a:p>
            <a:pPr marL="514350" indent="-514350">
              <a:lnSpc>
                <a:spcPct val="100000"/>
              </a:lnSpc>
              <a:spcBef>
                <a:spcPts val="0"/>
              </a:spcBef>
              <a:spcAft>
                <a:spcPts val="1200"/>
              </a:spcAft>
              <a:buAutoNum type="arabicPeriod"/>
            </a:pPr>
            <a:r>
              <a:rPr lang="en-US" dirty="0"/>
              <a:t>Split into groups of 4 students.</a:t>
            </a:r>
          </a:p>
          <a:p>
            <a:pPr marL="514350" indent="-514350">
              <a:lnSpc>
                <a:spcPct val="100000"/>
              </a:lnSpc>
              <a:spcBef>
                <a:spcPts val="0"/>
              </a:spcBef>
              <a:spcAft>
                <a:spcPts val="1200"/>
              </a:spcAft>
              <a:buAutoNum type="arabicPeriod"/>
            </a:pPr>
            <a:r>
              <a:rPr lang="en-US" sz="2800" dirty="0"/>
              <a:t>Each member will choose 1 of 4 major events that led to the Civil War and create a 1 page informational poster that summarizes the event. </a:t>
            </a:r>
          </a:p>
          <a:p>
            <a:pPr marL="514350" indent="-514350">
              <a:lnSpc>
                <a:spcPct val="100000"/>
              </a:lnSpc>
              <a:spcBef>
                <a:spcPts val="0"/>
              </a:spcBef>
              <a:spcAft>
                <a:spcPts val="1200"/>
              </a:spcAft>
              <a:buAutoNum type="arabicPeriod"/>
            </a:pPr>
            <a:r>
              <a:rPr lang="en-US" sz="2800" dirty="0"/>
              <a:t>Each poster must include: Event Title, Summary, Supporting Details, and Illustration </a:t>
            </a:r>
          </a:p>
          <a:p>
            <a:pPr marL="514350" indent="-514350">
              <a:lnSpc>
                <a:spcPct val="100000"/>
              </a:lnSpc>
              <a:spcBef>
                <a:spcPts val="0"/>
              </a:spcBef>
              <a:spcAft>
                <a:spcPts val="1200"/>
              </a:spcAft>
              <a:buAutoNum type="arabicPeriod"/>
            </a:pPr>
            <a:r>
              <a:rPr lang="en-US" dirty="0"/>
              <a:t>When finished, students will share poster with group members and explain how their event further divided the country and ultimately led to war.</a:t>
            </a:r>
          </a:p>
          <a:p>
            <a:pPr marL="514350" indent="-514350">
              <a:lnSpc>
                <a:spcPct val="100000"/>
              </a:lnSpc>
              <a:spcBef>
                <a:spcPts val="0"/>
              </a:spcBef>
              <a:spcAft>
                <a:spcPts val="1200"/>
              </a:spcAft>
              <a:buAutoNum type="arabicPeriod"/>
            </a:pPr>
            <a:r>
              <a:rPr lang="en-US" sz="2800" dirty="0"/>
              <a:t>If a member of your group creates a great poster, </a:t>
            </a:r>
            <a:r>
              <a:rPr lang="en-US" dirty="0"/>
              <a:t>t</a:t>
            </a:r>
            <a:r>
              <a:rPr lang="en-US" sz="2800" dirty="0"/>
              <a:t>ake a photo and email it to </a:t>
            </a:r>
            <a:r>
              <a:rPr lang="en-US" sz="2800" dirty="0">
                <a:hlinkClick r:id="rId2"/>
              </a:rPr>
              <a:t>jenkinsd@fultonschools.org</a:t>
            </a:r>
            <a:r>
              <a:rPr lang="en-US" sz="2800" dirty="0"/>
              <a:t> for a chance at a prize.</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3337333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810706"/>
            <a:ext cx="11180189" cy="5910605"/>
          </a:xfrm>
        </p:spPr>
        <p:txBody>
          <a:bodyPr>
            <a:normAutofit/>
          </a:bodyPr>
          <a:lstStyle/>
          <a:p>
            <a:pPr marL="0" indent="0">
              <a:lnSpc>
                <a:spcPct val="100000"/>
              </a:lnSpc>
              <a:spcBef>
                <a:spcPts val="0"/>
              </a:spcBef>
              <a:spcAft>
                <a:spcPts val="1200"/>
              </a:spcAft>
              <a:buNone/>
            </a:pPr>
            <a:r>
              <a:rPr lang="en-US" sz="2400" b="1" i="1" u="sng" dirty="0"/>
              <a:t>Kansas-Nebraska Act</a:t>
            </a:r>
          </a:p>
          <a:p>
            <a:pPr>
              <a:lnSpc>
                <a:spcPct val="100000"/>
              </a:lnSpc>
              <a:spcBef>
                <a:spcPts val="0"/>
              </a:spcBef>
              <a:spcAft>
                <a:spcPts val="1200"/>
              </a:spcAft>
            </a:pPr>
            <a:r>
              <a:rPr lang="en-US" sz="2400" dirty="0"/>
              <a:t>Law that allowed Popular Sovereignty to be used to settle the debate over slavery in the Kansas and Nebraska Territories.</a:t>
            </a:r>
          </a:p>
          <a:p>
            <a:pPr>
              <a:lnSpc>
                <a:spcPct val="100000"/>
              </a:lnSpc>
              <a:spcBef>
                <a:spcPts val="0"/>
              </a:spcBef>
              <a:spcAft>
                <a:spcPts val="1200"/>
              </a:spcAft>
            </a:pPr>
            <a:r>
              <a:rPr lang="en-US" sz="2400" dirty="0"/>
              <a:t>Popular Sovereignty - the people living in a territory vote to decide whether or not to allow slavery.</a:t>
            </a:r>
          </a:p>
          <a:p>
            <a:pPr marL="0" indent="0">
              <a:lnSpc>
                <a:spcPct val="100000"/>
              </a:lnSpc>
              <a:spcBef>
                <a:spcPts val="0"/>
              </a:spcBef>
              <a:spcAft>
                <a:spcPts val="1200"/>
              </a:spcAft>
              <a:buNone/>
            </a:pPr>
            <a:r>
              <a:rPr lang="en-US" sz="2400" b="1" u="sng" dirty="0"/>
              <a:t>Effects:</a:t>
            </a:r>
            <a:r>
              <a:rPr lang="en-US" sz="2400" dirty="0"/>
              <a:t> </a:t>
            </a:r>
          </a:p>
          <a:p>
            <a:pPr>
              <a:lnSpc>
                <a:spcPct val="100000"/>
              </a:lnSpc>
              <a:spcBef>
                <a:spcPts val="0"/>
              </a:spcBef>
              <a:spcAft>
                <a:spcPts val="1200"/>
              </a:spcAft>
            </a:pPr>
            <a:r>
              <a:rPr lang="en-US" sz="2400" dirty="0"/>
              <a:t>Virtually repealed Missouri Compromise – No more dividing line.</a:t>
            </a:r>
          </a:p>
          <a:p>
            <a:pPr>
              <a:lnSpc>
                <a:spcPct val="100000"/>
              </a:lnSpc>
              <a:spcBef>
                <a:spcPts val="0"/>
              </a:spcBef>
              <a:spcAft>
                <a:spcPts val="1200"/>
              </a:spcAft>
            </a:pPr>
            <a:r>
              <a:rPr lang="en-US" sz="2400" dirty="0"/>
              <a:t>Bleeding Kansas - Violence by pro and anti-slavery groups that rushed into the territories to try to create voting majorities.</a:t>
            </a:r>
          </a:p>
          <a:p>
            <a:pPr>
              <a:lnSpc>
                <a:spcPct val="100000"/>
              </a:lnSpc>
              <a:spcBef>
                <a:spcPts val="0"/>
              </a:spcBef>
              <a:spcAft>
                <a:spcPts val="1200"/>
              </a:spcAft>
            </a:pPr>
            <a:r>
              <a:rPr lang="en-US" sz="2400" dirty="0"/>
              <a:t>Split existing political parties into regional factions – established new Republican Party (from former </a:t>
            </a:r>
            <a:r>
              <a:rPr lang="en-US" sz="2400" dirty="0" err="1"/>
              <a:t>whigs</a:t>
            </a:r>
            <a:r>
              <a:rPr lang="en-US" sz="2400" dirty="0"/>
              <a:t>, free-</a:t>
            </a:r>
            <a:r>
              <a:rPr lang="en-US" sz="2400" dirty="0" err="1"/>
              <a:t>soilers</a:t>
            </a:r>
            <a:r>
              <a:rPr lang="en-US" sz="2400" dirty="0"/>
              <a:t>, and democrats)</a:t>
            </a:r>
          </a:p>
          <a:p>
            <a:pPr>
              <a:lnSpc>
                <a:spcPct val="100000"/>
              </a:lnSpc>
              <a:spcBef>
                <a:spcPts val="0"/>
              </a:spcBef>
              <a:spcAft>
                <a:spcPts val="1200"/>
              </a:spcAft>
            </a:pPr>
            <a:r>
              <a:rPr lang="en-US" sz="2400" dirty="0"/>
              <a:t>Failure of popular sovereignty.</a:t>
            </a:r>
          </a:p>
          <a:p>
            <a:pPr>
              <a:lnSpc>
                <a:spcPct val="100000"/>
              </a:lnSpc>
              <a:spcBef>
                <a:spcPts val="0"/>
              </a:spcBef>
              <a:spcAft>
                <a:spcPts val="1200"/>
              </a:spcAft>
            </a:pPr>
            <a:endParaRPr lang="en-US" sz="2800" dirty="0"/>
          </a:p>
          <a:p>
            <a:pPr>
              <a:lnSpc>
                <a:spcPct val="100000"/>
              </a:lnSpc>
              <a:spcBef>
                <a:spcPts val="0"/>
              </a:spcBef>
              <a:spcAft>
                <a:spcPts val="1200"/>
              </a:spcAft>
            </a:pP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167164"/>
            <a:ext cx="11180189" cy="643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1095226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167164"/>
            <a:ext cx="11180189" cy="643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pic>
        <p:nvPicPr>
          <p:cNvPr id="2" name="Picture 1">
            <a:extLst>
              <a:ext uri="{FF2B5EF4-FFF2-40B4-BE49-F238E27FC236}">
                <a16:creationId xmlns:a16="http://schemas.microsoft.com/office/drawing/2014/main" id="{3E2E0F5B-F47A-4741-B5CE-D8719B98FE97}"/>
              </a:ext>
            </a:extLst>
          </p:cNvPr>
          <p:cNvPicPr>
            <a:picLocks noChangeAspect="1"/>
          </p:cNvPicPr>
          <p:nvPr/>
        </p:nvPicPr>
        <p:blipFill>
          <a:blip r:embed="rId2"/>
          <a:stretch>
            <a:fillRect/>
          </a:stretch>
        </p:blipFill>
        <p:spPr>
          <a:xfrm>
            <a:off x="2126310" y="744869"/>
            <a:ext cx="7794834" cy="5846126"/>
          </a:xfrm>
          <a:prstGeom prst="rect">
            <a:avLst/>
          </a:prstGeom>
        </p:spPr>
      </p:pic>
    </p:spTree>
    <p:extLst>
      <p:ext uri="{BB962C8B-B14F-4D97-AF65-F5344CB8AC3E}">
        <p14:creationId xmlns:p14="http://schemas.microsoft.com/office/powerpoint/2010/main" val="511316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167164"/>
            <a:ext cx="11180189" cy="643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pic>
        <p:nvPicPr>
          <p:cNvPr id="3" name="Picture 2">
            <a:extLst>
              <a:ext uri="{FF2B5EF4-FFF2-40B4-BE49-F238E27FC236}">
                <a16:creationId xmlns:a16="http://schemas.microsoft.com/office/drawing/2014/main" id="{0113EAD8-16DC-4C40-AEF1-092581D4A912}"/>
              </a:ext>
            </a:extLst>
          </p:cNvPr>
          <p:cNvPicPr>
            <a:picLocks noChangeAspect="1"/>
          </p:cNvPicPr>
          <p:nvPr/>
        </p:nvPicPr>
        <p:blipFill>
          <a:blip r:embed="rId2"/>
          <a:stretch>
            <a:fillRect/>
          </a:stretch>
        </p:blipFill>
        <p:spPr>
          <a:xfrm>
            <a:off x="990652" y="977343"/>
            <a:ext cx="10066149" cy="5880657"/>
          </a:xfrm>
          <a:prstGeom prst="rect">
            <a:avLst/>
          </a:prstGeom>
        </p:spPr>
      </p:pic>
    </p:spTree>
    <p:extLst>
      <p:ext uri="{BB962C8B-B14F-4D97-AF65-F5344CB8AC3E}">
        <p14:creationId xmlns:p14="http://schemas.microsoft.com/office/powerpoint/2010/main" val="38243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81E8-2B92-4B09-9AA1-65ED8B0D67F1}"/>
              </a:ext>
            </a:extLst>
          </p:cNvPr>
          <p:cNvSpPr>
            <a:spLocks noGrp="1"/>
          </p:cNvSpPr>
          <p:nvPr>
            <p:ph type="title"/>
          </p:nvPr>
        </p:nvSpPr>
        <p:spPr>
          <a:xfrm>
            <a:off x="499621" y="365125"/>
            <a:ext cx="11180189" cy="1425968"/>
          </a:xfrm>
        </p:spPr>
        <p:txBody>
          <a:bodyPr>
            <a:normAutofit fontScale="90000"/>
          </a:bodyPr>
          <a:lstStyle/>
          <a:p>
            <a:r>
              <a:rPr lang="en-US" sz="3100" b="1" i="1" dirty="0"/>
              <a:t>SSUSH8 – Explore the relationship between slavery, growing north-south divisions, and westward expansion that led to the outbreak of the Civil War.</a:t>
            </a:r>
            <a:r>
              <a:rPr lang="en-US" b="1" i="1" dirty="0"/>
              <a:t>	</a:t>
            </a:r>
          </a:p>
        </p:txBody>
      </p:sp>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99621" y="1791093"/>
            <a:ext cx="11180189" cy="4732255"/>
          </a:xfrm>
        </p:spPr>
        <p:txBody>
          <a:bodyPr>
            <a:normAutofit lnSpcReduction="10000"/>
          </a:bodyPr>
          <a:lstStyle/>
          <a:p>
            <a:pPr marL="514350" indent="-514350">
              <a:lnSpc>
                <a:spcPct val="100000"/>
              </a:lnSpc>
              <a:spcBef>
                <a:spcPts val="0"/>
              </a:spcBef>
              <a:spcAft>
                <a:spcPts val="1200"/>
              </a:spcAft>
              <a:buFont typeface="+mj-lt"/>
              <a:buAutoNum type="alphaLcParenR"/>
            </a:pPr>
            <a:r>
              <a:rPr lang="en-US" dirty="0"/>
              <a:t>Explain the impact of the Missouri compromise on admission of states from the Louisiana Territory.</a:t>
            </a:r>
          </a:p>
          <a:p>
            <a:pPr marL="514350" indent="-514350">
              <a:lnSpc>
                <a:spcPct val="100000"/>
              </a:lnSpc>
              <a:spcBef>
                <a:spcPts val="0"/>
              </a:spcBef>
              <a:spcAft>
                <a:spcPts val="1200"/>
              </a:spcAft>
              <a:buFont typeface="+mj-lt"/>
              <a:buAutoNum type="alphaLcParenR"/>
            </a:pPr>
            <a:r>
              <a:rPr lang="en-US" dirty="0"/>
              <a:t>Examine James K. Polk’s presidency in the fulfillment of manifest destiny, including the Texas annexation and Oregon. 	</a:t>
            </a:r>
          </a:p>
          <a:p>
            <a:pPr marL="514350" indent="-514350">
              <a:lnSpc>
                <a:spcPct val="100000"/>
              </a:lnSpc>
              <a:spcBef>
                <a:spcPts val="0"/>
              </a:spcBef>
              <a:spcAft>
                <a:spcPts val="1200"/>
              </a:spcAft>
              <a:buFont typeface="+mj-lt"/>
              <a:buAutoNum type="alphaLcParenR"/>
            </a:pPr>
            <a:r>
              <a:rPr lang="en-US" dirty="0"/>
              <a:t>Analyze the impact of the Mexican War on growing sectionalism. 	</a:t>
            </a:r>
          </a:p>
          <a:p>
            <a:pPr marL="514350" indent="-514350">
              <a:lnSpc>
                <a:spcPct val="100000"/>
              </a:lnSpc>
              <a:spcBef>
                <a:spcPts val="0"/>
              </a:spcBef>
              <a:spcAft>
                <a:spcPts val="1200"/>
              </a:spcAft>
              <a:buFont typeface="+mj-lt"/>
              <a:buAutoNum type="alphaLcParenR"/>
            </a:pPr>
            <a:r>
              <a:rPr lang="en-US" dirty="0"/>
              <a:t>Explain how the compromise of 1850 arose out of a territorial expansion and population growth. 	</a:t>
            </a:r>
          </a:p>
          <a:p>
            <a:pPr marL="514350" indent="-514350">
              <a:lnSpc>
                <a:spcPct val="100000"/>
              </a:lnSpc>
              <a:spcBef>
                <a:spcPts val="0"/>
              </a:spcBef>
              <a:spcAft>
                <a:spcPts val="1200"/>
              </a:spcAft>
              <a:buFont typeface="+mj-lt"/>
              <a:buAutoNum type="alphaLcParenR"/>
            </a:pPr>
            <a:r>
              <a:rPr lang="en-US" dirty="0"/>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1671116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Scott v. Sanford</a:t>
            </a:r>
          </a:p>
          <a:p>
            <a:pPr>
              <a:lnSpc>
                <a:spcPct val="100000"/>
              </a:lnSpc>
              <a:spcBef>
                <a:spcPts val="0"/>
              </a:spcBef>
              <a:spcAft>
                <a:spcPts val="1200"/>
              </a:spcAft>
            </a:pPr>
            <a:r>
              <a:rPr lang="en-US" sz="2800" dirty="0"/>
              <a:t>Scott sued for freedom because he was brought to and lived in free states with his </a:t>
            </a:r>
            <a:r>
              <a:rPr lang="en-US" dirty="0"/>
              <a:t>owner</a:t>
            </a:r>
            <a:r>
              <a:rPr lang="en-US" sz="2800" dirty="0"/>
              <a:t>.</a:t>
            </a:r>
          </a:p>
          <a:p>
            <a:pPr>
              <a:lnSpc>
                <a:spcPct val="100000"/>
              </a:lnSpc>
              <a:spcBef>
                <a:spcPts val="0"/>
              </a:spcBef>
              <a:spcAft>
                <a:spcPts val="1200"/>
              </a:spcAft>
            </a:pPr>
            <a:r>
              <a:rPr lang="en-US" dirty="0"/>
              <a:t>Supreme Court decided that Scott was not eligible to sue in court because slaves are property, not citizens.</a:t>
            </a:r>
          </a:p>
          <a:p>
            <a:pPr>
              <a:lnSpc>
                <a:spcPct val="100000"/>
              </a:lnSpc>
              <a:spcBef>
                <a:spcPts val="0"/>
              </a:spcBef>
              <a:spcAft>
                <a:spcPts val="1200"/>
              </a:spcAft>
            </a:pPr>
            <a:r>
              <a:rPr lang="en-US" sz="2800" dirty="0"/>
              <a:t>Also</a:t>
            </a:r>
            <a:r>
              <a:rPr lang="en-US" dirty="0"/>
              <a:t> said that Missouri Compromise and popular sovereignty was unconstitutional, congress couldn’t disallow slavery in territories without a constitutional amendment. </a:t>
            </a:r>
          </a:p>
          <a:p>
            <a:pPr marL="0" indent="0">
              <a:lnSpc>
                <a:spcPct val="100000"/>
              </a:lnSpc>
              <a:spcBef>
                <a:spcPts val="0"/>
              </a:spcBef>
              <a:spcAft>
                <a:spcPts val="1200"/>
              </a:spcAft>
              <a:buNone/>
            </a:pPr>
            <a:r>
              <a:rPr lang="en-US" sz="2800" dirty="0"/>
              <a:t> </a:t>
            </a:r>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1865135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John Brown’s Raid</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2408482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Election of 1860</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SSUSH8e: </a:t>
            </a:r>
            <a:r>
              <a:rPr lang="en-US" sz="1800" b="1" dirty="0">
                <a:latin typeface="+mn-lt"/>
              </a:rPr>
              <a:t>Evaluate the Kansas-Nebraska Act, the failure of popular sovereignty,  Scott v. Sanford, John Brown’s Raid on Harper’s Ferry, and the Election of 1860 as the events leading to the Civil War.</a:t>
            </a:r>
          </a:p>
        </p:txBody>
      </p:sp>
    </p:spTree>
    <p:extLst>
      <p:ext uri="{BB962C8B-B14F-4D97-AF65-F5344CB8AC3E}">
        <p14:creationId xmlns:p14="http://schemas.microsoft.com/office/powerpoint/2010/main" val="349432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chor="ctr">
            <a:normAutofit/>
          </a:bodyPr>
          <a:lstStyle/>
          <a:p>
            <a:pPr marL="0" indent="0" algn="ctr">
              <a:lnSpc>
                <a:spcPct val="100000"/>
              </a:lnSpc>
              <a:spcBef>
                <a:spcPts val="0"/>
              </a:spcBef>
              <a:spcAft>
                <a:spcPts val="1200"/>
              </a:spcAft>
              <a:buNone/>
            </a:pPr>
            <a:r>
              <a:rPr lang="en-US" sz="8800" b="1" i="1" dirty="0"/>
              <a:t>Can you Guess Historical Events from a Single Picture?</a:t>
            </a:r>
            <a:endParaRPr lang="en-US" sz="8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686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SSUSH08: Antebellum Period</a:t>
            </a:r>
            <a:endParaRPr lang="en-US" sz="1800" b="1" dirty="0">
              <a:latin typeface="+mn-lt"/>
            </a:endParaRPr>
          </a:p>
        </p:txBody>
      </p:sp>
    </p:spTree>
    <p:extLst>
      <p:ext uri="{BB962C8B-B14F-4D97-AF65-F5344CB8AC3E}">
        <p14:creationId xmlns:p14="http://schemas.microsoft.com/office/powerpoint/2010/main" val="2621908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US" sz="4000" b="1" kern="1200" dirty="0">
                <a:solidFill>
                  <a:srgbClr val="FFFFFF"/>
                </a:solidFill>
                <a:latin typeface="+mj-lt"/>
                <a:ea typeface="+mj-ea"/>
                <a:cs typeface="+mj-cs"/>
              </a:rPr>
              <a:t>Manifest Destiny</a:t>
            </a:r>
          </a:p>
        </p:txBody>
      </p:sp>
      <p:pic>
        <p:nvPicPr>
          <p:cNvPr id="4" name="Picture 3">
            <a:extLst>
              <a:ext uri="{FF2B5EF4-FFF2-40B4-BE49-F238E27FC236}">
                <a16:creationId xmlns:a16="http://schemas.microsoft.com/office/drawing/2014/main" id="{1CBD8D39-BEA2-411A-9685-66AE671F02A4}"/>
              </a:ext>
            </a:extLst>
          </p:cNvPr>
          <p:cNvPicPr>
            <a:picLocks noChangeAspect="1"/>
          </p:cNvPicPr>
          <p:nvPr/>
        </p:nvPicPr>
        <p:blipFill rotWithShape="1">
          <a:blip r:embed="rId2"/>
          <a:srcRect l="10355" t="12419" r="9729" b="9973"/>
          <a:stretch/>
        </p:blipFill>
        <p:spPr>
          <a:xfrm>
            <a:off x="3497343" y="270479"/>
            <a:ext cx="8565112" cy="6394271"/>
          </a:xfrm>
          <a:prstGeom prst="rect">
            <a:avLst/>
          </a:prstGeom>
        </p:spPr>
      </p:pic>
    </p:spTree>
    <p:extLst>
      <p:ext uri="{BB962C8B-B14F-4D97-AF65-F5344CB8AC3E}">
        <p14:creationId xmlns:p14="http://schemas.microsoft.com/office/powerpoint/2010/main" val="13353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8999"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Missouri Compromise 1820</a:t>
            </a:r>
          </a:p>
        </p:txBody>
      </p:sp>
      <p:pic>
        <p:nvPicPr>
          <p:cNvPr id="4" name="Picture 3">
            <a:extLst>
              <a:ext uri="{FF2B5EF4-FFF2-40B4-BE49-F238E27FC236}">
                <a16:creationId xmlns:a16="http://schemas.microsoft.com/office/drawing/2014/main" id="{83AEC2F5-8B94-407A-B995-D276E4AA595C}"/>
              </a:ext>
            </a:extLst>
          </p:cNvPr>
          <p:cNvPicPr>
            <a:picLocks noChangeAspect="1"/>
          </p:cNvPicPr>
          <p:nvPr/>
        </p:nvPicPr>
        <p:blipFill>
          <a:blip r:embed="rId2"/>
          <a:stretch>
            <a:fillRect/>
          </a:stretch>
        </p:blipFill>
        <p:spPr>
          <a:xfrm>
            <a:off x="990818" y="1636211"/>
            <a:ext cx="9919052" cy="5560034"/>
          </a:xfrm>
          <a:prstGeom prst="rect">
            <a:avLst/>
          </a:prstGeom>
        </p:spPr>
      </p:pic>
    </p:spTree>
    <p:extLst>
      <p:ext uri="{BB962C8B-B14F-4D97-AF65-F5344CB8AC3E}">
        <p14:creationId xmlns:p14="http://schemas.microsoft.com/office/powerpoint/2010/main" val="17882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7760837" y="914400"/>
            <a:ext cx="3657600" cy="2887579"/>
          </a:xfrm>
        </p:spPr>
        <p:txBody>
          <a:bodyPr>
            <a:normAutofit/>
          </a:bodyPr>
          <a:lstStyle/>
          <a:p>
            <a:r>
              <a:rPr lang="en-US" sz="4800" b="1" dirty="0">
                <a:solidFill>
                  <a:srgbClr val="FFFFFF"/>
                </a:solidFill>
              </a:rPr>
              <a:t>Oregon Treaty 1846</a:t>
            </a:r>
          </a:p>
        </p:txBody>
      </p:sp>
      <p:pic>
        <p:nvPicPr>
          <p:cNvPr id="3" name="Picture 2">
            <a:extLst>
              <a:ext uri="{FF2B5EF4-FFF2-40B4-BE49-F238E27FC236}">
                <a16:creationId xmlns:a16="http://schemas.microsoft.com/office/drawing/2014/main" id="{765B7131-A9B1-4B04-87FF-917E82DCACFE}"/>
              </a:ext>
            </a:extLst>
          </p:cNvPr>
          <p:cNvPicPr>
            <a:picLocks noChangeAspect="1"/>
          </p:cNvPicPr>
          <p:nvPr/>
        </p:nvPicPr>
        <p:blipFill>
          <a:blip r:embed="rId2"/>
          <a:stretch>
            <a:fillRect/>
          </a:stretch>
        </p:blipFill>
        <p:spPr>
          <a:xfrm>
            <a:off x="736857" y="492573"/>
            <a:ext cx="5969155" cy="5880796"/>
          </a:xfrm>
          <a:prstGeom prst="rect">
            <a:avLst/>
          </a:prstGeom>
        </p:spPr>
      </p:pic>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38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a:normAutofit/>
          </a:bodyPr>
          <a:lstStyle/>
          <a:p>
            <a:r>
              <a:rPr lang="en-US" sz="4100" b="1" dirty="0">
                <a:solidFill>
                  <a:srgbClr val="FFFFFF"/>
                </a:solidFill>
              </a:rPr>
              <a:t>Mexican</a:t>
            </a:r>
            <a:br>
              <a:rPr lang="en-US" sz="4100" b="1" dirty="0">
                <a:solidFill>
                  <a:srgbClr val="FFFFFF"/>
                </a:solidFill>
              </a:rPr>
            </a:br>
            <a:r>
              <a:rPr lang="en-US" sz="4100" b="1" dirty="0">
                <a:solidFill>
                  <a:srgbClr val="FFFFFF"/>
                </a:solidFill>
              </a:rPr>
              <a:t>American </a:t>
            </a:r>
            <a:br>
              <a:rPr lang="en-US" sz="4100" b="1" dirty="0">
                <a:solidFill>
                  <a:srgbClr val="FFFFFF"/>
                </a:solidFill>
              </a:rPr>
            </a:br>
            <a:r>
              <a:rPr lang="en-US" sz="4100" b="1" dirty="0">
                <a:solidFill>
                  <a:srgbClr val="FFFFFF"/>
                </a:solidFill>
              </a:rPr>
              <a:t>War</a:t>
            </a:r>
            <a:br>
              <a:rPr lang="en-US" sz="4100" b="1" dirty="0">
                <a:solidFill>
                  <a:srgbClr val="FFFFFF"/>
                </a:solidFill>
              </a:rPr>
            </a:br>
            <a:endParaRPr lang="en-US" sz="4100" b="1" dirty="0">
              <a:solidFill>
                <a:srgbClr val="FFFFFF"/>
              </a:solidFill>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6F4F82-CBF7-46BA-A89F-6975FB448A3D}"/>
              </a:ext>
            </a:extLst>
          </p:cNvPr>
          <p:cNvPicPr>
            <a:picLocks noChangeAspect="1"/>
          </p:cNvPicPr>
          <p:nvPr/>
        </p:nvPicPr>
        <p:blipFill>
          <a:blip r:embed="rId2"/>
          <a:stretch>
            <a:fillRect/>
          </a:stretch>
        </p:blipFill>
        <p:spPr>
          <a:xfrm>
            <a:off x="6020903" y="492573"/>
            <a:ext cx="4819382" cy="5880796"/>
          </a:xfrm>
          <a:prstGeom prst="rect">
            <a:avLst/>
          </a:prstGeom>
        </p:spPr>
      </p:pic>
    </p:spTree>
    <p:extLst>
      <p:ext uri="{BB962C8B-B14F-4D97-AF65-F5344CB8AC3E}">
        <p14:creationId xmlns:p14="http://schemas.microsoft.com/office/powerpoint/2010/main" val="347582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8999"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Treaty of Guadalupe-Hidalgo</a:t>
            </a:r>
          </a:p>
        </p:txBody>
      </p:sp>
      <p:pic>
        <p:nvPicPr>
          <p:cNvPr id="3" name="Picture 2">
            <a:extLst>
              <a:ext uri="{FF2B5EF4-FFF2-40B4-BE49-F238E27FC236}">
                <a16:creationId xmlns:a16="http://schemas.microsoft.com/office/drawing/2014/main" id="{A681EE9A-4583-4FDC-8185-D45417E5D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56" y="1396588"/>
            <a:ext cx="8691022" cy="5374082"/>
          </a:xfrm>
          <a:prstGeom prst="rect">
            <a:avLst/>
          </a:prstGeom>
        </p:spPr>
      </p:pic>
    </p:spTree>
    <p:extLst>
      <p:ext uri="{BB962C8B-B14F-4D97-AF65-F5344CB8AC3E}">
        <p14:creationId xmlns:p14="http://schemas.microsoft.com/office/powerpoint/2010/main" val="22929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556532" y="643467"/>
            <a:ext cx="11210925" cy="744836"/>
          </a:xfrm>
        </p:spPr>
        <p:txBody>
          <a:bodyPr vert="horz" lIns="91440" tIns="45720" rIns="91440" bIns="45720" rtlCol="0" anchor="ctr">
            <a:normAutofit/>
          </a:bodyPr>
          <a:lstStyle/>
          <a:p>
            <a:r>
              <a:rPr lang="en-US" sz="3200" b="1" kern="1200" dirty="0" err="1">
                <a:solidFill>
                  <a:schemeClr val="bg1"/>
                </a:solidFill>
                <a:latin typeface="+mj-lt"/>
                <a:ea typeface="+mj-ea"/>
                <a:cs typeface="+mj-cs"/>
              </a:rPr>
              <a:t>Compromiseof</a:t>
            </a:r>
            <a:r>
              <a:rPr lang="en-US" sz="3200" b="1" kern="1200" dirty="0">
                <a:solidFill>
                  <a:schemeClr val="bg1"/>
                </a:solidFill>
                <a:latin typeface="+mj-lt"/>
                <a:ea typeface="+mj-ea"/>
                <a:cs typeface="+mj-cs"/>
              </a:rPr>
              <a:t> 1850</a:t>
            </a:r>
          </a:p>
        </p:txBody>
      </p:sp>
      <p:pic>
        <p:nvPicPr>
          <p:cNvPr id="4" name="Picture 3">
            <a:extLst>
              <a:ext uri="{FF2B5EF4-FFF2-40B4-BE49-F238E27FC236}">
                <a16:creationId xmlns:a16="http://schemas.microsoft.com/office/drawing/2014/main" id="{2D71363B-9014-42A9-9306-528EA3BEA89C}"/>
              </a:ext>
            </a:extLst>
          </p:cNvPr>
          <p:cNvPicPr>
            <a:picLocks noChangeAspect="1"/>
          </p:cNvPicPr>
          <p:nvPr/>
        </p:nvPicPr>
        <p:blipFill rotWithShape="1">
          <a:blip r:embed="rId2"/>
          <a:srcRect b="8151"/>
          <a:stretch/>
        </p:blipFill>
        <p:spPr>
          <a:xfrm>
            <a:off x="1904215" y="1496117"/>
            <a:ext cx="8275612" cy="5168684"/>
          </a:xfrm>
          <a:prstGeom prst="rect">
            <a:avLst/>
          </a:prstGeom>
        </p:spPr>
      </p:pic>
    </p:spTree>
    <p:extLst>
      <p:ext uri="{BB962C8B-B14F-4D97-AF65-F5344CB8AC3E}">
        <p14:creationId xmlns:p14="http://schemas.microsoft.com/office/powerpoint/2010/main" val="6918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Missouri Compromise</a:t>
            </a:r>
          </a:p>
          <a:p>
            <a:pPr>
              <a:lnSpc>
                <a:spcPct val="100000"/>
              </a:lnSpc>
              <a:spcBef>
                <a:spcPts val="0"/>
              </a:spcBef>
              <a:spcAft>
                <a:spcPts val="1200"/>
              </a:spcAft>
            </a:pPr>
            <a:r>
              <a:rPr lang="en-US" dirty="0"/>
              <a:t>Slavery - a common practice in Missouri territory </a:t>
            </a:r>
          </a:p>
          <a:p>
            <a:pPr>
              <a:lnSpc>
                <a:spcPct val="100000"/>
              </a:lnSpc>
              <a:spcBef>
                <a:spcPts val="0"/>
              </a:spcBef>
              <a:spcAft>
                <a:spcPts val="1200"/>
              </a:spcAft>
            </a:pPr>
            <a:r>
              <a:rPr lang="en-US" dirty="0"/>
              <a:t>Northern Senators worried - If Missouri came in as a slave state, it would tip the balance of the Senate in favor of the South. </a:t>
            </a:r>
          </a:p>
          <a:p>
            <a:pPr>
              <a:lnSpc>
                <a:spcPct val="100000"/>
              </a:lnSpc>
              <a:spcBef>
                <a:spcPts val="0"/>
              </a:spcBef>
              <a:spcAft>
                <a:spcPts val="1200"/>
              </a:spcAft>
            </a:pPr>
            <a:r>
              <a:rPr lang="en-US" dirty="0"/>
              <a:t>First territory from Louisiana Purchase prepared to enter the Union as a state. Slave status would set a precedent for future states from that area.</a:t>
            </a:r>
          </a:p>
          <a:p>
            <a:pPr>
              <a:lnSpc>
                <a:spcPct val="100000"/>
              </a:lnSpc>
              <a:spcBef>
                <a:spcPts val="0"/>
              </a:spcBef>
              <a:spcAft>
                <a:spcPts val="1200"/>
              </a:spcAft>
            </a:pPr>
            <a:r>
              <a:rPr lang="en-US" dirty="0"/>
              <a:t>South worried about attempts by Northern Senators to limit slavery within the new state. </a:t>
            </a:r>
          </a:p>
          <a:p>
            <a:pPr>
              <a:lnSpc>
                <a:spcPct val="100000"/>
              </a:lnSpc>
              <a:spcBef>
                <a:spcPts val="0"/>
              </a:spcBef>
              <a:spcAft>
                <a:spcPts val="1200"/>
              </a:spcAft>
            </a:pPr>
            <a:r>
              <a:rPr lang="en-US" dirty="0"/>
              <a:t>Debate over Missouri’s admission was heated in the Congress and lasted for months.</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Calibri" panose="020F0502020204030204"/>
                <a:ea typeface="+mn-ea"/>
                <a:cs typeface="+mn-cs"/>
              </a:rPr>
              <a:t>SSUSH8a: Explain the impact of the Missouri compromise on admission of states from the Louisiana Territory</a:t>
            </a:r>
            <a:endParaRPr lang="en-US" sz="1800" b="1" dirty="0"/>
          </a:p>
        </p:txBody>
      </p:sp>
    </p:spTree>
    <p:extLst>
      <p:ext uri="{BB962C8B-B14F-4D97-AF65-F5344CB8AC3E}">
        <p14:creationId xmlns:p14="http://schemas.microsoft.com/office/powerpoint/2010/main" val="207408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556532"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John Brown</a:t>
            </a:r>
          </a:p>
        </p:txBody>
      </p:sp>
      <p:pic>
        <p:nvPicPr>
          <p:cNvPr id="4" name="Picture 3">
            <a:extLst>
              <a:ext uri="{FF2B5EF4-FFF2-40B4-BE49-F238E27FC236}">
                <a16:creationId xmlns:a16="http://schemas.microsoft.com/office/drawing/2014/main" id="{2D71363B-9014-42A9-9306-528EA3BEA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359" y="1396588"/>
            <a:ext cx="10482098" cy="5372074"/>
          </a:xfrm>
          <a:prstGeom prst="rect">
            <a:avLst/>
          </a:prstGeom>
        </p:spPr>
      </p:pic>
    </p:spTree>
    <p:extLst>
      <p:ext uri="{BB962C8B-B14F-4D97-AF65-F5344CB8AC3E}">
        <p14:creationId xmlns:p14="http://schemas.microsoft.com/office/powerpoint/2010/main" val="41188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556532"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Kansas-Nebraska Act 1854</a:t>
            </a:r>
          </a:p>
        </p:txBody>
      </p:sp>
      <p:pic>
        <p:nvPicPr>
          <p:cNvPr id="4" name="Picture 3">
            <a:extLst>
              <a:ext uri="{FF2B5EF4-FFF2-40B4-BE49-F238E27FC236}">
                <a16:creationId xmlns:a16="http://schemas.microsoft.com/office/drawing/2014/main" id="{2D71363B-9014-42A9-9306-528EA3BEA89C}"/>
              </a:ext>
            </a:extLst>
          </p:cNvPr>
          <p:cNvPicPr>
            <a:picLocks noChangeAspect="1"/>
          </p:cNvPicPr>
          <p:nvPr/>
        </p:nvPicPr>
        <p:blipFill rotWithShape="1">
          <a:blip r:embed="rId2">
            <a:extLst>
              <a:ext uri="{28A0092B-C50C-407E-A947-70E740481C1C}">
                <a14:useLocalDpi xmlns:a14="http://schemas.microsoft.com/office/drawing/2010/main" val="0"/>
              </a:ext>
            </a:extLst>
          </a:blip>
          <a:srcRect t="11927"/>
          <a:stretch/>
        </p:blipFill>
        <p:spPr>
          <a:xfrm>
            <a:off x="1439917" y="1396588"/>
            <a:ext cx="9312800" cy="5249328"/>
          </a:xfrm>
          <a:prstGeom prst="rect">
            <a:avLst/>
          </a:prstGeom>
        </p:spPr>
      </p:pic>
    </p:spTree>
    <p:extLst>
      <p:ext uri="{BB962C8B-B14F-4D97-AF65-F5344CB8AC3E}">
        <p14:creationId xmlns:p14="http://schemas.microsoft.com/office/powerpoint/2010/main" val="256793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a:normAutofit/>
          </a:bodyPr>
          <a:lstStyle/>
          <a:p>
            <a:r>
              <a:rPr lang="en-US" sz="4100" b="1" dirty="0">
                <a:solidFill>
                  <a:srgbClr val="FFFFFF"/>
                </a:solidFill>
              </a:rPr>
              <a:t>Dred Scott v Sanford</a:t>
            </a:r>
            <a:br>
              <a:rPr lang="en-US" sz="4100" b="1" dirty="0">
                <a:solidFill>
                  <a:srgbClr val="FFFFFF"/>
                </a:solidFill>
              </a:rPr>
            </a:br>
            <a:endParaRPr lang="en-US" sz="4100" b="1" dirty="0">
              <a:solidFill>
                <a:srgbClr val="FFFFFF"/>
              </a:solidFill>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6F4F82-CBF7-46BA-A89F-6975FB448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605" y="492573"/>
            <a:ext cx="4769978" cy="5880796"/>
          </a:xfrm>
          <a:prstGeom prst="rect">
            <a:avLst/>
          </a:prstGeom>
        </p:spPr>
      </p:pic>
    </p:spTree>
    <p:extLst>
      <p:ext uri="{BB962C8B-B14F-4D97-AF65-F5344CB8AC3E}">
        <p14:creationId xmlns:p14="http://schemas.microsoft.com/office/powerpoint/2010/main" val="23528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a:normAutofit/>
          </a:bodyPr>
          <a:lstStyle/>
          <a:p>
            <a:r>
              <a:rPr lang="en-US" sz="4100" b="1" dirty="0">
                <a:solidFill>
                  <a:srgbClr val="FFFFFF"/>
                </a:solidFill>
              </a:rPr>
              <a:t>Harriett Beecher Stowe</a:t>
            </a:r>
            <a:br>
              <a:rPr lang="en-US" sz="4100" b="1" dirty="0">
                <a:solidFill>
                  <a:srgbClr val="FFFFFF"/>
                </a:solidFill>
              </a:rPr>
            </a:br>
            <a:endParaRPr lang="en-US" sz="4100" b="1" dirty="0">
              <a:solidFill>
                <a:srgbClr val="FFFFFF"/>
              </a:solidFill>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00E5D9-365C-4B0F-80ED-B738B357FF9C}"/>
              </a:ext>
            </a:extLst>
          </p:cNvPr>
          <p:cNvPicPr>
            <a:picLocks noChangeAspect="1"/>
          </p:cNvPicPr>
          <p:nvPr/>
        </p:nvPicPr>
        <p:blipFill rotWithShape="1">
          <a:blip r:embed="rId2"/>
          <a:srcRect b="10610"/>
          <a:stretch/>
        </p:blipFill>
        <p:spPr>
          <a:xfrm>
            <a:off x="5523433" y="321177"/>
            <a:ext cx="5125750" cy="6204669"/>
          </a:xfrm>
          <a:prstGeom prst="rect">
            <a:avLst/>
          </a:prstGeom>
        </p:spPr>
      </p:pic>
    </p:spTree>
    <p:extLst>
      <p:ext uri="{BB962C8B-B14F-4D97-AF65-F5344CB8AC3E}">
        <p14:creationId xmlns:p14="http://schemas.microsoft.com/office/powerpoint/2010/main" val="275608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8999"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Presidential Election of 1860</a:t>
            </a:r>
          </a:p>
        </p:txBody>
      </p:sp>
      <p:pic>
        <p:nvPicPr>
          <p:cNvPr id="3" name="Picture 2">
            <a:extLst>
              <a:ext uri="{FF2B5EF4-FFF2-40B4-BE49-F238E27FC236}">
                <a16:creationId xmlns:a16="http://schemas.microsoft.com/office/drawing/2014/main" id="{A681EE9A-4583-4FDC-8185-D45417E5D67C}"/>
              </a:ext>
            </a:extLst>
          </p:cNvPr>
          <p:cNvPicPr>
            <a:picLocks noChangeAspect="1"/>
          </p:cNvPicPr>
          <p:nvPr/>
        </p:nvPicPr>
        <p:blipFill>
          <a:blip r:embed="rId2"/>
          <a:stretch>
            <a:fillRect/>
          </a:stretch>
        </p:blipFill>
        <p:spPr>
          <a:xfrm>
            <a:off x="1235813" y="1396588"/>
            <a:ext cx="10028308" cy="5374082"/>
          </a:xfrm>
          <a:prstGeom prst="rect">
            <a:avLst/>
          </a:prstGeom>
        </p:spPr>
      </p:pic>
    </p:spTree>
    <p:extLst>
      <p:ext uri="{BB962C8B-B14F-4D97-AF65-F5344CB8AC3E}">
        <p14:creationId xmlns:p14="http://schemas.microsoft.com/office/powerpoint/2010/main" val="4220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a:normAutofit/>
          </a:bodyPr>
          <a:lstStyle/>
          <a:p>
            <a:r>
              <a:rPr lang="en-US" sz="4100" b="1" dirty="0">
                <a:solidFill>
                  <a:srgbClr val="FFFFFF"/>
                </a:solidFill>
              </a:rPr>
              <a:t>Stephen A. Douglas</a:t>
            </a:r>
            <a:br>
              <a:rPr lang="en-US" sz="4100" b="1" dirty="0">
                <a:solidFill>
                  <a:srgbClr val="FFFFFF"/>
                </a:solidFill>
              </a:rPr>
            </a:br>
            <a:endParaRPr lang="en-US" sz="4100" b="1" dirty="0">
              <a:solidFill>
                <a:srgbClr val="FFFFFF"/>
              </a:solidFill>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B11A436-7C00-40B8-8228-2C2505D84646}"/>
              </a:ext>
            </a:extLst>
          </p:cNvPr>
          <p:cNvPicPr>
            <a:picLocks noChangeAspect="1"/>
          </p:cNvPicPr>
          <p:nvPr/>
        </p:nvPicPr>
        <p:blipFill>
          <a:blip r:embed="rId2"/>
          <a:stretch>
            <a:fillRect/>
          </a:stretch>
        </p:blipFill>
        <p:spPr>
          <a:xfrm>
            <a:off x="5942711" y="558215"/>
            <a:ext cx="4429125" cy="5705475"/>
          </a:xfrm>
          <a:prstGeom prst="rect">
            <a:avLst/>
          </a:prstGeom>
        </p:spPr>
      </p:pic>
    </p:spTree>
    <p:extLst>
      <p:ext uri="{BB962C8B-B14F-4D97-AF65-F5344CB8AC3E}">
        <p14:creationId xmlns:p14="http://schemas.microsoft.com/office/powerpoint/2010/main" val="33739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US" sz="2600" b="1" kern="1200">
                <a:solidFill>
                  <a:srgbClr val="FFFFFF"/>
                </a:solidFill>
                <a:latin typeface="+mj-lt"/>
                <a:ea typeface="+mj-ea"/>
                <a:cs typeface="+mj-cs"/>
              </a:rPr>
              <a:t>Harriett Tubman</a:t>
            </a:r>
            <a:br>
              <a:rPr lang="en-US" sz="2600" b="1" kern="1200">
                <a:solidFill>
                  <a:srgbClr val="FFFFFF"/>
                </a:solidFill>
                <a:latin typeface="+mj-lt"/>
                <a:ea typeface="+mj-ea"/>
                <a:cs typeface="+mj-cs"/>
              </a:rPr>
            </a:br>
            <a:endParaRPr lang="en-US" sz="2600" b="1" kern="120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70352E58-9914-40E4-B1F5-9DA7FBB7FA8F}"/>
              </a:ext>
            </a:extLst>
          </p:cNvPr>
          <p:cNvPicPr>
            <a:picLocks noChangeAspect="1"/>
          </p:cNvPicPr>
          <p:nvPr/>
        </p:nvPicPr>
        <p:blipFill>
          <a:blip r:embed="rId2"/>
          <a:stretch>
            <a:fillRect/>
          </a:stretch>
        </p:blipFill>
        <p:spPr>
          <a:xfrm>
            <a:off x="3549112" y="497331"/>
            <a:ext cx="8462074" cy="6071539"/>
          </a:xfrm>
          <a:prstGeom prst="rect">
            <a:avLst/>
          </a:prstGeom>
        </p:spPr>
      </p:pic>
    </p:spTree>
    <p:extLst>
      <p:ext uri="{BB962C8B-B14F-4D97-AF65-F5344CB8AC3E}">
        <p14:creationId xmlns:p14="http://schemas.microsoft.com/office/powerpoint/2010/main" val="25269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8999"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Bleeding Kansas</a:t>
            </a:r>
          </a:p>
        </p:txBody>
      </p:sp>
      <p:pic>
        <p:nvPicPr>
          <p:cNvPr id="4" name="Picture 3">
            <a:extLst>
              <a:ext uri="{FF2B5EF4-FFF2-40B4-BE49-F238E27FC236}">
                <a16:creationId xmlns:a16="http://schemas.microsoft.com/office/drawing/2014/main" id="{1E3B136E-3F7C-42DD-842B-8CFF41F710C5}"/>
              </a:ext>
            </a:extLst>
          </p:cNvPr>
          <p:cNvPicPr>
            <a:picLocks noChangeAspect="1"/>
          </p:cNvPicPr>
          <p:nvPr/>
        </p:nvPicPr>
        <p:blipFill>
          <a:blip r:embed="rId2"/>
          <a:stretch>
            <a:fillRect/>
          </a:stretch>
        </p:blipFill>
        <p:spPr>
          <a:xfrm>
            <a:off x="2192364" y="1585912"/>
            <a:ext cx="7933496" cy="5117105"/>
          </a:xfrm>
          <a:prstGeom prst="rect">
            <a:avLst/>
          </a:prstGeom>
        </p:spPr>
      </p:pic>
    </p:spTree>
    <p:extLst>
      <p:ext uri="{BB962C8B-B14F-4D97-AF65-F5344CB8AC3E}">
        <p14:creationId xmlns:p14="http://schemas.microsoft.com/office/powerpoint/2010/main" val="9975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48999" y="643467"/>
            <a:ext cx="11210925" cy="744836"/>
          </a:xfrm>
        </p:spPr>
        <p:txBody>
          <a:bodyPr vert="horz" lIns="91440" tIns="45720" rIns="91440" bIns="45720" rtlCol="0" anchor="ctr">
            <a:normAutofit/>
          </a:bodyPr>
          <a:lstStyle/>
          <a:p>
            <a:r>
              <a:rPr lang="en-US" sz="3200" b="1" kern="1200" dirty="0">
                <a:solidFill>
                  <a:schemeClr val="bg1"/>
                </a:solidFill>
                <a:latin typeface="+mj-lt"/>
                <a:ea typeface="+mj-ea"/>
                <a:cs typeface="+mj-cs"/>
              </a:rPr>
              <a:t>Know-Nothing Party</a:t>
            </a:r>
          </a:p>
        </p:txBody>
      </p:sp>
      <p:pic>
        <p:nvPicPr>
          <p:cNvPr id="3" name="Picture 2">
            <a:extLst>
              <a:ext uri="{FF2B5EF4-FFF2-40B4-BE49-F238E27FC236}">
                <a16:creationId xmlns:a16="http://schemas.microsoft.com/office/drawing/2014/main" id="{5E3B5B44-B3CB-4FE8-BCB2-4C6146E28AD8}"/>
              </a:ext>
            </a:extLst>
          </p:cNvPr>
          <p:cNvPicPr>
            <a:picLocks noChangeAspect="1"/>
          </p:cNvPicPr>
          <p:nvPr/>
        </p:nvPicPr>
        <p:blipFill>
          <a:blip r:embed="rId2"/>
          <a:stretch>
            <a:fillRect/>
          </a:stretch>
        </p:blipFill>
        <p:spPr>
          <a:xfrm>
            <a:off x="1619250" y="1456055"/>
            <a:ext cx="8953500" cy="5401945"/>
          </a:xfrm>
          <a:prstGeom prst="rect">
            <a:avLst/>
          </a:prstGeom>
        </p:spPr>
      </p:pic>
    </p:spTree>
    <p:extLst>
      <p:ext uri="{BB962C8B-B14F-4D97-AF65-F5344CB8AC3E}">
        <p14:creationId xmlns:p14="http://schemas.microsoft.com/office/powerpoint/2010/main" val="417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vert="horz" lIns="91440" tIns="45720" rIns="91440" bIns="45720" rtlCol="0">
            <a:normAutofit/>
          </a:bodyPr>
          <a:lstStyle/>
          <a:p>
            <a:r>
              <a:rPr lang="en-US" sz="4800" b="1">
                <a:solidFill>
                  <a:srgbClr val="FFFFFF"/>
                </a:solidFill>
              </a:rPr>
              <a:t>Free-Soil</a:t>
            </a:r>
            <a:r>
              <a:rPr lang="en-US" sz="4800" b="1" kern="1200">
                <a:solidFill>
                  <a:srgbClr val="FFFFFF"/>
                </a:solidFill>
                <a:latin typeface="+mj-lt"/>
                <a:ea typeface="+mj-ea"/>
                <a:cs typeface="+mj-cs"/>
              </a:rPr>
              <a:t> Party</a:t>
            </a: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BE6936A-459E-431E-A936-788A7594CFAF}"/>
              </a:ext>
            </a:extLst>
          </p:cNvPr>
          <p:cNvPicPr>
            <a:picLocks noChangeAspect="1"/>
          </p:cNvPicPr>
          <p:nvPr/>
        </p:nvPicPr>
        <p:blipFill>
          <a:blip r:embed="rId2"/>
          <a:stretch>
            <a:fillRect/>
          </a:stretch>
        </p:blipFill>
        <p:spPr>
          <a:xfrm>
            <a:off x="6437833" y="321177"/>
            <a:ext cx="4263747" cy="6363802"/>
          </a:xfrm>
          <a:prstGeom prst="rect">
            <a:avLst/>
          </a:prstGeom>
        </p:spPr>
      </p:pic>
    </p:spTree>
    <p:extLst>
      <p:ext uri="{BB962C8B-B14F-4D97-AF65-F5344CB8AC3E}">
        <p14:creationId xmlns:p14="http://schemas.microsoft.com/office/powerpoint/2010/main" val="34166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Missouri Compromise</a:t>
            </a:r>
          </a:p>
          <a:p>
            <a:pPr>
              <a:lnSpc>
                <a:spcPct val="100000"/>
              </a:lnSpc>
              <a:spcBef>
                <a:spcPts val="0"/>
              </a:spcBef>
              <a:spcAft>
                <a:spcPts val="1200"/>
              </a:spcAft>
            </a:pPr>
            <a:r>
              <a:rPr lang="en-US" dirty="0"/>
              <a:t>Henry Clay, a leading Congressman from Kentucky, is credited with putting together a compromise :</a:t>
            </a:r>
          </a:p>
          <a:p>
            <a:pPr>
              <a:lnSpc>
                <a:spcPct val="100000"/>
              </a:lnSpc>
              <a:spcBef>
                <a:spcPts val="0"/>
              </a:spcBef>
              <a:spcAft>
                <a:spcPts val="1200"/>
              </a:spcAft>
            </a:pPr>
            <a:r>
              <a:rPr lang="en-US" dirty="0"/>
              <a:t>Maine and Missouri would both enter the Union. </a:t>
            </a:r>
          </a:p>
          <a:p>
            <a:pPr>
              <a:lnSpc>
                <a:spcPct val="100000"/>
              </a:lnSpc>
              <a:spcBef>
                <a:spcPts val="0"/>
              </a:spcBef>
              <a:spcAft>
                <a:spcPts val="1200"/>
              </a:spcAft>
            </a:pPr>
            <a:r>
              <a:rPr lang="en-US" dirty="0"/>
              <a:t>Maine would enter as a free state and Missouri would enter as a slave state, thus preserving the balance in the Senate. </a:t>
            </a:r>
          </a:p>
          <a:p>
            <a:pPr>
              <a:lnSpc>
                <a:spcPct val="100000"/>
              </a:lnSpc>
              <a:spcBef>
                <a:spcPts val="0"/>
              </a:spcBef>
              <a:spcAft>
                <a:spcPts val="1200"/>
              </a:spcAft>
            </a:pPr>
            <a:r>
              <a:rPr lang="en-US" dirty="0"/>
              <a:t>Rest of the Louisiana Territory would be subject to a geographic division at the 36.30 degree line of latitude (Missouri’s southern border). </a:t>
            </a:r>
          </a:p>
          <a:p>
            <a:pPr>
              <a:lnSpc>
                <a:spcPct val="100000"/>
              </a:lnSpc>
              <a:spcBef>
                <a:spcPts val="0"/>
              </a:spcBef>
              <a:spcAft>
                <a:spcPts val="1200"/>
              </a:spcAft>
            </a:pPr>
            <a:r>
              <a:rPr lang="en-US" dirty="0"/>
              <a:t>Slavery would be prohibited north of the line, except in Missouri. </a:t>
            </a:r>
          </a:p>
          <a:p>
            <a:pPr>
              <a:lnSpc>
                <a:spcPct val="100000"/>
              </a:lnSpc>
              <a:spcBef>
                <a:spcPts val="0"/>
              </a:spcBef>
              <a:spcAft>
                <a:spcPts val="1200"/>
              </a:spcAft>
            </a:pPr>
            <a:r>
              <a:rPr lang="en-US" dirty="0"/>
              <a:t>Slavery would remain untouched south of the line. </a:t>
            </a:r>
            <a:endParaRPr lang="en-US" sz="2800" b="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Calibri" panose="020F0502020204030204"/>
                <a:ea typeface="+mn-ea"/>
                <a:cs typeface="+mn-cs"/>
              </a:rPr>
              <a:t>SSUSH8a: Explain the impact of the Missouri compromise on admission of states from the Louisiana Territory</a:t>
            </a:r>
            <a:endParaRPr lang="en-US" sz="1800" b="1" dirty="0"/>
          </a:p>
        </p:txBody>
      </p:sp>
    </p:spTree>
    <p:extLst>
      <p:ext uri="{BB962C8B-B14F-4D97-AF65-F5344CB8AC3E}">
        <p14:creationId xmlns:p14="http://schemas.microsoft.com/office/powerpoint/2010/main" val="4241636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1C05-979D-4E4E-A33F-749ACFC0D4EE}"/>
              </a:ext>
            </a:extLst>
          </p:cNvPr>
          <p:cNvSpPr>
            <a:spLocks noGrp="1"/>
          </p:cNvSpPr>
          <p:nvPr>
            <p:ph type="ctrTitle"/>
          </p:nvPr>
        </p:nvSpPr>
        <p:spPr>
          <a:xfrm>
            <a:off x="674237" y="914400"/>
            <a:ext cx="3657600" cy="2887579"/>
          </a:xfrm>
        </p:spPr>
        <p:txBody>
          <a:bodyPr vert="horz" lIns="91440" tIns="45720" rIns="91440" bIns="45720" rtlCol="0">
            <a:normAutofit/>
          </a:bodyPr>
          <a:lstStyle/>
          <a:p>
            <a:r>
              <a:rPr lang="en-US" sz="4800" b="1" dirty="0">
                <a:solidFill>
                  <a:srgbClr val="FFFFFF"/>
                </a:solidFill>
              </a:rPr>
              <a:t>Forty-Niners</a:t>
            </a:r>
            <a:endParaRPr lang="en-US" sz="4800" b="1" kern="1200" dirty="0">
              <a:solidFill>
                <a:srgbClr val="FFFFFF"/>
              </a:solidFill>
              <a:latin typeface="+mj-lt"/>
              <a:ea typeface="+mj-ea"/>
              <a:cs typeface="+mj-cs"/>
            </a:endParaRP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335431-FC43-43FE-A5E1-20ED3607B1E3}"/>
              </a:ext>
            </a:extLst>
          </p:cNvPr>
          <p:cNvPicPr>
            <a:picLocks noChangeAspect="1"/>
          </p:cNvPicPr>
          <p:nvPr/>
        </p:nvPicPr>
        <p:blipFill>
          <a:blip r:embed="rId2"/>
          <a:stretch>
            <a:fillRect/>
          </a:stretch>
        </p:blipFill>
        <p:spPr>
          <a:xfrm>
            <a:off x="4801011" y="321177"/>
            <a:ext cx="7390989" cy="6179552"/>
          </a:xfrm>
          <a:prstGeom prst="rect">
            <a:avLst/>
          </a:prstGeom>
        </p:spPr>
      </p:pic>
    </p:spTree>
    <p:extLst>
      <p:ext uri="{BB962C8B-B14F-4D97-AF65-F5344CB8AC3E}">
        <p14:creationId xmlns:p14="http://schemas.microsoft.com/office/powerpoint/2010/main" val="57970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8"/>
            <a:ext cx="3381623" cy="5218011"/>
          </a:xfrm>
        </p:spPr>
        <p:txBody>
          <a:bodyPr>
            <a:normAutofit/>
          </a:bodyPr>
          <a:lstStyle/>
          <a:p>
            <a:pPr marL="0" indent="0">
              <a:lnSpc>
                <a:spcPct val="100000"/>
              </a:lnSpc>
              <a:spcBef>
                <a:spcPts val="0"/>
              </a:spcBef>
              <a:spcAft>
                <a:spcPts val="1200"/>
              </a:spcAft>
              <a:buNone/>
            </a:pPr>
            <a:r>
              <a:rPr lang="en-US" b="1" i="1" u="sng" dirty="0"/>
              <a:t>Missouri Compromise</a:t>
            </a:r>
          </a:p>
          <a:p>
            <a:pPr>
              <a:lnSpc>
                <a:spcPct val="100000"/>
              </a:lnSpc>
              <a:spcBef>
                <a:spcPts val="0"/>
              </a:spcBef>
              <a:spcAft>
                <a:spcPts val="1200"/>
              </a:spcAft>
            </a:pPr>
            <a:r>
              <a:rPr lang="en-US" b="1" dirty="0"/>
              <a:t>Passed by Congress and James Monroe signed it into law in March 1820.</a:t>
            </a:r>
          </a:p>
          <a:p>
            <a:pPr>
              <a:lnSpc>
                <a:spcPct val="100000"/>
              </a:lnSpc>
              <a:spcBef>
                <a:spcPts val="0"/>
              </a:spcBef>
              <a:spcAft>
                <a:spcPts val="1200"/>
              </a:spcAft>
            </a:pPr>
            <a:endParaRPr lang="en-US" sz="2800" b="1" dirty="0"/>
          </a:p>
          <a:p>
            <a:pPr>
              <a:lnSpc>
                <a:spcPct val="100000"/>
              </a:lnSpc>
              <a:spcBef>
                <a:spcPts val="0"/>
              </a:spcBef>
              <a:spcAft>
                <a:spcPts val="1200"/>
              </a:spcAft>
            </a:pPr>
            <a:r>
              <a:rPr lang="en-US" b="1" dirty="0"/>
              <a:t>U.S. Map after the Missouri Compromise</a:t>
            </a:r>
            <a:endParaRPr lang="en-US" sz="2800" b="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Calibri" panose="020F0502020204030204"/>
                <a:ea typeface="+mn-ea"/>
                <a:cs typeface="+mn-cs"/>
              </a:rPr>
              <a:t>SSUSH8a: Explain the impact of the Missouri compromise on admission of states from the Louisiana Territory</a:t>
            </a:r>
            <a:endParaRPr lang="en-US" sz="1800" b="1" dirty="0"/>
          </a:p>
        </p:txBody>
      </p:sp>
      <p:pic>
        <p:nvPicPr>
          <p:cNvPr id="2" name="Picture 1">
            <a:extLst>
              <a:ext uri="{FF2B5EF4-FFF2-40B4-BE49-F238E27FC236}">
                <a16:creationId xmlns:a16="http://schemas.microsoft.com/office/drawing/2014/main" id="{7CB801D2-15B8-4004-9931-FD9A4AEECDC0}"/>
              </a:ext>
            </a:extLst>
          </p:cNvPr>
          <p:cNvPicPr>
            <a:picLocks noChangeAspect="1"/>
          </p:cNvPicPr>
          <p:nvPr/>
        </p:nvPicPr>
        <p:blipFill>
          <a:blip r:embed="rId2"/>
          <a:stretch>
            <a:fillRect/>
          </a:stretch>
        </p:blipFill>
        <p:spPr>
          <a:xfrm>
            <a:off x="3972909" y="1300899"/>
            <a:ext cx="7640913" cy="5218010"/>
          </a:xfrm>
          <a:prstGeom prst="rect">
            <a:avLst/>
          </a:prstGeom>
        </p:spPr>
      </p:pic>
    </p:spTree>
    <p:extLst>
      <p:ext uri="{BB962C8B-B14F-4D97-AF65-F5344CB8AC3E}">
        <p14:creationId xmlns:p14="http://schemas.microsoft.com/office/powerpoint/2010/main" val="65451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Manifest Destiny</a:t>
            </a:r>
          </a:p>
          <a:p>
            <a:pPr>
              <a:lnSpc>
                <a:spcPct val="100000"/>
              </a:lnSpc>
              <a:spcBef>
                <a:spcPts val="0"/>
              </a:spcBef>
              <a:spcAft>
                <a:spcPts val="1800"/>
              </a:spcAft>
            </a:pPr>
            <a:r>
              <a:rPr lang="en-US" dirty="0"/>
              <a:t> </a:t>
            </a:r>
            <a:r>
              <a:rPr lang="en-US" b="1" dirty="0"/>
              <a:t>Manifest Destiny </a:t>
            </a:r>
            <a:r>
              <a:rPr lang="en-US" dirty="0"/>
              <a:t>was a phrase coined to describe the belief that America was to expand and settle the entire continent of North America. </a:t>
            </a:r>
          </a:p>
          <a:p>
            <a:pPr>
              <a:lnSpc>
                <a:spcPct val="100000"/>
              </a:lnSpc>
              <a:spcBef>
                <a:spcPts val="0"/>
              </a:spcBef>
              <a:spcAft>
                <a:spcPts val="1800"/>
              </a:spcAft>
            </a:pPr>
            <a:r>
              <a:rPr lang="en-US" dirty="0"/>
              <a:t>originated in 1845 when John L. O'Sullivan, a newspaper editor, wrote that it was America’s </a:t>
            </a:r>
          </a:p>
          <a:p>
            <a:pPr lvl="1">
              <a:lnSpc>
                <a:spcPct val="100000"/>
              </a:lnSpc>
              <a:spcBef>
                <a:spcPts val="0"/>
              </a:spcBef>
              <a:spcAft>
                <a:spcPts val="1800"/>
              </a:spcAft>
            </a:pPr>
            <a:r>
              <a:rPr lang="en-US" sz="2800" b="1" i="1" dirty="0"/>
              <a:t>"Manifest destiny to overspread the continent allotted by Providence for the free development of our yearly multiplying millions.“</a:t>
            </a:r>
          </a:p>
          <a:p>
            <a:pPr>
              <a:lnSpc>
                <a:spcPct val="100000"/>
              </a:lnSpc>
              <a:spcBef>
                <a:spcPts val="0"/>
              </a:spcBef>
              <a:spcAft>
                <a:spcPts val="1800"/>
              </a:spcAft>
            </a:pPr>
            <a:endParaRPr lang="en-US" sz="3200" b="1" i="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229797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Manifest Destiny</a:t>
            </a:r>
          </a:p>
          <a:p>
            <a:pPr marL="0" indent="0">
              <a:lnSpc>
                <a:spcPct val="100000"/>
              </a:lnSpc>
              <a:spcBef>
                <a:spcPts val="0"/>
              </a:spcBef>
              <a:spcAft>
                <a:spcPts val="1800"/>
              </a:spcAft>
              <a:buNone/>
            </a:pPr>
            <a:r>
              <a:rPr lang="en-US" dirty="0"/>
              <a:t> The process of settlement of the United States took:</a:t>
            </a:r>
          </a:p>
          <a:p>
            <a:pPr lvl="1">
              <a:lnSpc>
                <a:spcPct val="100000"/>
              </a:lnSpc>
              <a:spcBef>
                <a:spcPts val="0"/>
              </a:spcBef>
              <a:spcAft>
                <a:spcPts val="1800"/>
              </a:spcAft>
            </a:pPr>
            <a:r>
              <a:rPr lang="en-US" sz="2800" dirty="0"/>
              <a:t>150 years to reach the Appalachians</a:t>
            </a:r>
          </a:p>
          <a:p>
            <a:pPr lvl="1">
              <a:lnSpc>
                <a:spcPct val="100000"/>
              </a:lnSpc>
              <a:spcBef>
                <a:spcPts val="0"/>
              </a:spcBef>
              <a:spcAft>
                <a:spcPts val="1800"/>
              </a:spcAft>
            </a:pPr>
            <a:r>
              <a:rPr lang="en-US" sz="2800" dirty="0"/>
              <a:t>50 years to reach the Mississippi River</a:t>
            </a:r>
          </a:p>
          <a:p>
            <a:pPr lvl="1">
              <a:lnSpc>
                <a:spcPct val="100000"/>
              </a:lnSpc>
              <a:spcBef>
                <a:spcPts val="0"/>
              </a:spcBef>
              <a:spcAft>
                <a:spcPts val="1800"/>
              </a:spcAft>
            </a:pPr>
            <a:r>
              <a:rPr lang="en-US" sz="2800" dirty="0"/>
              <a:t>30 years to settle the Pacific states. </a:t>
            </a:r>
          </a:p>
          <a:p>
            <a:pPr>
              <a:lnSpc>
                <a:spcPct val="100000"/>
              </a:lnSpc>
              <a:spcBef>
                <a:spcPts val="0"/>
              </a:spcBef>
              <a:spcAft>
                <a:spcPts val="1800"/>
              </a:spcAft>
            </a:pPr>
            <a:r>
              <a:rPr lang="en-US" dirty="0"/>
              <a:t>In 230 years, Americans had come to dominate the continent. </a:t>
            </a:r>
          </a:p>
          <a:p>
            <a:pPr>
              <a:lnSpc>
                <a:spcPct val="100000"/>
              </a:lnSpc>
              <a:spcBef>
                <a:spcPts val="0"/>
              </a:spcBef>
              <a:spcAft>
                <a:spcPts val="1800"/>
              </a:spcAft>
            </a:pPr>
            <a:r>
              <a:rPr lang="en-US" dirty="0"/>
              <a:t>They believed such rapid expansion must have been a result of </a:t>
            </a:r>
            <a:r>
              <a:rPr lang="en-US" b="1" i="1" dirty="0"/>
              <a:t>divine favor</a:t>
            </a:r>
            <a:r>
              <a:rPr lang="en-US" dirty="0"/>
              <a:t> referred to as </a:t>
            </a:r>
            <a:r>
              <a:rPr lang="en-US" b="1" u="sng" dirty="0"/>
              <a:t>Manifest Destiny</a:t>
            </a:r>
            <a:r>
              <a:rPr lang="en-US" dirty="0"/>
              <a:t>. </a:t>
            </a:r>
            <a:endParaRPr lang="en-US" sz="2800"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327070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59EBA-4A7F-496D-8272-2BA158505F1A}"/>
              </a:ext>
            </a:extLst>
          </p:cNvPr>
          <p:cNvSpPr>
            <a:spLocks noGrp="1"/>
          </p:cNvSpPr>
          <p:nvPr>
            <p:ph idx="1"/>
          </p:nvPr>
        </p:nvSpPr>
        <p:spPr>
          <a:xfrm>
            <a:off x="433633" y="1300899"/>
            <a:ext cx="11180189" cy="5354425"/>
          </a:xfrm>
        </p:spPr>
        <p:txBody>
          <a:bodyPr>
            <a:normAutofit/>
          </a:bodyPr>
          <a:lstStyle/>
          <a:p>
            <a:pPr marL="0" indent="0">
              <a:lnSpc>
                <a:spcPct val="100000"/>
              </a:lnSpc>
              <a:spcBef>
                <a:spcPts val="0"/>
              </a:spcBef>
              <a:spcAft>
                <a:spcPts val="1200"/>
              </a:spcAft>
              <a:buNone/>
            </a:pPr>
            <a:r>
              <a:rPr lang="en-US" b="1" i="1" u="sng" dirty="0"/>
              <a:t>Manifest Destiny</a:t>
            </a:r>
          </a:p>
          <a:p>
            <a:pPr>
              <a:lnSpc>
                <a:spcPct val="100000"/>
              </a:lnSpc>
              <a:spcBef>
                <a:spcPts val="0"/>
              </a:spcBef>
              <a:spcAft>
                <a:spcPts val="1800"/>
              </a:spcAft>
            </a:pPr>
            <a:r>
              <a:rPr lang="en-US" dirty="0"/>
              <a:t> Center of population growth in the years after the War of 1812 was in the future states of Ohio, Indiana, Illinois, and northern Kentucky. In this region three factors encouraged families in the eastern states to move into the Midwest. </a:t>
            </a:r>
          </a:p>
          <a:p>
            <a:pPr marL="514350" indent="-514350">
              <a:lnSpc>
                <a:spcPct val="100000"/>
              </a:lnSpc>
              <a:spcBef>
                <a:spcPts val="0"/>
              </a:spcBef>
              <a:spcAft>
                <a:spcPts val="1800"/>
              </a:spcAft>
              <a:buFont typeface="+mj-lt"/>
              <a:buAutoNum type="arabicPeriod"/>
            </a:pPr>
            <a:r>
              <a:rPr lang="en-US" dirty="0"/>
              <a:t>American Indians were removed from the region.</a:t>
            </a:r>
          </a:p>
          <a:p>
            <a:pPr marL="514350" indent="-514350">
              <a:lnSpc>
                <a:spcPct val="100000"/>
              </a:lnSpc>
              <a:spcBef>
                <a:spcPts val="0"/>
              </a:spcBef>
              <a:spcAft>
                <a:spcPts val="1800"/>
              </a:spcAft>
              <a:buFont typeface="+mj-lt"/>
              <a:buAutoNum type="arabicPeriod"/>
            </a:pPr>
            <a:r>
              <a:rPr lang="en-US" dirty="0"/>
              <a:t>Land speculators acquired large tracts of land and were eager to sell.</a:t>
            </a:r>
          </a:p>
          <a:p>
            <a:pPr marL="514350" indent="-514350">
              <a:lnSpc>
                <a:spcPct val="100000"/>
              </a:lnSpc>
              <a:spcBef>
                <a:spcPts val="0"/>
              </a:spcBef>
              <a:spcAft>
                <a:spcPts val="1800"/>
              </a:spcAft>
              <a:buFont typeface="+mj-lt"/>
              <a:buAutoNum type="arabicPeriod"/>
            </a:pPr>
            <a:r>
              <a:rPr lang="en-US" dirty="0"/>
              <a:t>As national infrastructure moved westward it was easier to migrate west.</a:t>
            </a:r>
            <a:endParaRPr lang="en-US" sz="3200" b="1" i="1" dirty="0"/>
          </a:p>
        </p:txBody>
      </p:sp>
      <p:sp>
        <p:nvSpPr>
          <p:cNvPr id="4" name="Title 1">
            <a:extLst>
              <a:ext uri="{FF2B5EF4-FFF2-40B4-BE49-F238E27FC236}">
                <a16:creationId xmlns:a16="http://schemas.microsoft.com/office/drawing/2014/main" id="{20EDA3DE-1473-4578-9FEE-3AF3B0282AFF}"/>
              </a:ext>
            </a:extLst>
          </p:cNvPr>
          <p:cNvSpPr txBox="1">
            <a:spLocks/>
          </p:cNvSpPr>
          <p:nvPr/>
        </p:nvSpPr>
        <p:spPr>
          <a:xfrm>
            <a:off x="433633" y="365126"/>
            <a:ext cx="11180189" cy="935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prstClr val="black"/>
                </a:solidFill>
                <a:latin typeface="+mn-lt"/>
                <a:ea typeface="+mn-ea"/>
                <a:cs typeface="+mn-cs"/>
              </a:rPr>
              <a:t>SSUSH8b: </a:t>
            </a:r>
            <a:r>
              <a:rPr lang="en-US" sz="1800" b="1" dirty="0">
                <a:latin typeface="+mn-lt"/>
              </a:rPr>
              <a:t>Examine James K. Polk’s presidency in the fulfillment of manifest destiny, including the Texas annexation and Oregon</a:t>
            </a:r>
          </a:p>
        </p:txBody>
      </p:sp>
    </p:spTree>
    <p:extLst>
      <p:ext uri="{BB962C8B-B14F-4D97-AF65-F5344CB8AC3E}">
        <p14:creationId xmlns:p14="http://schemas.microsoft.com/office/powerpoint/2010/main" val="1483782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8195</TotalTime>
  <Words>2882</Words>
  <Application>Microsoft Office PowerPoint</Application>
  <PresentationFormat>Widescreen</PresentationFormat>
  <Paragraphs>205</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US History</vt:lpstr>
      <vt:lpstr>US History</vt:lpstr>
      <vt:lpstr>SSUSH8 – Explore the relationship between slavery, growing north-south divisions, and westward expansion that led to the outbreak of the Civil War.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Manifest Destiny</vt:lpstr>
      <vt:lpstr>Missouri Compromise 1820</vt:lpstr>
      <vt:lpstr>Oregon Treaty 1846</vt:lpstr>
      <vt:lpstr>Mexican American  War </vt:lpstr>
      <vt:lpstr>Treaty of Guadalupe-Hidalgo</vt:lpstr>
      <vt:lpstr>Compromiseof 1850</vt:lpstr>
      <vt:lpstr>John Brown</vt:lpstr>
      <vt:lpstr>Kansas-Nebraska Act 1854</vt:lpstr>
      <vt:lpstr>Dred Scott v Sanford </vt:lpstr>
      <vt:lpstr>Harriett Beecher Stowe </vt:lpstr>
      <vt:lpstr>Presidential Election of 1860</vt:lpstr>
      <vt:lpstr>Stephen A. Douglas </vt:lpstr>
      <vt:lpstr>Harriett Tubman </vt:lpstr>
      <vt:lpstr>Bleeding Kansas</vt:lpstr>
      <vt:lpstr>Know-Nothing Party</vt:lpstr>
      <vt:lpstr>Free-Soil Party</vt:lpstr>
      <vt:lpstr>Forty-Niners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dc:title>
  <dc:creator>Jenkins, Denny</dc:creator>
  <cp:lastModifiedBy>Jenkins, Denny</cp:lastModifiedBy>
  <cp:revision>117</cp:revision>
  <dcterms:created xsi:type="dcterms:W3CDTF">2018-08-27T13:46:18Z</dcterms:created>
  <dcterms:modified xsi:type="dcterms:W3CDTF">2019-10-18T12:24:35Z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iteId">
    <vt:lpwstr>0cdcb198-8169-4b70-ba9f-da7e3ba700c2</vt:lpwstr>
  </property>
  <property fmtid="{D5CDD505-2E9C-101B-9397-08002B2CF9AE}" pid="4" name="MSIP_Label_0ee3c538-ec52-435f-ae58-017644bd9513_Owner">
    <vt:lpwstr>jenkinsd@fultonschools.org</vt:lpwstr>
  </property>
  <property fmtid="{D5CDD505-2E9C-101B-9397-08002B2CF9AE}" pid="5" name="MSIP_Label_0ee3c538-ec52-435f-ae58-017644bd9513_SetDate">
    <vt:lpwstr>2019-10-18T11:29:26.0289022Z</vt:lpwstr>
  </property>
  <property fmtid="{D5CDD505-2E9C-101B-9397-08002B2CF9AE}" pid="6" name="MSIP_Label_0ee3c538-ec52-435f-ae58-017644bd9513_Name">
    <vt:lpwstr>General</vt:lpwstr>
  </property>
  <property fmtid="{D5CDD505-2E9C-101B-9397-08002B2CF9AE}" pid="7" name="MSIP_Label_0ee3c538-ec52-435f-ae58-017644bd9513_Application">
    <vt:lpwstr>Microsoft Azure Information Protection</vt:lpwstr>
  </property>
  <property fmtid="{D5CDD505-2E9C-101B-9397-08002B2CF9AE}" pid="8" name="MSIP_Label_0ee3c538-ec52-435f-ae58-017644bd9513_Extended_MSFT_Method">
    <vt:lpwstr>Automatic</vt:lpwstr>
  </property>
  <property fmtid="{D5CDD505-2E9C-101B-9397-08002B2CF9AE}" pid="9" name="Sensitivity">
    <vt:lpwstr>General</vt:lpwstr>
  </property>
</Properties>
</file>