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57" r:id="rId3"/>
    <p:sldId id="258" r:id="rId4"/>
    <p:sldId id="262" r:id="rId5"/>
    <p:sldId id="266" r:id="rId6"/>
    <p:sldId id="278" r:id="rId7"/>
    <p:sldId id="265" r:id="rId8"/>
    <p:sldId id="281" r:id="rId9"/>
    <p:sldId id="283" r:id="rId10"/>
    <p:sldId id="267" r:id="rId11"/>
    <p:sldId id="268" r:id="rId12"/>
    <p:sldId id="259" r:id="rId13"/>
    <p:sldId id="269" r:id="rId14"/>
    <p:sldId id="277" r:id="rId15"/>
    <p:sldId id="270" r:id="rId16"/>
    <p:sldId id="271" r:id="rId17"/>
    <p:sldId id="260" r:id="rId18"/>
    <p:sldId id="273" r:id="rId19"/>
    <p:sldId id="274" r:id="rId20"/>
    <p:sldId id="279" r:id="rId21"/>
    <p:sldId id="272" r:id="rId22"/>
    <p:sldId id="261" r:id="rId23"/>
    <p:sldId id="275" r:id="rId24"/>
    <p:sldId id="27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691" y="-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40793D97-E88D-4035-AC69-66FD8B43E1B1}" type="datetimeFigureOut">
              <a:rPr lang="en-US" smtClean="0"/>
              <a:t>12/3/2018</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9F36653C-3A46-4495-8942-F7F7A9E0BC0E}" type="slidenum">
              <a:rPr lang="en-US" smtClean="0"/>
              <a:t>‹#›</a:t>
            </a:fld>
            <a:endParaRPr lang="en-US"/>
          </a:p>
        </p:txBody>
      </p:sp>
    </p:spTree>
    <p:extLst>
      <p:ext uri="{BB962C8B-B14F-4D97-AF65-F5344CB8AC3E}">
        <p14:creationId xmlns:p14="http://schemas.microsoft.com/office/powerpoint/2010/main" val="14973660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69060345-9FBC-4DFA-BBAA-40322814EE45}" type="datetimeFigureOut">
              <a:rPr lang="en-US" smtClean="0"/>
              <a:t>12/3/2018</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5CC682F0-2B75-40FB-9006-BBADEE3A6C9B}"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60345-9FBC-4DFA-BBAA-40322814EE45}"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682F0-2B75-40FB-9006-BBADEE3A6C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60345-9FBC-4DFA-BBAA-40322814EE45}"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682F0-2B75-40FB-9006-BBADEE3A6C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060345-9FBC-4DFA-BBAA-40322814EE45}"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682F0-2B75-40FB-9006-BBADEE3A6C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060345-9FBC-4DFA-BBAA-40322814EE45}"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682F0-2B75-40FB-9006-BBADEE3A6C9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9060345-9FBC-4DFA-BBAA-40322814EE45}"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682F0-2B75-40FB-9006-BBADEE3A6C9B}"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060345-9FBC-4DFA-BBAA-40322814EE45}"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C682F0-2B75-40FB-9006-BBADEE3A6C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060345-9FBC-4DFA-BBAA-40322814EE45}"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C682F0-2B75-40FB-9006-BBADEE3A6C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60345-9FBC-4DFA-BBAA-40322814EE45}"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682F0-2B75-40FB-9006-BBADEE3A6C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69060345-9FBC-4DFA-BBAA-40322814EE45}" type="datetimeFigureOut">
              <a:rPr lang="en-US" smtClean="0"/>
              <a:t>12/3/2018</a:t>
            </a:fld>
            <a:endParaRPr lang="en-US"/>
          </a:p>
        </p:txBody>
      </p:sp>
      <p:sp>
        <p:nvSpPr>
          <p:cNvPr id="7" name="Slide Number Placeholder 6"/>
          <p:cNvSpPr>
            <a:spLocks noGrp="1"/>
          </p:cNvSpPr>
          <p:nvPr>
            <p:ph type="sldNum" sz="quarter" idx="12"/>
          </p:nvPr>
        </p:nvSpPr>
        <p:spPr/>
        <p:txBody>
          <a:bodyPr/>
          <a:lstStyle/>
          <a:p>
            <a:fld id="{5CC682F0-2B75-40FB-9006-BBADEE3A6C9B}"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60345-9FBC-4DFA-BBAA-40322814EE45}" type="datetimeFigureOut">
              <a:rPr lang="en-US" smtClean="0"/>
              <a:t>12/3/2018</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5CC682F0-2B75-40FB-9006-BBADEE3A6C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69060345-9FBC-4DFA-BBAA-40322814EE45}" type="datetimeFigureOut">
              <a:rPr lang="en-US" smtClean="0"/>
              <a:t>12/3/2018</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5CC682F0-2B75-40FB-9006-BBADEE3A6C9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World War 1</a:t>
            </a:r>
          </a:p>
        </p:txBody>
      </p:sp>
      <p:sp>
        <p:nvSpPr>
          <p:cNvPr id="3" name="Subtitle 2"/>
          <p:cNvSpPr>
            <a:spLocks noGrp="1"/>
          </p:cNvSpPr>
          <p:nvPr>
            <p:ph type="subTitle" idx="1"/>
          </p:nvPr>
        </p:nvSpPr>
        <p:spPr/>
        <p:txBody>
          <a:bodyPr/>
          <a:lstStyle/>
          <a:p>
            <a:r>
              <a:rPr lang="en-US" dirty="0"/>
              <a:t>SSUSH15</a:t>
            </a:r>
          </a:p>
        </p:txBody>
      </p:sp>
    </p:spTree>
    <p:extLst>
      <p:ext uri="{BB962C8B-B14F-4D97-AF65-F5344CB8AC3E}">
        <p14:creationId xmlns:p14="http://schemas.microsoft.com/office/powerpoint/2010/main" val="274409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7024744" cy="1143000"/>
          </a:xfrm>
        </p:spPr>
        <p:txBody>
          <a:bodyPr/>
          <a:lstStyle/>
          <a:p>
            <a:r>
              <a:rPr lang="en-US" dirty="0"/>
              <a:t>Isolationism</a:t>
            </a:r>
          </a:p>
        </p:txBody>
      </p:sp>
      <p:sp>
        <p:nvSpPr>
          <p:cNvPr id="3" name="Content Placeholder 2"/>
          <p:cNvSpPr>
            <a:spLocks noGrp="1"/>
          </p:cNvSpPr>
          <p:nvPr>
            <p:ph idx="1"/>
          </p:nvPr>
        </p:nvSpPr>
        <p:spPr>
          <a:xfrm>
            <a:off x="2514601" y="1524001"/>
            <a:ext cx="6777317" cy="3508977"/>
          </a:xfrm>
        </p:spPr>
        <p:txBody>
          <a:bodyPr>
            <a:normAutofit fontScale="85000" lnSpcReduction="10000"/>
          </a:bodyPr>
          <a:lstStyle/>
          <a:p>
            <a:r>
              <a:rPr lang="en-US" dirty="0"/>
              <a:t>America decided to practice </a:t>
            </a:r>
            <a:r>
              <a:rPr lang="en-US" b="1" dirty="0"/>
              <a:t>isolationism</a:t>
            </a:r>
            <a:r>
              <a:rPr lang="en-US" dirty="0"/>
              <a:t>.  This means we were neutral- we didn’t take sides. </a:t>
            </a:r>
          </a:p>
          <a:p>
            <a:r>
              <a:rPr lang="en-US" dirty="0"/>
              <a:t>Really, we couldn’t decide which side to support, because many Americans could still trace their heritage back to Europe. </a:t>
            </a:r>
          </a:p>
          <a:p>
            <a:r>
              <a:rPr lang="en-US" b="1" dirty="0"/>
              <a:t>England blockaded Germany’s coast</a:t>
            </a:r>
            <a:r>
              <a:rPr lang="en-US" dirty="0"/>
              <a:t>, and kept ships with weapons and food from getting through. </a:t>
            </a:r>
          </a:p>
          <a:p>
            <a:r>
              <a:rPr lang="en-US" dirty="0"/>
              <a:t>So </a:t>
            </a:r>
            <a:r>
              <a:rPr lang="en-US" b="1" dirty="0"/>
              <a:t>Germany begins to use unrestricted submarine warfare- </a:t>
            </a:r>
            <a:r>
              <a:rPr lang="en-US" dirty="0"/>
              <a:t>sinking any ship near England using U-boats, which were submarines. </a:t>
            </a:r>
          </a:p>
        </p:txBody>
      </p:sp>
    </p:spTree>
    <p:extLst>
      <p:ext uri="{BB962C8B-B14F-4D97-AF65-F5344CB8AC3E}">
        <p14:creationId xmlns:p14="http://schemas.microsoft.com/office/powerpoint/2010/main" val="308777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7024744" cy="1143000"/>
          </a:xfrm>
        </p:spPr>
        <p:txBody>
          <a:bodyPr/>
          <a:lstStyle/>
          <a:p>
            <a:r>
              <a:rPr lang="en-US" dirty="0"/>
              <a:t>The Lusitania</a:t>
            </a:r>
          </a:p>
        </p:txBody>
      </p:sp>
      <p:sp>
        <p:nvSpPr>
          <p:cNvPr id="3" name="Content Placeholder 2"/>
          <p:cNvSpPr>
            <a:spLocks noGrp="1"/>
          </p:cNvSpPr>
          <p:nvPr>
            <p:ph idx="1"/>
          </p:nvPr>
        </p:nvSpPr>
        <p:spPr>
          <a:xfrm>
            <a:off x="2590801" y="1371601"/>
            <a:ext cx="6777317" cy="3508977"/>
          </a:xfrm>
        </p:spPr>
        <p:txBody>
          <a:bodyPr>
            <a:normAutofit fontScale="85000" lnSpcReduction="20000"/>
          </a:bodyPr>
          <a:lstStyle/>
          <a:p>
            <a:r>
              <a:rPr lang="en-US" dirty="0"/>
              <a:t>The</a:t>
            </a:r>
            <a:r>
              <a:rPr lang="en-US" b="1" dirty="0"/>
              <a:t> Lusitania </a:t>
            </a:r>
            <a:r>
              <a:rPr lang="en-US" dirty="0"/>
              <a:t>was a British ship that U-boats sank in 1915.  Over a thousand people died, and more than a hundred of them American.  </a:t>
            </a:r>
          </a:p>
          <a:p>
            <a:r>
              <a:rPr lang="en-US" dirty="0"/>
              <a:t>Americans were furious.  </a:t>
            </a:r>
          </a:p>
          <a:p>
            <a:r>
              <a:rPr lang="en-US" dirty="0"/>
              <a:t>Then, in 1917, the </a:t>
            </a:r>
            <a:r>
              <a:rPr lang="en-US" b="1" dirty="0"/>
              <a:t>Zimmerman Telegram </a:t>
            </a:r>
            <a:r>
              <a:rPr lang="en-US" dirty="0"/>
              <a:t>made things worse. It was </a:t>
            </a:r>
            <a:r>
              <a:rPr lang="en-US" b="1" dirty="0"/>
              <a:t>a telegram from Germany to the German ambassador to Mexico, and it contained plans for a deal between Mexico and Germany</a:t>
            </a:r>
            <a:r>
              <a:rPr lang="en-US" dirty="0"/>
              <a:t>- Mexico would help Germany in exchange for territory: Texas, New Mexico, and Arizona. </a:t>
            </a:r>
          </a:p>
          <a:p>
            <a:r>
              <a:rPr lang="en-US" dirty="0"/>
              <a:t>In April 1917, America declares War on Germany and enters WWI. </a:t>
            </a:r>
          </a:p>
        </p:txBody>
      </p:sp>
    </p:spTree>
    <p:extLst>
      <p:ext uri="{BB962C8B-B14F-4D97-AF65-F5344CB8AC3E}">
        <p14:creationId xmlns:p14="http://schemas.microsoft.com/office/powerpoint/2010/main" val="131479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801136"/>
          </a:xfrm>
        </p:spPr>
        <p:txBody>
          <a:bodyPr/>
          <a:lstStyle/>
          <a:p>
            <a:r>
              <a:rPr lang="en-US" dirty="0"/>
              <a:t>SSUSH15: WWI</a:t>
            </a:r>
          </a:p>
        </p:txBody>
      </p:sp>
      <p:sp>
        <p:nvSpPr>
          <p:cNvPr id="3" name="Content Placeholder 2"/>
          <p:cNvSpPr>
            <a:spLocks noGrp="1"/>
          </p:cNvSpPr>
          <p:nvPr>
            <p:ph idx="1"/>
          </p:nvPr>
        </p:nvSpPr>
        <p:spPr>
          <a:xfrm>
            <a:off x="1391319" y="1828800"/>
            <a:ext cx="9366325" cy="3508977"/>
          </a:xfrm>
        </p:spPr>
        <p:txBody>
          <a:bodyPr/>
          <a:lstStyle/>
          <a:p>
            <a:endParaRPr lang="en-US" dirty="0"/>
          </a:p>
          <a:p>
            <a:pPr marL="68580" indent="0">
              <a:buNone/>
            </a:pPr>
            <a:r>
              <a:rPr lang="en-US" sz="2800" dirty="0">
                <a:latin typeface="Arial Narrow" panose="020B0606020202030204" pitchFamily="34" charset="0"/>
              </a:rPr>
              <a:t>b. Explain the domestic impact of World War I, as reflected by the </a:t>
            </a:r>
            <a:r>
              <a:rPr lang="en-US" sz="2800" b="1" dirty="0">
                <a:latin typeface="Arial Narrow" panose="020B0606020202030204" pitchFamily="34" charset="0"/>
              </a:rPr>
              <a:t>origins of </a:t>
            </a:r>
            <a:r>
              <a:rPr lang="en-US" sz="2800" dirty="0">
                <a:latin typeface="Arial Narrow" panose="020B0606020202030204" pitchFamily="34" charset="0"/>
              </a:rPr>
              <a:t>the </a:t>
            </a:r>
            <a:r>
              <a:rPr lang="en-US" sz="2800" b="1" dirty="0">
                <a:latin typeface="Arial Narrow" panose="020B0606020202030204" pitchFamily="34" charset="0"/>
              </a:rPr>
              <a:t>Great Migration</a:t>
            </a:r>
            <a:r>
              <a:rPr lang="en-US" sz="2800" dirty="0">
                <a:latin typeface="Arial Narrow" panose="020B0606020202030204" pitchFamily="34" charset="0"/>
              </a:rPr>
              <a:t>, the </a:t>
            </a:r>
            <a:r>
              <a:rPr lang="en-US" sz="2800" b="1" dirty="0">
                <a:latin typeface="Arial Narrow" panose="020B0606020202030204" pitchFamily="34" charset="0"/>
              </a:rPr>
              <a:t>Espionage Act</a:t>
            </a:r>
            <a:r>
              <a:rPr lang="en-US" sz="2800" dirty="0">
                <a:latin typeface="Arial Narrow" panose="020B0606020202030204" pitchFamily="34" charset="0"/>
              </a:rPr>
              <a:t>, and socialist </a:t>
            </a:r>
            <a:r>
              <a:rPr lang="en-US" sz="2800" b="1" dirty="0">
                <a:latin typeface="Arial Narrow" panose="020B0606020202030204" pitchFamily="34" charset="0"/>
              </a:rPr>
              <a:t>Eugene Debs</a:t>
            </a:r>
            <a:r>
              <a:rPr lang="en-US" sz="2800" dirty="0">
                <a:latin typeface="Arial Narrow" panose="020B0606020202030204" pitchFamily="34" charset="0"/>
              </a:rPr>
              <a:t>. </a:t>
            </a:r>
          </a:p>
          <a:p>
            <a:pPr marL="68580" indent="0">
              <a:buNone/>
            </a:pPr>
            <a:endParaRPr lang="en-US" dirty="0"/>
          </a:p>
        </p:txBody>
      </p:sp>
    </p:spTree>
    <p:extLst>
      <p:ext uri="{BB962C8B-B14F-4D97-AF65-F5344CB8AC3E}">
        <p14:creationId xmlns:p14="http://schemas.microsoft.com/office/powerpoint/2010/main" val="119894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
            <a:ext cx="10667999" cy="1143000"/>
          </a:xfrm>
        </p:spPr>
        <p:txBody>
          <a:bodyPr/>
          <a:lstStyle/>
          <a:p>
            <a:r>
              <a:rPr lang="en-US" dirty="0"/>
              <a:t>The War in America</a:t>
            </a:r>
          </a:p>
        </p:txBody>
      </p:sp>
      <p:sp>
        <p:nvSpPr>
          <p:cNvPr id="3" name="Content Placeholder 2"/>
          <p:cNvSpPr>
            <a:spLocks noGrp="1"/>
          </p:cNvSpPr>
          <p:nvPr>
            <p:ph idx="1"/>
          </p:nvPr>
        </p:nvSpPr>
        <p:spPr>
          <a:xfrm>
            <a:off x="762000" y="1676401"/>
            <a:ext cx="10667999" cy="4724399"/>
          </a:xfrm>
        </p:spPr>
        <p:txBody>
          <a:bodyPr>
            <a:normAutofit/>
          </a:bodyPr>
          <a:lstStyle/>
          <a:p>
            <a:r>
              <a:rPr lang="en-US" dirty="0"/>
              <a:t>In the US, everyone was impacted by the war.  </a:t>
            </a:r>
          </a:p>
          <a:p>
            <a:r>
              <a:rPr lang="en-US" b="1" dirty="0"/>
              <a:t>Factories began to manufacture goods needed for war- </a:t>
            </a:r>
            <a:r>
              <a:rPr lang="en-US" dirty="0"/>
              <a:t>weapons, ammunition, food, medicine. </a:t>
            </a:r>
          </a:p>
          <a:p>
            <a:r>
              <a:rPr lang="en-US" b="1" dirty="0"/>
              <a:t>Unions </a:t>
            </a:r>
            <a:r>
              <a:rPr lang="en-US" dirty="0"/>
              <a:t>grew as factories needed workers, and the government created a board to mediate when unions and companies had issues. </a:t>
            </a:r>
          </a:p>
          <a:p>
            <a:r>
              <a:rPr lang="en-US" dirty="0"/>
              <a:t>The </a:t>
            </a:r>
            <a:r>
              <a:rPr lang="en-US" b="1" dirty="0"/>
              <a:t>government promoted measures to save food like “Meatless Monday.” </a:t>
            </a:r>
            <a:r>
              <a:rPr lang="en-US" dirty="0"/>
              <a:t>This prevented them from having to ration. </a:t>
            </a:r>
          </a:p>
        </p:txBody>
      </p:sp>
    </p:spTree>
    <p:extLst>
      <p:ext uri="{BB962C8B-B14F-4D97-AF65-F5344CB8AC3E}">
        <p14:creationId xmlns:p14="http://schemas.microsoft.com/office/powerpoint/2010/main" val="8641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10820400" cy="1219200"/>
          </a:xfrm>
        </p:spPr>
        <p:txBody>
          <a:bodyPr anchor="ctr"/>
          <a:lstStyle/>
          <a:p>
            <a:r>
              <a:rPr lang="en-US" dirty="0"/>
              <a:t>The Great Migration</a:t>
            </a:r>
          </a:p>
        </p:txBody>
      </p:sp>
      <p:sp>
        <p:nvSpPr>
          <p:cNvPr id="3" name="Content Placeholder 2"/>
          <p:cNvSpPr>
            <a:spLocks noGrp="1"/>
          </p:cNvSpPr>
          <p:nvPr>
            <p:ph idx="1"/>
          </p:nvPr>
        </p:nvSpPr>
        <p:spPr>
          <a:xfrm>
            <a:off x="653143" y="1676400"/>
            <a:ext cx="10820400" cy="4343400"/>
          </a:xfrm>
        </p:spPr>
        <p:txBody>
          <a:bodyPr>
            <a:normAutofit/>
          </a:bodyPr>
          <a:lstStyle/>
          <a:p>
            <a:pPr>
              <a:spcBef>
                <a:spcPts val="0"/>
              </a:spcBef>
              <a:spcAft>
                <a:spcPts val="1200"/>
              </a:spcAft>
            </a:pPr>
            <a:r>
              <a:rPr lang="en-US" sz="2800" dirty="0">
                <a:latin typeface="Arial Narrow" panose="020B0606020202030204" pitchFamily="34" charset="0"/>
              </a:rPr>
              <a:t>During the WWI years, factories needed workers, but the military also needed soldiers.  </a:t>
            </a:r>
          </a:p>
          <a:p>
            <a:pPr>
              <a:spcBef>
                <a:spcPts val="0"/>
              </a:spcBef>
              <a:spcAft>
                <a:spcPts val="1200"/>
              </a:spcAft>
            </a:pPr>
            <a:r>
              <a:rPr lang="en-US" sz="2800" dirty="0">
                <a:latin typeface="Arial Narrow" panose="020B0606020202030204" pitchFamily="34" charset="0"/>
              </a:rPr>
              <a:t>Many African Americans left the south, where they had barely survived as sharecroppers, and moved north to cities in order to take factory jobs, where they were paid better and sometimes were treated better than in the south.  </a:t>
            </a:r>
          </a:p>
          <a:p>
            <a:pPr>
              <a:spcBef>
                <a:spcPts val="0"/>
              </a:spcBef>
              <a:spcAft>
                <a:spcPts val="1200"/>
              </a:spcAft>
            </a:pPr>
            <a:r>
              <a:rPr lang="en-US" sz="2800" dirty="0">
                <a:latin typeface="Arial Narrow" panose="020B0606020202030204" pitchFamily="34" charset="0"/>
              </a:rPr>
              <a:t>This shift is called the Great Migration.  Before this, the African American population was centered in the south. </a:t>
            </a:r>
          </a:p>
        </p:txBody>
      </p:sp>
    </p:spTree>
    <p:extLst>
      <p:ext uri="{BB962C8B-B14F-4D97-AF65-F5344CB8AC3E}">
        <p14:creationId xmlns:p14="http://schemas.microsoft.com/office/powerpoint/2010/main" val="13220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14400"/>
          </a:xfrm>
        </p:spPr>
        <p:txBody>
          <a:bodyPr anchor="ctr"/>
          <a:lstStyle/>
          <a:p>
            <a:r>
              <a:rPr lang="en-US" dirty="0"/>
              <a:t>Impact of Nativism</a:t>
            </a:r>
          </a:p>
        </p:txBody>
      </p:sp>
      <p:sp>
        <p:nvSpPr>
          <p:cNvPr id="3" name="Content Placeholder 2"/>
          <p:cNvSpPr>
            <a:spLocks noGrp="1"/>
          </p:cNvSpPr>
          <p:nvPr>
            <p:ph idx="1"/>
          </p:nvPr>
        </p:nvSpPr>
        <p:spPr>
          <a:xfrm>
            <a:off x="609600" y="1371600"/>
            <a:ext cx="10896600" cy="5105400"/>
          </a:xfrm>
        </p:spPr>
        <p:txBody>
          <a:bodyPr>
            <a:normAutofit/>
          </a:bodyPr>
          <a:lstStyle/>
          <a:p>
            <a:pPr>
              <a:spcBef>
                <a:spcPts val="0"/>
              </a:spcBef>
              <a:spcAft>
                <a:spcPts val="1200"/>
              </a:spcAft>
            </a:pPr>
            <a:r>
              <a:rPr lang="en-US" sz="2800" dirty="0">
                <a:latin typeface="Arial Narrow" panose="020B0606020202030204" pitchFamily="34" charset="0"/>
              </a:rPr>
              <a:t>Many Americans did not trust German-Americans.</a:t>
            </a:r>
          </a:p>
          <a:p>
            <a:pPr>
              <a:spcBef>
                <a:spcPts val="0"/>
              </a:spcBef>
              <a:spcAft>
                <a:spcPts val="1200"/>
              </a:spcAft>
            </a:pPr>
            <a:r>
              <a:rPr lang="en-US" sz="2800" dirty="0">
                <a:latin typeface="Arial Narrow" panose="020B0606020202030204" pitchFamily="34" charset="0"/>
              </a:rPr>
              <a:t>German-Americans lost their jobs and German culture was considered by many to be unpatriotic.  This was when frankfurters (named after a city in Germany) began to be called hot dogs.  </a:t>
            </a:r>
          </a:p>
          <a:p>
            <a:pPr>
              <a:spcBef>
                <a:spcPts val="0"/>
              </a:spcBef>
              <a:spcAft>
                <a:spcPts val="1200"/>
              </a:spcAft>
            </a:pPr>
            <a:r>
              <a:rPr lang="en-US" sz="2800" dirty="0">
                <a:latin typeface="Arial Narrow" panose="020B0606020202030204" pitchFamily="34" charset="0"/>
              </a:rPr>
              <a:t>In June of 1917, the Espionage and Sedition Acts became law.  </a:t>
            </a:r>
          </a:p>
          <a:p>
            <a:pPr>
              <a:spcBef>
                <a:spcPts val="0"/>
              </a:spcBef>
              <a:spcAft>
                <a:spcPts val="1200"/>
              </a:spcAft>
            </a:pPr>
            <a:r>
              <a:rPr lang="en-US" sz="2800" dirty="0">
                <a:latin typeface="Arial Narrow" panose="020B0606020202030204" pitchFamily="34" charset="0"/>
              </a:rPr>
              <a:t>These punished anybody who seemed to be taking Germany’s side or anyone that criticized America.  </a:t>
            </a:r>
          </a:p>
        </p:txBody>
      </p:sp>
    </p:spTree>
    <p:extLst>
      <p:ext uri="{BB962C8B-B14F-4D97-AF65-F5344CB8AC3E}">
        <p14:creationId xmlns:p14="http://schemas.microsoft.com/office/powerpoint/2010/main" val="2413645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381000"/>
            <a:ext cx="10744199" cy="914400"/>
          </a:xfrm>
        </p:spPr>
        <p:txBody>
          <a:bodyPr anchor="ctr"/>
          <a:lstStyle/>
          <a:p>
            <a:r>
              <a:rPr lang="en-US" dirty="0"/>
              <a:t>Eugene V. Debs</a:t>
            </a:r>
          </a:p>
        </p:txBody>
      </p:sp>
      <p:sp>
        <p:nvSpPr>
          <p:cNvPr id="3" name="Content Placeholder 2"/>
          <p:cNvSpPr>
            <a:spLocks noGrp="1"/>
          </p:cNvSpPr>
          <p:nvPr>
            <p:ph idx="1"/>
          </p:nvPr>
        </p:nvSpPr>
        <p:spPr>
          <a:xfrm>
            <a:off x="685800" y="1295401"/>
            <a:ext cx="10744199" cy="5181599"/>
          </a:xfrm>
        </p:spPr>
        <p:txBody>
          <a:bodyPr>
            <a:normAutofit/>
          </a:bodyPr>
          <a:lstStyle/>
          <a:p>
            <a:pPr>
              <a:spcBef>
                <a:spcPts val="0"/>
              </a:spcBef>
              <a:spcAft>
                <a:spcPts val="1200"/>
              </a:spcAft>
            </a:pPr>
            <a:r>
              <a:rPr lang="en-US" sz="2800" dirty="0">
                <a:latin typeface="Arial Narrow" panose="020B0606020202030204" pitchFamily="34" charset="0"/>
              </a:rPr>
              <a:t>The </a:t>
            </a:r>
            <a:r>
              <a:rPr lang="en-US" sz="2800" b="1" dirty="0">
                <a:latin typeface="Arial Narrow" panose="020B0606020202030204" pitchFamily="34" charset="0"/>
              </a:rPr>
              <a:t>Espionage and Sedition Acts </a:t>
            </a:r>
            <a:r>
              <a:rPr lang="en-US" sz="2800" dirty="0">
                <a:latin typeface="Arial Narrow" panose="020B0606020202030204" pitchFamily="34" charset="0"/>
              </a:rPr>
              <a:t>also made it possible for people that support socialism to be punished.  </a:t>
            </a:r>
          </a:p>
          <a:p>
            <a:pPr>
              <a:spcBef>
                <a:spcPts val="0"/>
              </a:spcBef>
              <a:spcAft>
                <a:spcPts val="1200"/>
              </a:spcAft>
            </a:pPr>
            <a:r>
              <a:rPr lang="en-US" sz="2800" b="1" dirty="0">
                <a:latin typeface="Arial Narrow" panose="020B0606020202030204" pitchFamily="34" charset="0"/>
              </a:rPr>
              <a:t>Socialism </a:t>
            </a:r>
            <a:r>
              <a:rPr lang="en-US" sz="2800" dirty="0">
                <a:latin typeface="Arial Narrow" panose="020B0606020202030204" pitchFamily="34" charset="0"/>
              </a:rPr>
              <a:t>is a type of system in which the government controls private property and regulates the economy</a:t>
            </a:r>
            <a:r>
              <a:rPr lang="en-US" sz="2800" b="1" dirty="0">
                <a:latin typeface="Arial Narrow" panose="020B0606020202030204" pitchFamily="34" charset="0"/>
              </a:rPr>
              <a:t>. </a:t>
            </a:r>
          </a:p>
          <a:p>
            <a:pPr>
              <a:spcBef>
                <a:spcPts val="0"/>
              </a:spcBef>
              <a:spcAft>
                <a:spcPts val="1200"/>
              </a:spcAft>
            </a:pPr>
            <a:r>
              <a:rPr lang="en-US" sz="2800" b="1" dirty="0">
                <a:latin typeface="Arial Narrow" panose="020B0606020202030204" pitchFamily="34" charset="0"/>
              </a:rPr>
              <a:t>Eugene Debs was a labor leader </a:t>
            </a:r>
            <a:r>
              <a:rPr lang="en-US" sz="2800" dirty="0">
                <a:latin typeface="Arial Narrow" panose="020B0606020202030204" pitchFamily="34" charset="0"/>
              </a:rPr>
              <a:t>who disagreed with the draft.  He was sentenced to ten years in prison.  </a:t>
            </a:r>
          </a:p>
          <a:p>
            <a:pPr>
              <a:spcBef>
                <a:spcPts val="0"/>
              </a:spcBef>
              <a:spcAft>
                <a:spcPts val="1200"/>
              </a:spcAft>
            </a:pPr>
            <a:r>
              <a:rPr lang="en-US" sz="2800" b="1" dirty="0">
                <a:latin typeface="Arial Narrow" panose="020B0606020202030204" pitchFamily="34" charset="0"/>
              </a:rPr>
              <a:t>Labor leaders </a:t>
            </a:r>
            <a:r>
              <a:rPr lang="en-US" sz="2800" dirty="0">
                <a:latin typeface="Arial Narrow" panose="020B0606020202030204" pitchFamily="34" charset="0"/>
              </a:rPr>
              <a:t>were threatened because</a:t>
            </a:r>
            <a:r>
              <a:rPr lang="en-US" sz="2800" b="1" dirty="0">
                <a:latin typeface="Arial Narrow" panose="020B0606020202030204" pitchFamily="34" charset="0"/>
              </a:rPr>
              <a:t>: </a:t>
            </a:r>
            <a:r>
              <a:rPr lang="en-US" sz="2800" dirty="0">
                <a:latin typeface="Arial Narrow" panose="020B0606020202030204" pitchFamily="34" charset="0"/>
              </a:rPr>
              <a:t>if they pushed for better wages, and didn’t get it, they encouraged workers to strike, which would weaken the American military effort. </a:t>
            </a:r>
          </a:p>
        </p:txBody>
      </p:sp>
    </p:spTree>
    <p:extLst>
      <p:ext uri="{BB962C8B-B14F-4D97-AF65-F5344CB8AC3E}">
        <p14:creationId xmlns:p14="http://schemas.microsoft.com/office/powerpoint/2010/main" val="4164272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SSUSH15: WWI</a:t>
            </a:r>
          </a:p>
        </p:txBody>
      </p:sp>
      <p:sp>
        <p:nvSpPr>
          <p:cNvPr id="3" name="Content Placeholder 2"/>
          <p:cNvSpPr>
            <a:spLocks noGrp="1"/>
          </p:cNvSpPr>
          <p:nvPr>
            <p:ph idx="1"/>
          </p:nvPr>
        </p:nvSpPr>
        <p:spPr>
          <a:xfrm>
            <a:off x="1391323" y="2323652"/>
            <a:ext cx="9366322" cy="3508977"/>
          </a:xfrm>
        </p:spPr>
        <p:txBody>
          <a:bodyPr/>
          <a:lstStyle/>
          <a:p>
            <a:endParaRPr lang="en-US" dirty="0"/>
          </a:p>
          <a:p>
            <a:pPr marL="68580" indent="0">
              <a:buNone/>
            </a:pPr>
            <a:r>
              <a:rPr lang="en-US" sz="2800" dirty="0">
                <a:latin typeface="Arial Narrow" panose="020B0606020202030204" pitchFamily="34" charset="0"/>
              </a:rPr>
              <a:t>c. Explain Wilson’s Fourteen Points and the debate over U.S. entry into the League of Nations.</a:t>
            </a:r>
          </a:p>
        </p:txBody>
      </p:sp>
    </p:spTree>
    <p:extLst>
      <p:ext uri="{BB962C8B-B14F-4D97-AF65-F5344CB8AC3E}">
        <p14:creationId xmlns:p14="http://schemas.microsoft.com/office/powerpoint/2010/main" val="2945950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33400"/>
            <a:ext cx="7024744" cy="1143000"/>
          </a:xfrm>
        </p:spPr>
        <p:txBody>
          <a:bodyPr/>
          <a:lstStyle/>
          <a:p>
            <a:r>
              <a:rPr lang="en-US" dirty="0"/>
              <a:t>Wilson’s Fourteen Points</a:t>
            </a:r>
          </a:p>
        </p:txBody>
      </p:sp>
      <p:sp>
        <p:nvSpPr>
          <p:cNvPr id="3" name="Content Placeholder 2"/>
          <p:cNvSpPr>
            <a:spLocks noGrp="1"/>
          </p:cNvSpPr>
          <p:nvPr>
            <p:ph idx="1"/>
          </p:nvPr>
        </p:nvSpPr>
        <p:spPr>
          <a:xfrm>
            <a:off x="2514601" y="1447801"/>
            <a:ext cx="6777317" cy="3508977"/>
          </a:xfrm>
        </p:spPr>
        <p:txBody>
          <a:bodyPr>
            <a:normAutofit lnSpcReduction="10000"/>
          </a:bodyPr>
          <a:lstStyle/>
          <a:p>
            <a:endParaRPr lang="en-US" b="1" dirty="0"/>
          </a:p>
          <a:p>
            <a:r>
              <a:rPr lang="en-US" dirty="0"/>
              <a:t>President Wilson came up with his </a:t>
            </a:r>
            <a:r>
              <a:rPr lang="en-US" b="1" dirty="0"/>
              <a:t>Fourteen Points</a:t>
            </a:r>
            <a:r>
              <a:rPr lang="en-US" dirty="0"/>
              <a:t>.  </a:t>
            </a:r>
          </a:p>
          <a:p>
            <a:r>
              <a:rPr lang="en-US" dirty="0"/>
              <a:t>There were three categories: </a:t>
            </a:r>
            <a:r>
              <a:rPr lang="en-US" b="1" dirty="0"/>
              <a:t>1-5 were to prevent another war, 6-13 were about making national boundaries in Europe match the nationalities of the people, and 14 was about creating the League of Nations. </a:t>
            </a:r>
          </a:p>
        </p:txBody>
      </p:sp>
    </p:spTree>
    <p:extLst>
      <p:ext uri="{BB962C8B-B14F-4D97-AF65-F5344CB8AC3E}">
        <p14:creationId xmlns:p14="http://schemas.microsoft.com/office/powerpoint/2010/main" val="351017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609600"/>
            <a:ext cx="7024744" cy="1143000"/>
          </a:xfrm>
        </p:spPr>
        <p:txBody>
          <a:bodyPr/>
          <a:lstStyle/>
          <a:p>
            <a:r>
              <a:rPr lang="en-US" dirty="0"/>
              <a:t>The first Five Points</a:t>
            </a:r>
          </a:p>
        </p:txBody>
      </p:sp>
      <p:sp>
        <p:nvSpPr>
          <p:cNvPr id="3" name="Content Placeholder 2"/>
          <p:cNvSpPr>
            <a:spLocks noGrp="1"/>
          </p:cNvSpPr>
          <p:nvPr>
            <p:ph idx="1"/>
          </p:nvPr>
        </p:nvSpPr>
        <p:spPr>
          <a:xfrm>
            <a:off x="2514601" y="1752601"/>
            <a:ext cx="6777317" cy="3508977"/>
          </a:xfrm>
        </p:spPr>
        <p:txBody>
          <a:bodyPr>
            <a:normAutofit fontScale="92500" lnSpcReduction="10000"/>
          </a:bodyPr>
          <a:lstStyle/>
          <a:p>
            <a:r>
              <a:rPr lang="en-US" dirty="0"/>
              <a:t>1. There should be </a:t>
            </a:r>
            <a:r>
              <a:rPr lang="en-US" b="1" dirty="0"/>
              <a:t>no secret treaties</a:t>
            </a:r>
            <a:r>
              <a:rPr lang="en-US" dirty="0"/>
              <a:t> among nations. </a:t>
            </a:r>
          </a:p>
          <a:p>
            <a:r>
              <a:rPr lang="en-US" dirty="0"/>
              <a:t>2. </a:t>
            </a:r>
            <a:r>
              <a:rPr lang="en-US" b="1" dirty="0"/>
              <a:t>Freedom of the seas </a:t>
            </a:r>
            <a:r>
              <a:rPr lang="en-US" dirty="0"/>
              <a:t>should be maintained. </a:t>
            </a:r>
          </a:p>
          <a:p>
            <a:r>
              <a:rPr lang="en-US" dirty="0"/>
              <a:t>3. Tariffs and other economic barriers between nations should be lowered to </a:t>
            </a:r>
            <a:r>
              <a:rPr lang="en-US" b="1" dirty="0"/>
              <a:t>foster trade.</a:t>
            </a:r>
          </a:p>
          <a:p>
            <a:r>
              <a:rPr lang="en-US" dirty="0"/>
              <a:t>4. </a:t>
            </a:r>
            <a:r>
              <a:rPr lang="en-US" b="1" dirty="0"/>
              <a:t>Arms should be reduced</a:t>
            </a:r>
            <a:r>
              <a:rPr lang="en-US" dirty="0"/>
              <a:t>.</a:t>
            </a:r>
          </a:p>
          <a:p>
            <a:r>
              <a:rPr lang="en-US" dirty="0"/>
              <a:t>5. </a:t>
            </a:r>
            <a:r>
              <a:rPr lang="en-US" b="1" dirty="0"/>
              <a:t>Colonial policies should take care of the colony populations</a:t>
            </a:r>
            <a:r>
              <a:rPr lang="en-US" dirty="0"/>
              <a:t>, not just the imperial nation who owns them.</a:t>
            </a:r>
          </a:p>
        </p:txBody>
      </p:sp>
    </p:spTree>
    <p:extLst>
      <p:ext uri="{BB962C8B-B14F-4D97-AF65-F5344CB8AC3E}">
        <p14:creationId xmlns:p14="http://schemas.microsoft.com/office/powerpoint/2010/main" val="93931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543" y="609600"/>
            <a:ext cx="9366325" cy="1143000"/>
          </a:xfrm>
        </p:spPr>
        <p:txBody>
          <a:bodyPr>
            <a:noAutofit/>
          </a:bodyPr>
          <a:lstStyle/>
          <a:p>
            <a:r>
              <a:rPr lang="en-US" sz="3200" b="1" dirty="0"/>
              <a:t>SSUSH15 analyze the origins and impact of U.S. involvement in World War I. </a:t>
            </a:r>
            <a:endParaRPr lang="en-US" sz="3200" dirty="0"/>
          </a:p>
        </p:txBody>
      </p:sp>
      <p:sp>
        <p:nvSpPr>
          <p:cNvPr id="3" name="Content Placeholder 2"/>
          <p:cNvSpPr>
            <a:spLocks noGrp="1"/>
          </p:cNvSpPr>
          <p:nvPr>
            <p:ph idx="1"/>
          </p:nvPr>
        </p:nvSpPr>
        <p:spPr>
          <a:xfrm>
            <a:off x="838200" y="2057400"/>
            <a:ext cx="10439399" cy="4114800"/>
          </a:xfrm>
        </p:spPr>
        <p:txBody>
          <a:bodyPr>
            <a:noAutofit/>
          </a:bodyPr>
          <a:lstStyle/>
          <a:p>
            <a:pPr marL="457200" indent="-457200">
              <a:spcBef>
                <a:spcPts val="0"/>
              </a:spcBef>
              <a:spcAft>
                <a:spcPts val="1200"/>
              </a:spcAft>
              <a:buFont typeface="+mj-lt"/>
              <a:buAutoNum type="alphaLcPeriod"/>
            </a:pPr>
            <a:r>
              <a:rPr lang="en-US" sz="2800" dirty="0">
                <a:latin typeface="Arial Narrow" panose="020B0606020202030204" pitchFamily="34" charset="0"/>
              </a:rPr>
              <a:t>Describe the movement from U.S. neutrality to engagement in World War I, including unrestricted submarine warfare and the Zimmerman Telegram.</a:t>
            </a:r>
          </a:p>
          <a:p>
            <a:pPr marL="457200" indent="-457200">
              <a:spcBef>
                <a:spcPts val="0"/>
              </a:spcBef>
              <a:spcAft>
                <a:spcPts val="1200"/>
              </a:spcAft>
              <a:buFont typeface="+mj-lt"/>
              <a:buAutoNum type="alphaLcPeriod"/>
            </a:pPr>
            <a:r>
              <a:rPr lang="en-US" sz="2800" dirty="0">
                <a:latin typeface="Arial Narrow" panose="020B0606020202030204" pitchFamily="34" charset="0"/>
              </a:rPr>
              <a:t>Explain the domestic impact of World War I, as reflected by the origins of the Great Migration, the Espionage Act, and socialist Eugene Debs.</a:t>
            </a:r>
          </a:p>
          <a:p>
            <a:pPr marL="457200" indent="-457200">
              <a:spcBef>
                <a:spcPts val="0"/>
              </a:spcBef>
              <a:spcAft>
                <a:spcPts val="1200"/>
              </a:spcAft>
              <a:buFont typeface="+mj-lt"/>
              <a:buAutoNum type="alphaLcPeriod"/>
            </a:pPr>
            <a:r>
              <a:rPr lang="en-US" sz="2800" dirty="0">
                <a:latin typeface="Arial Narrow" panose="020B0606020202030204" pitchFamily="34" charset="0"/>
              </a:rPr>
              <a:t>Explain Wilson’s Fourteen Points and the debate over U.S. entry into the League of Nations.</a:t>
            </a:r>
          </a:p>
        </p:txBody>
      </p:sp>
    </p:spTree>
    <p:extLst>
      <p:ext uri="{BB962C8B-B14F-4D97-AF65-F5344CB8AC3E}">
        <p14:creationId xmlns:p14="http://schemas.microsoft.com/office/powerpoint/2010/main" val="2750698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762001"/>
            <a:ext cx="9094129" cy="430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015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7024744" cy="1143000"/>
          </a:xfrm>
        </p:spPr>
        <p:txBody>
          <a:bodyPr/>
          <a:lstStyle/>
          <a:p>
            <a:r>
              <a:rPr lang="en-US" dirty="0"/>
              <a:t>President Woodrow Wilson</a:t>
            </a:r>
          </a:p>
        </p:txBody>
      </p:sp>
      <p:sp>
        <p:nvSpPr>
          <p:cNvPr id="3" name="Content Placeholder 2"/>
          <p:cNvSpPr>
            <a:spLocks noGrp="1"/>
          </p:cNvSpPr>
          <p:nvPr>
            <p:ph idx="1"/>
          </p:nvPr>
        </p:nvSpPr>
        <p:spPr>
          <a:xfrm>
            <a:off x="2514601" y="1600200"/>
            <a:ext cx="6777317" cy="4038600"/>
          </a:xfrm>
        </p:spPr>
        <p:txBody>
          <a:bodyPr>
            <a:normAutofit fontScale="92500" lnSpcReduction="20000"/>
          </a:bodyPr>
          <a:lstStyle/>
          <a:p>
            <a:r>
              <a:rPr lang="en-US" dirty="0"/>
              <a:t>Wilson ran for president by claiming he would keep the country out of war, but </a:t>
            </a:r>
            <a:r>
              <a:rPr lang="en-US" b="1" dirty="0"/>
              <a:t>Americans wanted war.  </a:t>
            </a:r>
          </a:p>
          <a:p>
            <a:r>
              <a:rPr lang="en-US" dirty="0"/>
              <a:t>When the war came to an end, Wilson’s fourteenth Point proposed the development of a </a:t>
            </a:r>
            <a:r>
              <a:rPr lang="en-US" b="1" dirty="0"/>
              <a:t>League of Nations- </a:t>
            </a:r>
            <a:r>
              <a:rPr lang="en-US" dirty="0"/>
              <a:t>kind of like a Supreme Court for nations, to prevent a war as terrible as WWI again. </a:t>
            </a:r>
          </a:p>
          <a:p>
            <a:r>
              <a:rPr lang="en-US" dirty="0"/>
              <a:t>But the Allies had been traumatized, and wanted Germany, who was blamed for the war, to suffer. The </a:t>
            </a:r>
            <a:r>
              <a:rPr lang="en-US" b="1" dirty="0"/>
              <a:t>League of Nations was formed, but failed because Congress believed it would drag America into war and America never joined. </a:t>
            </a:r>
          </a:p>
        </p:txBody>
      </p:sp>
    </p:spTree>
    <p:extLst>
      <p:ext uri="{BB962C8B-B14F-4D97-AF65-F5344CB8AC3E}">
        <p14:creationId xmlns:p14="http://schemas.microsoft.com/office/powerpoint/2010/main" val="381423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WWI</a:t>
            </a:r>
          </a:p>
        </p:txBody>
      </p:sp>
      <p:sp>
        <p:nvSpPr>
          <p:cNvPr id="3" name="Content Placeholder 2"/>
          <p:cNvSpPr>
            <a:spLocks noGrp="1"/>
          </p:cNvSpPr>
          <p:nvPr>
            <p:ph idx="1"/>
          </p:nvPr>
        </p:nvSpPr>
        <p:spPr>
          <a:xfrm>
            <a:off x="1400651" y="2362200"/>
            <a:ext cx="9356994" cy="3508977"/>
          </a:xfrm>
        </p:spPr>
        <p:txBody>
          <a:bodyPr/>
          <a:lstStyle/>
          <a:p>
            <a:endParaRPr lang="en-US" dirty="0"/>
          </a:p>
          <a:p>
            <a:r>
              <a:rPr lang="en-US" dirty="0"/>
              <a:t>d. Describe passage of the </a:t>
            </a:r>
            <a:r>
              <a:rPr lang="en-US" b="1" dirty="0"/>
              <a:t>Eighteenth Amendment</a:t>
            </a:r>
            <a:r>
              <a:rPr lang="en-US" dirty="0"/>
              <a:t>, establishing </a:t>
            </a:r>
            <a:r>
              <a:rPr lang="en-US" b="1" dirty="0"/>
              <a:t>Prohibition</a:t>
            </a:r>
            <a:r>
              <a:rPr lang="en-US" dirty="0"/>
              <a:t>, and the </a:t>
            </a:r>
            <a:r>
              <a:rPr lang="en-US" b="1" dirty="0"/>
              <a:t>Nineteenth Amendment</a:t>
            </a:r>
            <a:r>
              <a:rPr lang="en-US" dirty="0"/>
              <a:t>, establishing </a:t>
            </a:r>
            <a:r>
              <a:rPr lang="en-US" b="1" dirty="0"/>
              <a:t>woman suffrage</a:t>
            </a:r>
            <a:r>
              <a:rPr lang="en-US" dirty="0"/>
              <a:t>. </a:t>
            </a:r>
          </a:p>
          <a:p>
            <a:endParaRPr lang="en-US" dirty="0"/>
          </a:p>
        </p:txBody>
      </p:sp>
    </p:spTree>
    <p:extLst>
      <p:ext uri="{BB962C8B-B14F-4D97-AF65-F5344CB8AC3E}">
        <p14:creationId xmlns:p14="http://schemas.microsoft.com/office/powerpoint/2010/main" val="313117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04800"/>
            <a:ext cx="7024744" cy="1143000"/>
          </a:xfrm>
        </p:spPr>
        <p:txBody>
          <a:bodyPr/>
          <a:lstStyle/>
          <a:p>
            <a:r>
              <a:rPr lang="en-US" dirty="0"/>
              <a:t>The 18</a:t>
            </a:r>
            <a:r>
              <a:rPr lang="en-US" baseline="30000" dirty="0"/>
              <a:t>th</a:t>
            </a:r>
            <a:r>
              <a:rPr lang="en-US" dirty="0"/>
              <a:t> Amendment</a:t>
            </a:r>
          </a:p>
        </p:txBody>
      </p:sp>
      <p:sp>
        <p:nvSpPr>
          <p:cNvPr id="3" name="Content Placeholder 2"/>
          <p:cNvSpPr>
            <a:spLocks noGrp="1"/>
          </p:cNvSpPr>
          <p:nvPr>
            <p:ph idx="1"/>
          </p:nvPr>
        </p:nvSpPr>
        <p:spPr>
          <a:xfrm>
            <a:off x="2667001" y="1524001"/>
            <a:ext cx="6777317" cy="3508977"/>
          </a:xfrm>
        </p:spPr>
        <p:txBody>
          <a:bodyPr>
            <a:normAutofit fontScale="92500" lnSpcReduction="10000"/>
          </a:bodyPr>
          <a:lstStyle/>
          <a:p>
            <a:r>
              <a:rPr lang="en-US" dirty="0"/>
              <a:t>The </a:t>
            </a:r>
            <a:r>
              <a:rPr lang="en-US" b="1" dirty="0"/>
              <a:t>18</a:t>
            </a:r>
            <a:r>
              <a:rPr lang="en-US" b="1" baseline="30000" dirty="0"/>
              <a:t>th</a:t>
            </a:r>
            <a:r>
              <a:rPr lang="en-US" b="1" dirty="0"/>
              <a:t> Amendment was passed in 1920 </a:t>
            </a:r>
            <a:r>
              <a:rPr lang="en-US" dirty="0"/>
              <a:t>and began the time period known as </a:t>
            </a:r>
            <a:r>
              <a:rPr lang="en-US" b="1" dirty="0"/>
              <a:t>Prohibition</a:t>
            </a:r>
            <a:r>
              <a:rPr lang="en-US" dirty="0"/>
              <a:t>.  Organizations like the Women’s Christian Temperance Union </a:t>
            </a:r>
            <a:r>
              <a:rPr lang="en-US" b="1" dirty="0"/>
              <a:t>pushed for the sale of alcohol to be made illegal</a:t>
            </a:r>
            <a:r>
              <a:rPr lang="en-US" dirty="0"/>
              <a:t>, and that is what the 18</a:t>
            </a:r>
            <a:r>
              <a:rPr lang="en-US" baseline="30000" dirty="0"/>
              <a:t>th</a:t>
            </a:r>
            <a:r>
              <a:rPr lang="en-US" dirty="0"/>
              <a:t> Amendment did.  People blamed many problems on alcohol abuse, but by the mid-1920s, not many people supported Prohibition, and</a:t>
            </a:r>
            <a:r>
              <a:rPr lang="en-US" b="1" dirty="0"/>
              <a:t> most Americans ignored it and drank in speakeasies- secret saloons. </a:t>
            </a:r>
          </a:p>
          <a:p>
            <a:r>
              <a:rPr lang="en-US" b="1" dirty="0"/>
              <a:t>Prohibition lasted from 1920-1933</a:t>
            </a:r>
            <a:r>
              <a:rPr lang="en-US" dirty="0"/>
              <a:t>. </a:t>
            </a:r>
          </a:p>
        </p:txBody>
      </p:sp>
    </p:spTree>
    <p:extLst>
      <p:ext uri="{BB962C8B-B14F-4D97-AF65-F5344CB8AC3E}">
        <p14:creationId xmlns:p14="http://schemas.microsoft.com/office/powerpoint/2010/main" val="53848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33400"/>
            <a:ext cx="7024744" cy="1143000"/>
          </a:xfrm>
        </p:spPr>
        <p:txBody>
          <a:bodyPr/>
          <a:lstStyle/>
          <a:p>
            <a:r>
              <a:rPr lang="en-US" dirty="0"/>
              <a:t>Women’s Suffrage</a:t>
            </a:r>
          </a:p>
        </p:txBody>
      </p:sp>
      <p:sp>
        <p:nvSpPr>
          <p:cNvPr id="3" name="Content Placeholder 2"/>
          <p:cNvSpPr>
            <a:spLocks noGrp="1"/>
          </p:cNvSpPr>
          <p:nvPr>
            <p:ph idx="1"/>
          </p:nvPr>
        </p:nvSpPr>
        <p:spPr>
          <a:xfrm>
            <a:off x="2514601" y="1752601"/>
            <a:ext cx="6777317" cy="3508977"/>
          </a:xfrm>
        </p:spPr>
        <p:txBody>
          <a:bodyPr/>
          <a:lstStyle/>
          <a:p>
            <a:r>
              <a:rPr lang="en-US" dirty="0"/>
              <a:t>Since the </a:t>
            </a:r>
            <a:r>
              <a:rPr lang="en-US" b="1" dirty="0"/>
              <a:t>Seneca Falls Conference </a:t>
            </a:r>
            <a:r>
              <a:rPr lang="en-US" dirty="0"/>
              <a:t>in </a:t>
            </a:r>
            <a:r>
              <a:rPr lang="en-US" b="1" dirty="0"/>
              <a:t>1848, </a:t>
            </a:r>
            <a:r>
              <a:rPr lang="en-US" dirty="0"/>
              <a:t>more and more women wanted the right to vote. </a:t>
            </a:r>
          </a:p>
          <a:p>
            <a:r>
              <a:rPr lang="en-US" dirty="0"/>
              <a:t>During WWI, many </a:t>
            </a:r>
            <a:r>
              <a:rPr lang="en-US" b="1" dirty="0"/>
              <a:t>women worked to support the troops by knitting socks </a:t>
            </a:r>
            <a:r>
              <a:rPr lang="en-US" dirty="0"/>
              <a:t>and leading committees.  Women protested and held marches and rallies and finally, in </a:t>
            </a:r>
            <a:r>
              <a:rPr lang="en-US" b="1" dirty="0"/>
              <a:t>1919, the Nineteenth Amendment passed, giving women the right to vote</a:t>
            </a:r>
            <a:r>
              <a:rPr lang="en-US" dirty="0"/>
              <a:t>.  </a:t>
            </a:r>
          </a:p>
        </p:txBody>
      </p:sp>
    </p:spTree>
    <p:extLst>
      <p:ext uri="{BB962C8B-B14F-4D97-AF65-F5344CB8AC3E}">
        <p14:creationId xmlns:p14="http://schemas.microsoft.com/office/powerpoint/2010/main" val="3608176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SSUSH15</a:t>
            </a:r>
          </a:p>
        </p:txBody>
      </p:sp>
      <p:sp>
        <p:nvSpPr>
          <p:cNvPr id="3" name="Content Placeholder 2"/>
          <p:cNvSpPr>
            <a:spLocks noGrp="1"/>
          </p:cNvSpPr>
          <p:nvPr>
            <p:ph idx="1"/>
          </p:nvPr>
        </p:nvSpPr>
        <p:spPr>
          <a:xfrm>
            <a:off x="1400651" y="2438400"/>
            <a:ext cx="9356994" cy="3508977"/>
          </a:xfrm>
        </p:spPr>
        <p:txBody>
          <a:bodyPr/>
          <a:lstStyle/>
          <a:p>
            <a:endParaRPr lang="en-US" dirty="0"/>
          </a:p>
          <a:p>
            <a:pPr marL="68580" indent="0">
              <a:buNone/>
            </a:pPr>
            <a:r>
              <a:rPr lang="en-US" dirty="0"/>
              <a:t>a. Describe the movement from U.S. neutrality to engagement in World War I, including unrestricted submarine warfare and the Zimmerman Telegram.</a:t>
            </a:r>
            <a:endParaRPr lang="en-US" b="1" dirty="0"/>
          </a:p>
          <a:p>
            <a:endParaRPr lang="en-US" dirty="0"/>
          </a:p>
        </p:txBody>
      </p:sp>
    </p:spTree>
    <p:extLst>
      <p:ext uri="{BB962C8B-B14F-4D97-AF65-F5344CB8AC3E}">
        <p14:creationId xmlns:p14="http://schemas.microsoft.com/office/powerpoint/2010/main" val="390045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7024744" cy="1143000"/>
          </a:xfrm>
        </p:spPr>
        <p:txBody>
          <a:bodyPr>
            <a:normAutofit/>
          </a:bodyPr>
          <a:lstStyle/>
          <a:p>
            <a:r>
              <a:rPr lang="en-US" b="1" dirty="0"/>
              <a:t>Causes of WWI</a:t>
            </a:r>
          </a:p>
        </p:txBody>
      </p:sp>
      <p:sp>
        <p:nvSpPr>
          <p:cNvPr id="3" name="Content Placeholder 2"/>
          <p:cNvSpPr>
            <a:spLocks noGrp="1"/>
          </p:cNvSpPr>
          <p:nvPr>
            <p:ph idx="1"/>
          </p:nvPr>
        </p:nvSpPr>
        <p:spPr>
          <a:xfrm>
            <a:off x="762000" y="1524001"/>
            <a:ext cx="10667999" cy="4952999"/>
          </a:xfrm>
        </p:spPr>
        <p:txBody>
          <a:bodyPr>
            <a:normAutofit/>
          </a:bodyPr>
          <a:lstStyle/>
          <a:p>
            <a:pPr>
              <a:spcBef>
                <a:spcPts val="0"/>
              </a:spcBef>
              <a:spcAft>
                <a:spcPts val="1200"/>
              </a:spcAft>
            </a:pPr>
            <a:r>
              <a:rPr lang="en-US" b="1" dirty="0"/>
              <a:t>Nationalism: </a:t>
            </a:r>
            <a:r>
              <a:rPr lang="en-US" dirty="0"/>
              <a:t>extreme patriotism, a nation believes it is the best and should be able to rule other nations. Nationalism made European nations believe they were each the best, and a sense of competition developed. </a:t>
            </a:r>
          </a:p>
          <a:p>
            <a:pPr>
              <a:spcBef>
                <a:spcPts val="0"/>
              </a:spcBef>
              <a:spcAft>
                <a:spcPts val="1200"/>
              </a:spcAft>
            </a:pPr>
            <a:r>
              <a:rPr lang="en-US" b="1" dirty="0"/>
              <a:t>Imperialism: </a:t>
            </a:r>
            <a:r>
              <a:rPr lang="en-US" dirty="0"/>
              <a:t>Strong nations take over &amp; exploit poorer, less powerful nations. European nations were taking over Africa and Asia. </a:t>
            </a:r>
          </a:p>
          <a:p>
            <a:pPr>
              <a:spcBef>
                <a:spcPts val="0"/>
              </a:spcBef>
              <a:spcAft>
                <a:spcPts val="1200"/>
              </a:spcAft>
            </a:pPr>
            <a:r>
              <a:rPr lang="en-US" b="1" dirty="0"/>
              <a:t>Militarism</a:t>
            </a:r>
            <a:r>
              <a:rPr lang="en-US" dirty="0"/>
              <a:t>: the process of </a:t>
            </a:r>
            <a:r>
              <a:rPr lang="en-US" b="1" dirty="0"/>
              <a:t>building a strong military </a:t>
            </a:r>
            <a:r>
              <a:rPr lang="en-US" dirty="0"/>
              <a:t>and producing a large supply of weapons, ammunition, and other wartime supplies.</a:t>
            </a:r>
          </a:p>
          <a:p>
            <a:pPr>
              <a:spcBef>
                <a:spcPts val="0"/>
              </a:spcBef>
              <a:spcAft>
                <a:spcPts val="1200"/>
              </a:spcAft>
            </a:pPr>
            <a:r>
              <a:rPr lang="en-US" b="1" dirty="0"/>
              <a:t>Alliances:</a:t>
            </a:r>
            <a:r>
              <a:rPr lang="en-US" dirty="0"/>
              <a:t> </a:t>
            </a:r>
            <a:endParaRPr lang="en-US" b="1" dirty="0"/>
          </a:p>
          <a:p>
            <a:endParaRPr lang="en-US" dirty="0"/>
          </a:p>
        </p:txBody>
      </p:sp>
    </p:spTree>
    <p:extLst>
      <p:ext uri="{BB962C8B-B14F-4D97-AF65-F5344CB8AC3E}">
        <p14:creationId xmlns:p14="http://schemas.microsoft.com/office/powerpoint/2010/main" val="193116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81000"/>
            <a:ext cx="10667999" cy="1143000"/>
          </a:xfrm>
        </p:spPr>
        <p:txBody>
          <a:bodyPr/>
          <a:lstStyle/>
          <a:p>
            <a:r>
              <a:rPr lang="en-US" b="1" dirty="0"/>
              <a:t>Entangling Alliances</a:t>
            </a:r>
          </a:p>
        </p:txBody>
      </p:sp>
      <p:sp>
        <p:nvSpPr>
          <p:cNvPr id="3" name="Content Placeholder 2"/>
          <p:cNvSpPr>
            <a:spLocks noGrp="1"/>
          </p:cNvSpPr>
          <p:nvPr>
            <p:ph idx="1"/>
          </p:nvPr>
        </p:nvSpPr>
        <p:spPr>
          <a:xfrm>
            <a:off x="762000" y="1752600"/>
            <a:ext cx="10667999" cy="4648200"/>
          </a:xfrm>
        </p:spPr>
        <p:txBody>
          <a:bodyPr>
            <a:noAutofit/>
          </a:bodyPr>
          <a:lstStyle/>
          <a:p>
            <a:pPr marL="68580" indent="0">
              <a:spcBef>
                <a:spcPts val="0"/>
              </a:spcBef>
              <a:spcAft>
                <a:spcPts val="1200"/>
              </a:spcAft>
              <a:buNone/>
            </a:pPr>
            <a:r>
              <a:rPr lang="en-US" sz="2800" b="1" dirty="0">
                <a:latin typeface="Arial Narrow" panose="020B0606020202030204" pitchFamily="34" charset="0"/>
              </a:rPr>
              <a:t>Central powers </a:t>
            </a:r>
            <a:r>
              <a:rPr lang="en-US" sz="2800" dirty="0">
                <a:latin typeface="Arial Narrow" panose="020B0606020202030204" pitchFamily="34" charset="0"/>
              </a:rPr>
              <a:t>included</a:t>
            </a:r>
            <a:r>
              <a:rPr lang="en-US" sz="2800" b="1" dirty="0">
                <a:latin typeface="Arial Narrow" panose="020B0606020202030204" pitchFamily="34" charset="0"/>
              </a:rPr>
              <a:t>: </a:t>
            </a:r>
          </a:p>
          <a:p>
            <a:pPr lvl="1">
              <a:spcBef>
                <a:spcPts val="0"/>
              </a:spcBef>
              <a:spcAft>
                <a:spcPts val="1200"/>
              </a:spcAft>
            </a:pPr>
            <a:r>
              <a:rPr lang="en-US" sz="2800" b="1" dirty="0">
                <a:latin typeface="Arial Narrow" panose="020B0606020202030204" pitchFamily="34" charset="0"/>
              </a:rPr>
              <a:t>Germany, Austria-Hungary, the Ottoman Empire, and Bulgaria.  </a:t>
            </a:r>
          </a:p>
          <a:p>
            <a:pPr lvl="1">
              <a:spcBef>
                <a:spcPts val="0"/>
              </a:spcBef>
              <a:spcAft>
                <a:spcPts val="1200"/>
              </a:spcAft>
            </a:pPr>
            <a:r>
              <a:rPr lang="en-US" sz="2800" dirty="0">
                <a:latin typeface="Arial Narrow" panose="020B0606020202030204" pitchFamily="34" charset="0"/>
              </a:rPr>
              <a:t>They were called the Central Powers because they were part of Central Europe. </a:t>
            </a:r>
          </a:p>
          <a:p>
            <a:pPr marL="68580" indent="0">
              <a:spcBef>
                <a:spcPts val="0"/>
              </a:spcBef>
              <a:spcAft>
                <a:spcPts val="1200"/>
              </a:spcAft>
              <a:buNone/>
            </a:pPr>
            <a:endParaRPr lang="en-US" sz="2800" b="1" dirty="0">
              <a:latin typeface="Arial Narrow" panose="020B0606020202030204" pitchFamily="34" charset="0"/>
            </a:endParaRPr>
          </a:p>
          <a:p>
            <a:pPr marL="68580" indent="0">
              <a:spcBef>
                <a:spcPts val="0"/>
              </a:spcBef>
              <a:spcAft>
                <a:spcPts val="1200"/>
              </a:spcAft>
              <a:buNone/>
            </a:pPr>
            <a:r>
              <a:rPr lang="en-US" sz="2800" b="1" dirty="0">
                <a:latin typeface="Arial Narrow" panose="020B0606020202030204" pitchFamily="34" charset="0"/>
              </a:rPr>
              <a:t>Allied Powers </a:t>
            </a:r>
            <a:r>
              <a:rPr lang="en-US" sz="2800" dirty="0">
                <a:latin typeface="Arial Narrow" panose="020B0606020202030204" pitchFamily="34" charset="0"/>
              </a:rPr>
              <a:t>included: </a:t>
            </a:r>
          </a:p>
          <a:p>
            <a:pPr lvl="1">
              <a:spcBef>
                <a:spcPts val="0"/>
              </a:spcBef>
              <a:spcAft>
                <a:spcPts val="1200"/>
              </a:spcAft>
            </a:pPr>
            <a:r>
              <a:rPr lang="en-US" sz="2800" b="1" dirty="0">
                <a:latin typeface="Arial Narrow" panose="020B0606020202030204" pitchFamily="34" charset="0"/>
              </a:rPr>
              <a:t>Great Britain, France, Russia.  </a:t>
            </a:r>
          </a:p>
          <a:p>
            <a:pPr lvl="1">
              <a:spcBef>
                <a:spcPts val="0"/>
              </a:spcBef>
              <a:spcAft>
                <a:spcPts val="1200"/>
              </a:spcAft>
            </a:pPr>
            <a:r>
              <a:rPr lang="en-US" sz="2800" dirty="0">
                <a:latin typeface="Arial Narrow" panose="020B0606020202030204" pitchFamily="34" charset="0"/>
              </a:rPr>
              <a:t>Japan and Italy joined later. </a:t>
            </a:r>
          </a:p>
        </p:txBody>
      </p:sp>
    </p:spTree>
    <p:extLst>
      <p:ext uri="{BB962C8B-B14F-4D97-AF65-F5344CB8AC3E}">
        <p14:creationId xmlns:p14="http://schemas.microsoft.com/office/powerpoint/2010/main" val="20688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85800"/>
            <a:ext cx="8047726" cy="5687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750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7024744" cy="1143000"/>
          </a:xfrm>
        </p:spPr>
        <p:txBody>
          <a:bodyPr/>
          <a:lstStyle/>
          <a:p>
            <a:r>
              <a:rPr lang="en-US" dirty="0"/>
              <a:t>The spark that lit the fire</a:t>
            </a:r>
          </a:p>
        </p:txBody>
      </p:sp>
      <p:sp>
        <p:nvSpPr>
          <p:cNvPr id="3" name="Content Placeholder 2"/>
          <p:cNvSpPr>
            <a:spLocks noGrp="1"/>
          </p:cNvSpPr>
          <p:nvPr>
            <p:ph idx="1"/>
          </p:nvPr>
        </p:nvSpPr>
        <p:spPr>
          <a:xfrm>
            <a:off x="2590801" y="1219200"/>
            <a:ext cx="6777317" cy="4724400"/>
          </a:xfrm>
        </p:spPr>
        <p:txBody>
          <a:bodyPr>
            <a:normAutofit fontScale="85000" lnSpcReduction="10000"/>
          </a:bodyPr>
          <a:lstStyle/>
          <a:p>
            <a:r>
              <a:rPr lang="en-US" dirty="0"/>
              <a:t>So all these countries think they are the best, and should rule all of Europe, and they are all armed to the teeth. Austrian-Hungary and Serbia specifically have a passionate dislike of each other. </a:t>
            </a:r>
          </a:p>
          <a:p>
            <a:r>
              <a:rPr lang="en-US" dirty="0"/>
              <a:t>On </a:t>
            </a:r>
            <a:r>
              <a:rPr lang="en-US" b="1" dirty="0"/>
              <a:t>June 28, 1914</a:t>
            </a:r>
            <a:r>
              <a:rPr lang="en-US" dirty="0"/>
              <a:t>, </a:t>
            </a:r>
            <a:r>
              <a:rPr lang="en-US" b="1" dirty="0"/>
              <a:t>Archduke Franz Ferdinand</a:t>
            </a:r>
            <a:r>
              <a:rPr lang="en-US" dirty="0"/>
              <a:t>, the heir to the Austrian throne, was shot during a parade in Sarajevo (the capital of Bosnia).  The assassin was </a:t>
            </a:r>
            <a:r>
              <a:rPr lang="en-US" b="1" dirty="0" err="1"/>
              <a:t>Gavrilo</a:t>
            </a:r>
            <a:r>
              <a:rPr lang="en-US" b="1" dirty="0"/>
              <a:t> </a:t>
            </a:r>
            <a:r>
              <a:rPr lang="en-US" b="1" dirty="0" err="1"/>
              <a:t>Princip</a:t>
            </a:r>
            <a:r>
              <a:rPr lang="en-US" dirty="0"/>
              <a:t>, who was a Serbian member of the secret society </a:t>
            </a:r>
            <a:r>
              <a:rPr lang="en-US" b="1" dirty="0"/>
              <a:t>The Black Hand</a:t>
            </a:r>
            <a:r>
              <a:rPr lang="en-US" dirty="0"/>
              <a:t>, which </a:t>
            </a:r>
            <a:r>
              <a:rPr lang="en-US" b="1" dirty="0"/>
              <a:t>wanted to get Bosnia out of Austrian control. </a:t>
            </a:r>
          </a:p>
          <a:p>
            <a:r>
              <a:rPr lang="en-US" dirty="0"/>
              <a:t>Austria made a list of demands to Serbia, and Serbia agreed to discuss the demands.  Austria said that wasn’t good enough, and </a:t>
            </a:r>
            <a:r>
              <a:rPr lang="en-US" b="1" dirty="0"/>
              <a:t>declared war on Serbia on July 28. </a:t>
            </a:r>
          </a:p>
          <a:p>
            <a:r>
              <a:rPr lang="en-US" dirty="0"/>
              <a:t>And the rest was due to </a:t>
            </a:r>
            <a:r>
              <a:rPr lang="en-US" b="1" dirty="0"/>
              <a:t>Entangling Alliances</a:t>
            </a:r>
            <a:r>
              <a:rPr lang="en-US" dirty="0"/>
              <a:t>. </a:t>
            </a:r>
          </a:p>
        </p:txBody>
      </p:sp>
    </p:spTree>
    <p:extLst>
      <p:ext uri="{BB962C8B-B14F-4D97-AF65-F5344CB8AC3E}">
        <p14:creationId xmlns:p14="http://schemas.microsoft.com/office/powerpoint/2010/main" val="2738273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7024744" cy="1143000"/>
          </a:xfrm>
        </p:spPr>
        <p:txBody>
          <a:bodyPr/>
          <a:lstStyle/>
          <a:p>
            <a:r>
              <a:rPr lang="en-US" dirty="0"/>
              <a:t>Entangling Alliances</a:t>
            </a:r>
          </a:p>
        </p:txBody>
      </p:sp>
      <p:sp>
        <p:nvSpPr>
          <p:cNvPr id="3" name="Content Placeholder 2"/>
          <p:cNvSpPr>
            <a:spLocks noGrp="1"/>
          </p:cNvSpPr>
          <p:nvPr>
            <p:ph idx="1"/>
          </p:nvPr>
        </p:nvSpPr>
        <p:spPr>
          <a:xfrm>
            <a:off x="2514601" y="1295401"/>
            <a:ext cx="6777317" cy="4156229"/>
          </a:xfrm>
          <a:ln>
            <a:solidFill>
              <a:schemeClr val="accent1"/>
            </a:solidFill>
          </a:ln>
        </p:spPr>
        <p:txBody>
          <a:bodyPr>
            <a:normAutofit fontScale="85000" lnSpcReduction="20000"/>
          </a:bodyPr>
          <a:lstStyle/>
          <a:p>
            <a:r>
              <a:rPr lang="en-US" dirty="0"/>
              <a:t>So on one side was </a:t>
            </a:r>
            <a:r>
              <a:rPr lang="en-US" b="1" dirty="0">
                <a:solidFill>
                  <a:srgbClr val="FF0000"/>
                </a:solidFill>
              </a:rPr>
              <a:t>Serbia</a:t>
            </a:r>
          </a:p>
          <a:p>
            <a:r>
              <a:rPr lang="en-US" dirty="0"/>
              <a:t>On the other side was </a:t>
            </a:r>
            <a:r>
              <a:rPr lang="en-US" b="1" dirty="0">
                <a:solidFill>
                  <a:schemeClr val="bg2">
                    <a:lumMod val="50000"/>
                  </a:schemeClr>
                </a:solidFill>
              </a:rPr>
              <a:t>Austrian-Hungary</a:t>
            </a:r>
          </a:p>
          <a:p>
            <a:r>
              <a:rPr lang="en-US" b="1" dirty="0">
                <a:solidFill>
                  <a:srgbClr val="FF0000"/>
                </a:solidFill>
              </a:rPr>
              <a:t>Russia</a:t>
            </a:r>
            <a:r>
              <a:rPr lang="en-US" dirty="0"/>
              <a:t> was allied with </a:t>
            </a:r>
            <a:r>
              <a:rPr lang="en-US" b="1" dirty="0">
                <a:solidFill>
                  <a:srgbClr val="FF0000"/>
                </a:solidFill>
              </a:rPr>
              <a:t>Serbia</a:t>
            </a:r>
            <a:r>
              <a:rPr lang="en-US" dirty="0"/>
              <a:t>, which means they had an agreement to help each other</a:t>
            </a:r>
          </a:p>
          <a:p>
            <a:r>
              <a:rPr lang="en-US" dirty="0"/>
              <a:t>July 28, 1914, </a:t>
            </a:r>
            <a:r>
              <a:rPr lang="en-US" b="1" dirty="0">
                <a:solidFill>
                  <a:srgbClr val="FF0000"/>
                </a:solidFill>
              </a:rPr>
              <a:t>Russia</a:t>
            </a:r>
            <a:r>
              <a:rPr lang="en-US" dirty="0"/>
              <a:t> began to send its military to </a:t>
            </a:r>
            <a:r>
              <a:rPr lang="en-US" b="1" dirty="0">
                <a:solidFill>
                  <a:schemeClr val="bg2">
                    <a:lumMod val="50000"/>
                  </a:schemeClr>
                </a:solidFill>
              </a:rPr>
              <a:t>Austria</a:t>
            </a:r>
            <a:r>
              <a:rPr lang="en-US" dirty="0">
                <a:solidFill>
                  <a:schemeClr val="bg2">
                    <a:lumMod val="50000"/>
                  </a:schemeClr>
                </a:solidFill>
              </a:rPr>
              <a:t>. </a:t>
            </a:r>
          </a:p>
          <a:p>
            <a:r>
              <a:rPr lang="en-US" b="1" dirty="0">
                <a:solidFill>
                  <a:schemeClr val="bg2">
                    <a:lumMod val="50000"/>
                  </a:schemeClr>
                </a:solidFill>
              </a:rPr>
              <a:t>Germany</a:t>
            </a:r>
            <a:r>
              <a:rPr lang="en-US" dirty="0">
                <a:solidFill>
                  <a:schemeClr val="bg2">
                    <a:lumMod val="50000"/>
                  </a:schemeClr>
                </a:solidFill>
              </a:rPr>
              <a:t> </a:t>
            </a:r>
            <a:r>
              <a:rPr lang="en-US" dirty="0"/>
              <a:t>is close to </a:t>
            </a:r>
            <a:r>
              <a:rPr lang="en-US" b="1" dirty="0">
                <a:solidFill>
                  <a:schemeClr val="bg2">
                    <a:lumMod val="50000"/>
                  </a:schemeClr>
                </a:solidFill>
              </a:rPr>
              <a:t>Austria</a:t>
            </a:r>
            <a:r>
              <a:rPr lang="en-US" dirty="0"/>
              <a:t>, and when </a:t>
            </a:r>
            <a:r>
              <a:rPr lang="en-US" b="1" dirty="0">
                <a:solidFill>
                  <a:srgbClr val="FF0000"/>
                </a:solidFill>
              </a:rPr>
              <a:t>Russian</a:t>
            </a:r>
            <a:r>
              <a:rPr lang="en-US" dirty="0">
                <a:solidFill>
                  <a:srgbClr val="FF0000"/>
                </a:solidFill>
              </a:rPr>
              <a:t> </a:t>
            </a:r>
            <a:r>
              <a:rPr lang="en-US" dirty="0"/>
              <a:t>troops appeared, </a:t>
            </a:r>
            <a:r>
              <a:rPr lang="en-US" b="1" dirty="0">
                <a:solidFill>
                  <a:schemeClr val="bg2">
                    <a:lumMod val="50000"/>
                  </a:schemeClr>
                </a:solidFill>
              </a:rPr>
              <a:t>Germany</a:t>
            </a:r>
            <a:r>
              <a:rPr lang="en-US" dirty="0"/>
              <a:t> declared war on Russia on August 1. </a:t>
            </a:r>
          </a:p>
          <a:p>
            <a:r>
              <a:rPr lang="en-US" dirty="0"/>
              <a:t>Two days later, </a:t>
            </a:r>
            <a:r>
              <a:rPr lang="en-US" b="1" dirty="0">
                <a:solidFill>
                  <a:schemeClr val="bg2">
                    <a:lumMod val="50000"/>
                  </a:schemeClr>
                </a:solidFill>
              </a:rPr>
              <a:t>Germany</a:t>
            </a:r>
            <a:r>
              <a:rPr lang="en-US" dirty="0"/>
              <a:t> also declared war on </a:t>
            </a:r>
            <a:r>
              <a:rPr lang="en-US" b="1" dirty="0">
                <a:solidFill>
                  <a:srgbClr val="FF0000"/>
                </a:solidFill>
              </a:rPr>
              <a:t>France</a:t>
            </a:r>
            <a:r>
              <a:rPr lang="en-US" dirty="0"/>
              <a:t> because France and Russia were allies and they knew France would be helping Russia. </a:t>
            </a:r>
          </a:p>
          <a:p>
            <a:r>
              <a:rPr lang="en-US" dirty="0"/>
              <a:t>Soon, </a:t>
            </a:r>
            <a:r>
              <a:rPr lang="en-US" b="1" dirty="0">
                <a:solidFill>
                  <a:srgbClr val="FF0000"/>
                </a:solidFill>
              </a:rPr>
              <a:t>Great Britain </a:t>
            </a:r>
            <a:r>
              <a:rPr lang="en-US" dirty="0"/>
              <a:t>declared war on</a:t>
            </a:r>
            <a:r>
              <a:rPr lang="en-US" b="1" dirty="0">
                <a:solidFill>
                  <a:srgbClr val="FF0000"/>
                </a:solidFill>
              </a:rPr>
              <a:t> </a:t>
            </a:r>
            <a:r>
              <a:rPr lang="en-US" b="1" dirty="0">
                <a:solidFill>
                  <a:schemeClr val="bg2">
                    <a:lumMod val="50000"/>
                  </a:schemeClr>
                </a:solidFill>
              </a:rPr>
              <a:t>Germany</a:t>
            </a:r>
            <a:r>
              <a:rPr lang="en-US" dirty="0"/>
              <a:t>.  Most of Europe involved now. </a:t>
            </a:r>
          </a:p>
        </p:txBody>
      </p:sp>
    </p:spTree>
    <p:extLst>
      <p:ext uri="{BB962C8B-B14F-4D97-AF65-F5344CB8AC3E}">
        <p14:creationId xmlns:p14="http://schemas.microsoft.com/office/powerpoint/2010/main" val="173335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85801"/>
            <a:ext cx="8013644" cy="532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2443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25860</TotalTime>
  <Words>1451</Words>
  <Application>Microsoft Office PowerPoint</Application>
  <PresentationFormat>Widescreen</PresentationFormat>
  <Paragraphs>93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 Narrow</vt:lpstr>
      <vt:lpstr>Calibri</vt:lpstr>
      <vt:lpstr>Century Gothic</vt:lpstr>
      <vt:lpstr>Wingdings 2</vt:lpstr>
      <vt:lpstr>Austin</vt:lpstr>
      <vt:lpstr>World War 1</vt:lpstr>
      <vt:lpstr>SSUSH15 analyze the origins and impact of U.S. involvement in World War I. </vt:lpstr>
      <vt:lpstr>SSUSH15</vt:lpstr>
      <vt:lpstr>Causes of WWI</vt:lpstr>
      <vt:lpstr>Entangling Alliances</vt:lpstr>
      <vt:lpstr>PowerPoint Presentation</vt:lpstr>
      <vt:lpstr>The spark that lit the fire</vt:lpstr>
      <vt:lpstr>Entangling Alliances</vt:lpstr>
      <vt:lpstr>PowerPoint Presentation</vt:lpstr>
      <vt:lpstr>Isolationism</vt:lpstr>
      <vt:lpstr>The Lusitania</vt:lpstr>
      <vt:lpstr>SSUSH15: WWI</vt:lpstr>
      <vt:lpstr>The War in America</vt:lpstr>
      <vt:lpstr>The Great Migration</vt:lpstr>
      <vt:lpstr>Impact of Nativism</vt:lpstr>
      <vt:lpstr>Eugene V. Debs</vt:lpstr>
      <vt:lpstr>SSUSH15: WWI</vt:lpstr>
      <vt:lpstr>Wilson’s Fourteen Points</vt:lpstr>
      <vt:lpstr>The first Five Points</vt:lpstr>
      <vt:lpstr>PowerPoint Presentation</vt:lpstr>
      <vt:lpstr>President Woodrow Wilson</vt:lpstr>
      <vt:lpstr>WWI</vt:lpstr>
      <vt:lpstr>The 18th Amendment</vt:lpstr>
      <vt:lpstr>Women’s Suffrage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notes</dc:title>
  <dc:creator>Bethany Copeland</dc:creator>
  <cp:lastModifiedBy>Jenkins, Denny</cp:lastModifiedBy>
  <cp:revision>42</cp:revision>
  <cp:lastPrinted>2016-02-01T15:39:34Z</cp:lastPrinted>
  <dcterms:created xsi:type="dcterms:W3CDTF">2012-08-14T17:13:41Z</dcterms:created>
  <dcterms:modified xsi:type="dcterms:W3CDTF">2018-12-03T16:35:40Z</dcterms:modified>
</cp:coreProperties>
</file>