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76" r:id="rId10"/>
    <p:sldId id="267" r:id="rId11"/>
    <p:sldId id="268" r:id="rId12"/>
    <p:sldId id="277" r:id="rId13"/>
    <p:sldId id="269" r:id="rId14"/>
    <p:sldId id="278" r:id="rId15"/>
    <p:sldId id="266" r:id="rId16"/>
    <p:sldId id="271" r:id="rId17"/>
    <p:sldId id="272" r:id="rId18"/>
    <p:sldId id="279" r:id="rId19"/>
    <p:sldId id="280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94660"/>
  </p:normalViewPr>
  <p:slideViewPr>
    <p:cSldViewPr>
      <p:cViewPr varScale="1">
        <p:scale>
          <a:sx n="82" d="100"/>
          <a:sy n="82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4AB1-4359-4A65-9C06-1A332CE7C4F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C909-BE19-444C-9C6C-5B2CB3A83D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8hvvAzgXZ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772400" cy="1470025"/>
          </a:xfrm>
        </p:spPr>
        <p:txBody>
          <a:bodyPr/>
          <a:lstStyle/>
          <a:p>
            <a:r>
              <a:rPr lang="en-US" dirty="0"/>
              <a:t>Absolute &amp; Comparative Advantage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 we determine what to produce?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6162814"/>
              </p:ext>
            </p:extLst>
          </p:nvPr>
        </p:nvGraphicFramePr>
        <p:xfrm>
          <a:off x="457200" y="1406752"/>
          <a:ext cx="8229600" cy="165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Computers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088">
                <a:tc>
                  <a:txBody>
                    <a:bodyPr/>
                    <a:lstStyle/>
                    <a:p>
                      <a:r>
                        <a:rPr lang="en-US" sz="2800" dirty="0"/>
                        <a:t>United</a:t>
                      </a:r>
                      <a:r>
                        <a:rPr lang="en-US" sz="2800" baseline="0" dirty="0"/>
                        <a:t> States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8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8086" y="3429000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/>
              <a:t>Who has </a:t>
            </a:r>
            <a:r>
              <a:rPr lang="en-US" sz="3200" u="sng" dirty="0"/>
              <a:t>Absolute</a:t>
            </a:r>
            <a:r>
              <a:rPr lang="en-US" sz="3200" dirty="0"/>
              <a:t> Advantage in cars?</a:t>
            </a:r>
          </a:p>
          <a:p>
            <a:pPr lvl="1"/>
            <a:r>
              <a:rPr lang="en-US" sz="2800" dirty="0"/>
              <a:t>United States</a:t>
            </a:r>
          </a:p>
          <a:p>
            <a:endParaRPr lang="en-US" sz="3200" dirty="0"/>
          </a:p>
          <a:p>
            <a:r>
              <a:rPr lang="en-US" sz="3200" dirty="0"/>
              <a:t>Who has </a:t>
            </a:r>
            <a:r>
              <a:rPr lang="en-US" sz="3200" u="sng" dirty="0"/>
              <a:t>Absolute</a:t>
            </a:r>
            <a:r>
              <a:rPr lang="en-US" sz="3200" dirty="0"/>
              <a:t> Advantage in computers?</a:t>
            </a:r>
          </a:p>
          <a:p>
            <a:pPr lvl="1"/>
            <a:r>
              <a:rPr lang="en-US" sz="2800" dirty="0"/>
              <a:t>United States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90692263"/>
              </p:ext>
            </p:extLst>
          </p:nvPr>
        </p:nvGraphicFramePr>
        <p:xfrm>
          <a:off x="457200" y="1600200"/>
          <a:ext cx="8229600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Computers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r>
                        <a:rPr lang="en-US" sz="2800" dirty="0"/>
                        <a:t>United</a:t>
                      </a:r>
                      <a:r>
                        <a:rPr lang="en-US" sz="2800" baseline="0" dirty="0"/>
                        <a:t> States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3352800"/>
            <a:ext cx="8229600" cy="31543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Who has </a:t>
            </a:r>
            <a:r>
              <a:rPr lang="en-US" u="sng" dirty="0"/>
              <a:t>Comparative</a:t>
            </a:r>
            <a:r>
              <a:rPr lang="en-US" dirty="0"/>
              <a:t> Advantage in computers?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Japan.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1399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3318547"/>
              </p:ext>
            </p:extLst>
          </p:nvPr>
        </p:nvGraphicFramePr>
        <p:xfrm>
          <a:off x="457200" y="1600200"/>
          <a:ext cx="8305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Computers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United</a:t>
                      </a:r>
                      <a:r>
                        <a:rPr lang="en-US" sz="2400" baseline="0" dirty="0"/>
                        <a:t> States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5867400"/>
            <a:ext cx="8610600" cy="835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i="1" u="sng" dirty="0"/>
          </a:p>
          <a:p>
            <a:pPr marL="0" indent="0">
              <a:buNone/>
            </a:pPr>
            <a:r>
              <a:rPr lang="en-US" sz="2400" b="1" i="1" u="sng" dirty="0"/>
              <a:t>HINT: always put the item asked about in the denominator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4152" y="3352800"/>
            <a:ext cx="8305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United States’ opportunity cost of computers:</a:t>
            </a:r>
          </a:p>
          <a:p>
            <a:r>
              <a:rPr lang="en-US" dirty="0"/>
              <a:t> 						16	2</a:t>
            </a:r>
          </a:p>
          <a:p>
            <a:r>
              <a:rPr lang="en-US" dirty="0"/>
              <a:t>						-----    =   -----  = 2 cars</a:t>
            </a:r>
          </a:p>
          <a:p>
            <a:r>
              <a:rPr lang="en-US" dirty="0"/>
              <a:t>  						8	1</a:t>
            </a:r>
          </a:p>
          <a:p>
            <a:r>
              <a:rPr lang="en-US" sz="2000" dirty="0"/>
              <a:t>Japan’s opportunity cost of computers:</a:t>
            </a:r>
          </a:p>
          <a:p>
            <a:endParaRPr lang="en-US" dirty="0"/>
          </a:p>
          <a:p>
            <a:r>
              <a:rPr lang="en-US" dirty="0"/>
              <a:t>						8	4</a:t>
            </a:r>
          </a:p>
          <a:p>
            <a:r>
              <a:rPr lang="en-US" dirty="0"/>
              <a:t>						----    =   -----  = 1.33 cars</a:t>
            </a:r>
          </a:p>
          <a:p>
            <a:r>
              <a:rPr lang="en-US" dirty="0"/>
              <a:t>						6	3</a:t>
            </a:r>
          </a:p>
        </p:txBody>
      </p:sp>
    </p:spTree>
    <p:extLst>
      <p:ext uri="{BB962C8B-B14F-4D97-AF65-F5344CB8AC3E}">
        <p14:creationId xmlns:p14="http://schemas.microsoft.com/office/powerpoint/2010/main" val="34609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4159675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Computers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United</a:t>
                      </a:r>
                      <a:r>
                        <a:rPr lang="en-US" sz="2400" baseline="0" dirty="0"/>
                        <a:t> States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3352800"/>
            <a:ext cx="8153400" cy="3276599"/>
          </a:xfrm>
        </p:spPr>
        <p:txBody>
          <a:bodyPr>
            <a:normAutofit/>
          </a:bodyPr>
          <a:lstStyle/>
          <a:p>
            <a:r>
              <a:rPr lang="en-US" dirty="0"/>
              <a:t>Who has comparative advantage in cars?</a:t>
            </a:r>
          </a:p>
          <a:p>
            <a:r>
              <a:rPr lang="en-US" dirty="0"/>
              <a:t>United States has the comparative advantage because </a:t>
            </a:r>
          </a:p>
          <a:p>
            <a:pPr lvl="1"/>
            <a:r>
              <a:rPr lang="en-US" sz="2800" dirty="0"/>
              <a:t>they only have to give up 1/2 of a computer versus 3/4 that Japan has to give up, in order to produce 1 car.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8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4826517"/>
              </p:ext>
            </p:extLst>
          </p:nvPr>
        </p:nvGraphicFramePr>
        <p:xfrm>
          <a:off x="533400" y="1600200"/>
          <a:ext cx="8153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Computers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United</a:t>
                      </a:r>
                      <a:r>
                        <a:rPr lang="en-US" sz="2400" baseline="0" dirty="0"/>
                        <a:t> States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32766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United States’ opportunity cost of specializing in cars:</a:t>
            </a:r>
          </a:p>
          <a:p>
            <a:r>
              <a:rPr lang="en-US" sz="2000" dirty="0"/>
              <a:t> 8	1</a:t>
            </a:r>
          </a:p>
          <a:p>
            <a:r>
              <a:rPr lang="en-US" sz="2000" dirty="0"/>
              <a:t>-----    =   -----  = 1/2 of a  computer</a:t>
            </a:r>
          </a:p>
          <a:p>
            <a:r>
              <a:rPr lang="en-US" sz="2000" dirty="0"/>
              <a:t> 16	 2</a:t>
            </a:r>
          </a:p>
          <a:p>
            <a:endParaRPr lang="en-US" sz="2000" dirty="0"/>
          </a:p>
          <a:p>
            <a:r>
              <a:rPr lang="en-US" sz="2000" dirty="0"/>
              <a:t>Japan’s opportunity cost of specializing in cars:</a:t>
            </a:r>
          </a:p>
          <a:p>
            <a:endParaRPr lang="en-US" sz="2000" dirty="0"/>
          </a:p>
          <a:p>
            <a:r>
              <a:rPr lang="en-US" sz="2000" dirty="0"/>
              <a:t>6	3</a:t>
            </a:r>
          </a:p>
          <a:p>
            <a:r>
              <a:rPr lang="en-US" sz="2000" dirty="0"/>
              <a:t>----    =   -----  = 3/4 of a computer</a:t>
            </a:r>
          </a:p>
          <a:p>
            <a:r>
              <a:rPr lang="en-US" sz="2000" dirty="0"/>
              <a:t>8	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Video Clip</a:t>
            </a:r>
            <a:br>
              <a:rPr lang="en-US" dirty="0"/>
            </a:br>
            <a:r>
              <a:rPr lang="en-US" dirty="0"/>
              <a:t>Economics in 60 Seconds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http://www.youtube.com/watch?v=38hvvAzgXZY</a:t>
            </a:r>
            <a:r>
              <a:rPr lang="en-US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7873031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31242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/>
              <a:t>Who has absolute advantage in bananas?</a:t>
            </a:r>
          </a:p>
          <a:p>
            <a:r>
              <a:rPr lang="en-US" dirty="0"/>
              <a:t>Who has absolute advantage in rice?</a:t>
            </a:r>
          </a:p>
          <a:p>
            <a:endParaRPr lang="en-US" dirty="0"/>
          </a:p>
          <a:p>
            <a:r>
              <a:rPr lang="en-US" dirty="0"/>
              <a:t>Who has comparative advantage in rice?</a:t>
            </a:r>
          </a:p>
          <a:p>
            <a:r>
              <a:rPr lang="en-US" dirty="0"/>
              <a:t>Who has comparative advantage in bananas?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44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5290190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r>
                        <a:rPr lang="en-US" sz="2400" b="1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3154361"/>
            <a:ext cx="8229600" cy="2789239"/>
          </a:xfrm>
        </p:spPr>
        <p:txBody>
          <a:bodyPr>
            <a:normAutofit/>
          </a:bodyPr>
          <a:lstStyle/>
          <a:p>
            <a:r>
              <a:rPr lang="en-US" dirty="0"/>
              <a:t>Who has absolute advantage in bananas?</a:t>
            </a:r>
          </a:p>
          <a:p>
            <a:pPr lvl="1"/>
            <a:r>
              <a:rPr lang="en-US" dirty="0"/>
              <a:t>Neither-both produce 10 bananas</a:t>
            </a:r>
          </a:p>
          <a:p>
            <a:endParaRPr lang="en-US" dirty="0"/>
          </a:p>
          <a:p>
            <a:r>
              <a:rPr lang="en-US" dirty="0"/>
              <a:t>Who has absolute advantage in rice?</a:t>
            </a:r>
          </a:p>
          <a:p>
            <a:pPr lvl="1"/>
            <a:r>
              <a:rPr lang="en-US" dirty="0"/>
              <a:t>Fiji has absolute advantage (5-2)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 - Bananas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6830811"/>
              </p:ext>
            </p:extLst>
          </p:nvPr>
        </p:nvGraphicFramePr>
        <p:xfrm>
          <a:off x="457200" y="1295400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China</a:t>
            </a:r>
            <a:r>
              <a:rPr lang="en-US" dirty="0"/>
              <a:t> only gives up 1/5 rice whereas Fiji has to give up 1/2 rice to produce 1 banana.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7338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Fiji’s opportunity cost of bananas:		 5	1</a:t>
            </a:r>
          </a:p>
          <a:p>
            <a:r>
              <a:rPr lang="en-US" dirty="0"/>
              <a:t>					-----    =   -----  =  1/2 rice </a:t>
            </a:r>
          </a:p>
          <a:p>
            <a:r>
              <a:rPr lang="en-US" dirty="0"/>
              <a:t>					10	 2</a:t>
            </a:r>
          </a:p>
          <a:p>
            <a:endParaRPr lang="en-US" dirty="0"/>
          </a:p>
          <a:p>
            <a:r>
              <a:rPr lang="en-US" dirty="0"/>
              <a:t>China’s opportunity cost of bananas:		 2	1</a:t>
            </a:r>
          </a:p>
          <a:p>
            <a:r>
              <a:rPr lang="en-US" dirty="0"/>
              <a:t>					----    =   -----  =  1/5 rice</a:t>
            </a:r>
          </a:p>
          <a:p>
            <a:r>
              <a:rPr lang="en-US" dirty="0"/>
              <a:t>					10	5</a:t>
            </a:r>
          </a:p>
        </p:txBody>
      </p:sp>
    </p:spTree>
    <p:extLst>
      <p:ext uri="{BB962C8B-B14F-4D97-AF65-F5344CB8AC3E}">
        <p14:creationId xmlns:p14="http://schemas.microsoft.com/office/powerpoint/2010/main" val="2412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 - Rice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1295400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Fiji</a:t>
            </a:r>
            <a:r>
              <a:rPr lang="en-US" dirty="0"/>
              <a:t> only gives up 2 bananas whereas China has to give up 5 bananas to produce 1 rice.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7338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Fiji’s opportunity cost of Rice:		 	10	2</a:t>
            </a:r>
          </a:p>
          <a:p>
            <a:r>
              <a:rPr lang="en-US" dirty="0"/>
              <a:t>					-----    =   -----  =  2 bananas</a:t>
            </a:r>
          </a:p>
          <a:p>
            <a:r>
              <a:rPr lang="en-US" dirty="0"/>
              <a:t>					5	 1</a:t>
            </a:r>
          </a:p>
          <a:p>
            <a:endParaRPr lang="en-US" dirty="0"/>
          </a:p>
          <a:p>
            <a:r>
              <a:rPr lang="en-US" dirty="0"/>
              <a:t>China’s opportunity cost of Rice:		 10	5</a:t>
            </a:r>
          </a:p>
          <a:p>
            <a:r>
              <a:rPr lang="en-US" dirty="0"/>
              <a:t>					----    =   -----  =  5 bananas</a:t>
            </a:r>
          </a:p>
          <a:p>
            <a:r>
              <a:rPr lang="en-US" dirty="0"/>
              <a:t>					 2	1</a:t>
            </a:r>
          </a:p>
        </p:txBody>
      </p:sp>
    </p:spTree>
    <p:extLst>
      <p:ext uri="{BB962C8B-B14F-4D97-AF65-F5344CB8AC3E}">
        <p14:creationId xmlns:p14="http://schemas.microsoft.com/office/powerpoint/2010/main" val="28965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Absolute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Absolute advantage is when someone is the best at doing something</a:t>
            </a:r>
          </a:p>
          <a:p>
            <a:pPr lvl="1"/>
            <a:r>
              <a:rPr lang="en-US" dirty="0"/>
              <a:t>The USA is the best at producing entertainment</a:t>
            </a:r>
          </a:p>
          <a:p>
            <a:pPr lvl="1"/>
            <a:r>
              <a:rPr lang="en-US" dirty="0"/>
              <a:t>Nick </a:t>
            </a:r>
            <a:r>
              <a:rPr lang="en-US" dirty="0" err="1"/>
              <a:t>Saban</a:t>
            </a:r>
            <a:r>
              <a:rPr lang="en-US" dirty="0"/>
              <a:t> is the best at coaching college football</a:t>
            </a:r>
          </a:p>
          <a:p>
            <a:pPr lvl="1"/>
            <a:r>
              <a:rPr lang="en-US" dirty="0"/>
              <a:t>Lebron James is the best basketball player</a:t>
            </a:r>
          </a:p>
          <a:p>
            <a:endParaRPr lang="en-US" dirty="0"/>
          </a:p>
          <a:p>
            <a:r>
              <a:rPr lang="en-US" dirty="0"/>
              <a:t>Are there cases where someone might be the best at something but it’s better for them to not do it?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look at the worksheet (Lesson 1, Activity 2)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Mike		Debbie</a:t>
            </a:r>
          </a:p>
          <a:p>
            <a:pPr>
              <a:buNone/>
            </a:pPr>
            <a:r>
              <a:rPr lang="en-US" dirty="0"/>
              <a:t>Vacuuming		60 min.	45 min.</a:t>
            </a:r>
          </a:p>
          <a:p>
            <a:pPr>
              <a:buNone/>
            </a:pPr>
            <a:r>
              <a:rPr lang="en-US" dirty="0"/>
              <a:t>Wash dishes		30 min.	45 min.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What is Mike’s opp. cost of vacuuming in terms of washing dishes?  (In other words, how many loads of dishes does he have to give up to vacuum the room)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Answer—2 loads of dishes (60 min./30 min.) = 2</a:t>
            </a:r>
          </a:p>
          <a:p>
            <a:pPr>
              <a:buNone/>
            </a:pPr>
            <a:r>
              <a:rPr lang="en-US" dirty="0"/>
              <a:t>Let’s try another one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			Mike		Debbie</a:t>
            </a:r>
          </a:p>
          <a:p>
            <a:pPr>
              <a:buNone/>
            </a:pPr>
            <a:r>
              <a:rPr lang="en-US" dirty="0"/>
              <a:t>Vacuuming		60 min.		45 min.</a:t>
            </a:r>
          </a:p>
          <a:p>
            <a:pPr>
              <a:buNone/>
            </a:pPr>
            <a:r>
              <a:rPr lang="en-US" dirty="0"/>
              <a:t>Wash dishes		30 min.		45 min.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What is Mike’s opp. cost of doing dishes in terms of vacuuming?  (In other words, how much vacuuming does he have to give up to do dishes)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Answer—</a:t>
            </a:r>
          </a:p>
          <a:p>
            <a:pPr>
              <a:buNone/>
            </a:pPr>
            <a:r>
              <a:rPr lang="en-US" dirty="0"/>
              <a:t>1/2 of a room vacuumed (30 min./60 min.) = .5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What about Debbie?  </a:t>
            </a:r>
          </a:p>
          <a:p>
            <a:pPr>
              <a:buNone/>
            </a:pPr>
            <a:r>
              <a:rPr lang="en-US" dirty="0"/>
              <a:t>She has to give up 1 room vacuumed for 1 load of dishes (45/45=1)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if Debbie has to give up 1 room vacuumed to do a load of dishes meanwhile Mike has to give up ½ a room to do a load of dishes; who has the comparative advantage of doing dishes?</a:t>
            </a:r>
          </a:p>
          <a:p>
            <a:r>
              <a:rPr lang="en-US" dirty="0"/>
              <a:t>Mike does because it only costs him ½ a room to Debbie’s 1 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Lebron James is the best basketball player and the best teacher, while Jenkins is a weak basketball player and a moderate teacher, who should do which task?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Comparative Advantage is when a person can produce something at a lower </a:t>
            </a:r>
            <a:r>
              <a:rPr lang="en-US" b="1" u="sng" dirty="0">
                <a:solidFill>
                  <a:srgbClr val="FF0000"/>
                </a:solidFill>
              </a:rPr>
              <a:t>opportunity cost </a:t>
            </a:r>
            <a:r>
              <a:rPr lang="en-US" dirty="0"/>
              <a:t>than anyone else.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In this scenario: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Jenkins has the comparative advantage in teaching because it cost him less (in giving up a weak basketball game) in order to specialize in teaching.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Lebron James has the comparative advantage in basketball because it costs him less (in giving up comparatively low teacher pay) to specialize in basketball.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3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To find comparative advantage, DO NOT compare Absolute advantage: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ability of an individual, or firm, or country to produce a greater quantity of a good, product, or service than competitors, using the same amount of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Instead compare their opportunity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Value of the best alternative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USA has an absolute advantage in airplane production and coffee production when compared to Guatemala</a:t>
            </a:r>
          </a:p>
          <a:p>
            <a:pPr lvl="1"/>
            <a:r>
              <a:rPr lang="en-US" dirty="0"/>
              <a:t>So why does Guatemala produce significantly more coffee than the USA?</a:t>
            </a:r>
          </a:p>
          <a:p>
            <a:r>
              <a:rPr lang="en-US" dirty="0"/>
              <a:t>Simple, USA has to give up too many airplane producers (a very complex field) to grow coffee.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152400"/>
            <a:ext cx="8436429" cy="1523999"/>
          </a:xfrm>
        </p:spPr>
        <p:txBody>
          <a:bodyPr>
            <a:normAutofit/>
          </a:bodyPr>
          <a:lstStyle/>
          <a:p>
            <a:r>
              <a:rPr lang="en-US" dirty="0"/>
              <a:t>Before Specialization</a:t>
            </a:r>
            <a:br>
              <a:rPr lang="en-US" dirty="0"/>
            </a:br>
            <a:r>
              <a:rPr lang="en-US" dirty="0"/>
              <a:t>Example: Salmon and Coffee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9730509"/>
              </p:ext>
            </p:extLst>
          </p:nvPr>
        </p:nvGraphicFramePr>
        <p:xfrm>
          <a:off x="642257" y="1709056"/>
          <a:ext cx="80010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Before Specialization</a:t>
                      </a:r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Hours Worked</a:t>
                      </a:r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Production</a:t>
                      </a:r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/>
                        <a:t>Alaska</a:t>
                      </a:r>
                    </a:p>
                  </a:txBody>
                  <a:tcPr marL="44873" marR="44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(making salmon)</a:t>
                      </a:r>
                    </a:p>
                  </a:txBody>
                  <a:tcPr marL="44873" marR="448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pounds of salmon</a:t>
                      </a:r>
                    </a:p>
                  </a:txBody>
                  <a:tcPr marL="44873" marR="4487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(making coffee)</a:t>
                      </a:r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pound</a:t>
                      </a:r>
                      <a:r>
                        <a:rPr lang="en-US" sz="2400" baseline="0" dirty="0"/>
                        <a:t> of coffee</a:t>
                      </a:r>
                      <a:endParaRPr lang="en-US" sz="2400" dirty="0"/>
                    </a:p>
                  </a:txBody>
                  <a:tcPr marL="44873" marR="4487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Brazil</a:t>
                      </a:r>
                    </a:p>
                  </a:txBody>
                  <a:tcPr marL="44873" marR="44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(making</a:t>
                      </a:r>
                      <a:r>
                        <a:rPr lang="en-US" sz="2400" baseline="0" dirty="0"/>
                        <a:t> salmon)</a:t>
                      </a:r>
                    </a:p>
                  </a:txBody>
                  <a:tcPr marL="44873" marR="448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pound of salmon</a:t>
                      </a:r>
                    </a:p>
                  </a:txBody>
                  <a:tcPr marL="44873" marR="4487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(making coffee)</a:t>
                      </a:r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pounds</a:t>
                      </a:r>
                      <a:r>
                        <a:rPr lang="en-US" sz="2400" baseline="0" dirty="0"/>
                        <a:t> of coffee</a:t>
                      </a:r>
                      <a:endParaRPr lang="en-US" sz="2400" dirty="0"/>
                    </a:p>
                  </a:txBody>
                  <a:tcPr marL="44873" marR="4487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4953002"/>
            <a:ext cx="8686800" cy="1904998"/>
          </a:xfrm>
        </p:spPr>
        <p:txBody>
          <a:bodyPr>
            <a:normAutofit/>
          </a:bodyPr>
          <a:lstStyle/>
          <a:p>
            <a:r>
              <a:rPr lang="en-US" dirty="0"/>
              <a:t>If Alaska works 8 hours with NO TRADE they have 5lbs salmon and 1lb of coffee</a:t>
            </a:r>
          </a:p>
          <a:p>
            <a:r>
              <a:rPr lang="en-US" dirty="0"/>
              <a:t>If Brazil works for 8 hours with NO TRADE they have 1lb of salmon and 5lbs of coffee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Specialization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9592809"/>
              </p:ext>
            </p:extLst>
          </p:nvPr>
        </p:nvGraphicFramePr>
        <p:xfrm>
          <a:off x="381000" y="891381"/>
          <a:ext cx="8458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59">
                <a:tc>
                  <a:txBody>
                    <a:bodyPr/>
                    <a:lstStyle/>
                    <a:p>
                      <a:r>
                        <a:rPr lang="en-US" sz="2400" dirty="0"/>
                        <a:t>After</a:t>
                      </a:r>
                      <a:r>
                        <a:rPr lang="en-US" sz="2400" baseline="0" dirty="0"/>
                        <a:t> Specialization</a:t>
                      </a:r>
                      <a:endParaRPr 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Hours Worked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Production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20">
                <a:tc>
                  <a:txBody>
                    <a:bodyPr/>
                    <a:lstStyle/>
                    <a:p>
                      <a:r>
                        <a:rPr lang="en-US" sz="2400" dirty="0"/>
                        <a:t>Alaska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 (making salmon)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pounds</a:t>
                      </a:r>
                      <a:r>
                        <a:rPr lang="en-US" sz="2400" baseline="0" dirty="0"/>
                        <a:t> of salmon</a:t>
                      </a:r>
                      <a:endParaRPr 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2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20">
                <a:tc>
                  <a:txBody>
                    <a:bodyPr/>
                    <a:lstStyle/>
                    <a:p>
                      <a:r>
                        <a:rPr lang="en-US" sz="2400" dirty="0"/>
                        <a:t>Brazil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 (making coffee)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pounds</a:t>
                      </a:r>
                      <a:r>
                        <a:rPr lang="en-US" sz="2400" baseline="0" dirty="0"/>
                        <a:t> of coffee</a:t>
                      </a:r>
                      <a:endParaRPr 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2819400"/>
            <a:ext cx="8458200" cy="3810000"/>
          </a:xfrm>
        </p:spPr>
        <p:txBody>
          <a:bodyPr>
            <a:normAutofit/>
          </a:bodyPr>
          <a:lstStyle/>
          <a:p>
            <a:r>
              <a:rPr lang="en-US" sz="2900" dirty="0"/>
              <a:t>If they specialize in what they make best Alaska spends all it’s time making salmon while Brazil only makes coffee.</a:t>
            </a:r>
          </a:p>
          <a:p>
            <a:pPr lvl="1"/>
            <a:r>
              <a:rPr lang="en-US" sz="2500" dirty="0"/>
              <a:t>Alaska produces 10 pounds of salmon, but no coffee.</a:t>
            </a:r>
          </a:p>
          <a:p>
            <a:pPr lvl="1"/>
            <a:r>
              <a:rPr lang="en-US" sz="2500" dirty="0"/>
              <a:t>Brazil produces 10 pounds of coffee but no salmon.</a:t>
            </a:r>
          </a:p>
          <a:p>
            <a:pPr marL="0" indent="0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How can the Alaskan make this work to its benefit?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Trade: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6872628"/>
              </p:ext>
            </p:extLst>
          </p:nvPr>
        </p:nvGraphicFramePr>
        <p:xfrm>
          <a:off x="402771" y="10668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5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936"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Trade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Coffee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Salmon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22">
                <a:tc>
                  <a:txBody>
                    <a:bodyPr/>
                    <a:lstStyle/>
                    <a:p>
                      <a:r>
                        <a:rPr lang="en-US" sz="2400" dirty="0"/>
                        <a:t>Alaska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pounds coffee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pounds</a:t>
                      </a:r>
                      <a:r>
                        <a:rPr lang="en-US" sz="2400" baseline="0" dirty="0"/>
                        <a:t> of salmon</a:t>
                      </a:r>
                      <a:endParaRPr 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2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22">
                <a:tc>
                  <a:txBody>
                    <a:bodyPr/>
                    <a:lstStyle/>
                    <a:p>
                      <a:r>
                        <a:rPr lang="en-US" sz="2400" dirty="0"/>
                        <a:t>Brazil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pounds coffee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pounds</a:t>
                      </a:r>
                      <a:r>
                        <a:rPr lang="en-US" sz="2400" baseline="0" dirty="0"/>
                        <a:t> of salmon</a:t>
                      </a:r>
                      <a:endParaRPr lang="en-US" sz="2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3411901"/>
            <a:ext cx="8229600" cy="32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900" dirty="0"/>
              <a:t>TRADE!  </a:t>
            </a:r>
          </a:p>
          <a:p>
            <a:r>
              <a:rPr lang="en-US" sz="2900" dirty="0"/>
              <a:t>If he sells half his salmon to Brazil and uses the money to buy 5 pounds of coffee, he will still have 5 pounds of salmon and now he’ll have 5 pounds of coffee too!</a:t>
            </a:r>
          </a:p>
          <a:p>
            <a:endParaRPr lang="en-US" sz="2900" dirty="0"/>
          </a:p>
          <a:p>
            <a:r>
              <a:rPr lang="en-US" sz="2900" dirty="0"/>
              <a:t>Before specialization the Alaskan only had 1 pound of coffee—so in in the end, he comes out with an extra 4 pounds of coffee and didn’t have to do any additional work!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9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936</Words>
  <Application>Microsoft Office PowerPoint</Application>
  <PresentationFormat>On-screen Show (4:3)</PresentationFormat>
  <Paragraphs>239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Absolute &amp; Comparative Advantage</vt:lpstr>
      <vt:lpstr>Absolute Advantage</vt:lpstr>
      <vt:lpstr>Comparative Advantage</vt:lpstr>
      <vt:lpstr>Comparative Advantage</vt:lpstr>
      <vt:lpstr>Comparative Advantage</vt:lpstr>
      <vt:lpstr>Comparative Advantage</vt:lpstr>
      <vt:lpstr>Before Specialization Example: Salmon and Coffee</vt:lpstr>
      <vt:lpstr>After Specialization </vt:lpstr>
      <vt:lpstr>After Trade: </vt:lpstr>
      <vt:lpstr>Sample Problems</vt:lpstr>
      <vt:lpstr>Sample Problems</vt:lpstr>
      <vt:lpstr>Sample Problems</vt:lpstr>
      <vt:lpstr>Sample Problems</vt:lpstr>
      <vt:lpstr>Sample Problems</vt:lpstr>
      <vt:lpstr>Video Clip Economics in 60 Seconds</vt:lpstr>
      <vt:lpstr>You Try</vt:lpstr>
      <vt:lpstr>You Try</vt:lpstr>
      <vt:lpstr>Comparative Advantage - Bananas</vt:lpstr>
      <vt:lpstr>Comparative Advantage - Rice</vt:lpstr>
      <vt:lpstr>Sample Problems</vt:lpstr>
      <vt:lpstr>Sample Problems</vt:lpstr>
      <vt:lpstr>Sample Problems</vt:lpstr>
    </vt:vector>
  </TitlesOfParts>
  <Company>Lake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and Comparative Advantage</dc:title>
  <dc:creator>Carolyn Bristo</dc:creator>
  <cp:lastModifiedBy>Jenkins, Denny</cp:lastModifiedBy>
  <cp:revision>33</cp:revision>
  <dcterms:created xsi:type="dcterms:W3CDTF">2011-09-08T02:49:10Z</dcterms:created>
  <dcterms:modified xsi:type="dcterms:W3CDTF">2018-11-13T09:46:59Z</dcterms:modified>
</cp:coreProperties>
</file>