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8" r:id="rId3"/>
    <p:sldId id="290" r:id="rId4"/>
    <p:sldId id="291" r:id="rId5"/>
    <p:sldId id="293" r:id="rId6"/>
    <p:sldId id="296" r:id="rId7"/>
    <p:sldId id="294" r:id="rId8"/>
    <p:sldId id="292" r:id="rId9"/>
    <p:sldId id="295" r:id="rId10"/>
    <p:sldId id="299" r:id="rId11"/>
    <p:sldId id="297" r:id="rId12"/>
    <p:sldId id="300" r:id="rId13"/>
    <p:sldId id="301" r:id="rId14"/>
    <p:sldId id="289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8" autoAdjust="0"/>
    <p:restoredTop sz="94712"/>
  </p:normalViewPr>
  <p:slideViewPr>
    <p:cSldViewPr>
      <p:cViewPr varScale="1">
        <p:scale>
          <a:sx n="64" d="100"/>
          <a:sy n="64" d="100"/>
        </p:scale>
        <p:origin x="3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D2B983-7B0C-412F-B6EB-6511C9820C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34A6ED-E951-4D08-9055-352901348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F3ECD3-300B-42ED-B242-F033EF325C87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15A8B-B196-4841-B8B7-FA40764F4F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D554E-2312-4101-8E5C-19ECA6ABB8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8CFD5C-FBFF-4D41-9E46-E5F5643E7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AB52BE-0A4E-46A3-83E0-6AB43E553E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2CFE19-2FE6-47ED-A09B-FA4B36B882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A516A5-EBA9-4D29-B91C-C74B139A2588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EF25BD-0F76-4AE8-ACC7-95988607D5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6A3D61-362D-42DB-AF41-F2F8C7C4A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51747-781D-48C2-A5A8-3A1352396A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5AD2D-97E3-4971-8680-DD4459679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24793E0E-6ACC-4914-ADE7-096EF41C9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9BCF1A42-E9C2-4A45-8F40-812E8AE52B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71896D1B-675F-4EF1-A4B3-BD06F4A28E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E1394738-8DF3-42EF-BABB-DF7C56B41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EAF3C-1B1D-405B-8790-0C49D2D1B98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0A3348D0-03B5-44D6-BB06-F1EA7E8679DE}"/>
              </a:ext>
            </a:extLst>
          </p:cNvPr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0C13C83A-EE54-4A87-8AC8-439B87488750}"/>
              </a:ext>
            </a:extLst>
          </p:cNvPr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45323B07-FA71-443A-A779-22C6E1EB2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8253D41D-3B72-45D6-9511-597A3A59B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EAB77D5D-940A-4A02-BCCB-ADD656B2A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FFE6751-53CE-4698-BC10-A8D8C9FCE8C8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FC862101-DBAA-44FC-8D93-18761EA8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E8AF7B-4AFC-4EF9-B9D8-CB52E1BF7BDC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61A4F10D-614A-4FFA-AB91-3FCB7C13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328C5DC5-763D-47C2-A72A-6AC47244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E9284B-512D-40DD-8566-44A2C35B7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4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9720F30-050C-4308-BFF2-AD4087CF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ED63-804C-42DF-BB20-74BE7442F7E5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20ACF38-FAA5-459E-B61C-CEA3CBDDC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0FEE642-885C-4403-A0B1-1677F5A9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B57F-7680-438D-A349-AAE317EF8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52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6657548-1B57-47E3-A112-8CF6520CD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FCD73-E573-4854-A510-244C57B571D1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93AC2A8-0962-4773-9622-B994EBC9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D373E66-50EC-47B9-9AAA-3145F02C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99A4-096C-4F4C-9F52-AD7FE930E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03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10577E7-EA9C-4DC5-BBC2-B1025D68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C8311-43E8-46D7-82C9-7216CCC8C882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A7B8889-E5C8-47BA-A9C6-8FC40F00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E994674-E058-4943-B338-5A5550A0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C5B02-CDE3-4618-9003-842782E5E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02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D45C67F7-4C9C-43FA-9E2F-DE70C088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6D393"/>
              </a:gs>
              <a:gs pos="28000">
                <a:srgbClr val="E3CA71"/>
              </a:gs>
              <a:gs pos="100000">
                <a:srgbClr val="AE9945"/>
              </a:gs>
            </a:gsLst>
            <a:lin ang="5400000"/>
          </a:gradFill>
          <a:ln w="3175" cap="rnd">
            <a:solidFill>
              <a:srgbClr val="978749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7EB684CD-BB76-48A9-8C2C-891A6DA30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6D393"/>
              </a:gs>
              <a:gs pos="28000">
                <a:srgbClr val="E3CA71"/>
              </a:gs>
              <a:gs pos="100000">
                <a:srgbClr val="AE9945"/>
              </a:gs>
            </a:gsLst>
            <a:lin ang="5400000"/>
          </a:gradFill>
          <a:ln w="3175" cap="rnd">
            <a:solidFill>
              <a:srgbClr val="978749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CFCD3D9-2239-410C-8663-39C419E9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5EEB01-E610-4771-8C83-F7BC9406875E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18C75F-9A31-4E0A-A90B-A7E216CD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FF36D2-1E41-47E8-94FE-B498DA95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BACB-61B0-4DEF-B3FF-5123E6B45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37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62F7A-2269-4572-935A-AAEB1815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1BB1BA-081A-4EEF-A21B-AC6AEE0FE387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21A8F-B69A-4334-BAFA-0D4D73E4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D1E9D-F5A9-4C13-B09F-AE057975B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2A04-32A4-407E-9C68-D8F2E0E9A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2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60CFC-63F1-4F0A-B314-4D3033C2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75E55E-B1E4-4292-992D-DF6A010C8550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50171A-2122-4316-BE44-23B937F4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F5ADA-E7F6-447E-A1B1-42D26AB6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2022-6067-4D6C-B8F2-2CF99413B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939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397CB-E96F-4D65-9D56-214AA156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7A63C-41D3-4FAE-8A56-A93905E9C270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75E12-882A-4428-A759-8085D7E4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88016-B1CC-4F16-8E99-DDED7BE9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C59A-DEB2-49B9-818A-0058177CB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68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FAB4082-DC05-4CC3-B538-3BC652F4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4720-886F-416A-B978-62B18BF8A35A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7B40EB9C-92C3-4705-86B1-B7E65177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89D181A-73EC-4DA7-A240-8F65DC00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D889-F18C-4761-9F73-075ECDD6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5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43B6D-BF25-4EA0-9B11-E33EC98FB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0C75E-2590-467A-BF4B-794B8FA2197D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F26E5-3E07-49AE-9C6F-5EA335D8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4744E-422F-4726-9CC1-81C838F2C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2A72-DDBB-4319-A708-CD7FA336D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23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45876A79-FA15-451B-8609-0EFBE6488E44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BD790766-5C93-49BB-A20D-CF7F72BF67FC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C11C3CC-4D57-4EAE-ACA9-1E955066EF14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87CCD6-1E04-4A41-AC59-1B32BC658D34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DD4E3F75-01E2-4F8D-A26B-8214FFB17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6D393"/>
              </a:gs>
              <a:gs pos="28000">
                <a:srgbClr val="E3CA71"/>
              </a:gs>
              <a:gs pos="100000">
                <a:srgbClr val="AE9945"/>
              </a:gs>
            </a:gsLst>
            <a:lin ang="5400000"/>
          </a:gradFill>
          <a:ln w="3175" cap="rnd">
            <a:solidFill>
              <a:srgbClr val="978749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D917936B-F31B-4260-9DE7-C0E14BF9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E6D393"/>
              </a:gs>
              <a:gs pos="28000">
                <a:srgbClr val="E3CA71"/>
              </a:gs>
              <a:gs pos="100000">
                <a:srgbClr val="AE9945"/>
              </a:gs>
            </a:gsLst>
            <a:lin ang="5400000"/>
          </a:gradFill>
          <a:ln w="3175" cap="rnd">
            <a:solidFill>
              <a:srgbClr val="978749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86332BBE-2E04-4D5F-8C1F-1D9C1365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01EAD8D-0BD9-4153-A767-D75E77F238D3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1EF05C0-BF77-43F6-9BE3-330A92A9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9BC8E266-2805-4B3A-808C-A00EFB16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A515-2DE1-4829-9759-89116AF4E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482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029A1054-F9A3-455A-8761-6B3F44772300}"/>
              </a:ext>
            </a:extLst>
          </p:cNvPr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7D4B4917-5527-4E32-B157-2D21D488229E}"/>
              </a:ext>
            </a:extLst>
          </p:cNvPr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1AF76D42-FC3F-4AAB-9578-2FA285661592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1DEF289-783E-4D2A-92F0-06688C6D25EA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9E2C7C19-7BD0-4896-A130-A704E06E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FFDD16AD-0FED-44F0-8FB0-36792F7C34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98FDD70-0854-4B64-8C2D-C223B2646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83C4E49-D442-41AF-AF92-6E48E58AA6DF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E4B113A-46DD-47B6-8F1E-66AD612A0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9438513-50BB-4346-B5E6-3F5730326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charset="0"/>
              </a:defRPr>
            </a:lvl1pPr>
          </a:lstStyle>
          <a:p>
            <a:pPr>
              <a:defRPr/>
            </a:pPr>
            <a:fld id="{E9E55691-68AE-4F60-9B60-A468066E8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3" r:id="rId2"/>
    <p:sldLayoutId id="2147484008" r:id="rId3"/>
    <p:sldLayoutId id="2147484009" r:id="rId4"/>
    <p:sldLayoutId id="2147484010" r:id="rId5"/>
    <p:sldLayoutId id="2147484011" r:id="rId6"/>
    <p:sldLayoutId id="2147484004" r:id="rId7"/>
    <p:sldLayoutId id="2147484012" r:id="rId8"/>
    <p:sldLayoutId id="2147484013" r:id="rId9"/>
    <p:sldLayoutId id="2147484005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3DFDB-A9E7-4723-8148-A696C5D96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716" y="152402"/>
            <a:ext cx="8708571" cy="1828798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u="sng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US" sz="3200" u="sng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br>
              <a:rPr lang="en-US" u="sng" dirty="0">
                <a:solidFill>
                  <a:schemeClr val="tx1"/>
                </a:solidFill>
                <a:latin typeface="Calibri" pitchFamily="34" charset="0"/>
              </a:rPr>
            </a:b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E3F543DE-2E3F-46B3-A7F7-AB2EAFD1A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1350" y="2057400"/>
            <a:ext cx="5829301" cy="3886200"/>
          </a:xfrm>
        </p:spPr>
        <p:txBody>
          <a:bodyPr/>
          <a:lstStyle/>
          <a:p>
            <a:pPr marR="0" algn="ctr"/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Perfect Competition</a:t>
            </a:r>
          </a:p>
          <a:p>
            <a:pPr marR="0" algn="ctr"/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Monopolistic Competition</a:t>
            </a:r>
          </a:p>
          <a:p>
            <a:pPr marR="0" algn="ctr"/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Oligopoly</a:t>
            </a:r>
          </a:p>
          <a:p>
            <a:pPr marR="0" algn="ctr"/>
            <a:r>
              <a:rPr lang="en-US" alt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Monopoly</a:t>
            </a:r>
          </a:p>
          <a:p>
            <a:pPr marR="0" algn="l"/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5AAF41-4EF7-414A-AE22-DB8B4A5B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pPr algn="ctr"/>
            <a:r>
              <a:rPr lang="en-US" dirty="0"/>
              <a:t>Oligopoly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BBC96F0-A776-46BA-B8BA-B9AAF5C3117B}"/>
              </a:ext>
            </a:extLst>
          </p:cNvPr>
          <p:cNvSpPr txBox="1">
            <a:spLocks/>
          </p:cNvSpPr>
          <p:nvPr/>
        </p:nvSpPr>
        <p:spPr bwMode="auto">
          <a:xfrm>
            <a:off x="381000" y="1219200"/>
            <a:ext cx="11430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u="sng" dirty="0">
                <a:latin typeface="Calibri" charset="0"/>
              </a:rPr>
              <a:t>Collusion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Calibri" charset="0"/>
              </a:rPr>
              <a:t>When Oligopolies agree to set prices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b="1" u="sng" dirty="0">
                <a:latin typeface="Calibri" charset="0"/>
              </a:rPr>
              <a:t>illegal </a:t>
            </a:r>
            <a:r>
              <a:rPr lang="en-US" altLang="en-US" sz="2800" dirty="0">
                <a:latin typeface="Calibri" charset="0"/>
              </a:rPr>
              <a:t>(because it restricts trade).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US" altLang="en-US" sz="2400" dirty="0">
              <a:latin typeface="Calibri" charset="0"/>
            </a:endParaRPr>
          </a:p>
          <a:p>
            <a:pPr marL="109537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u="sng" dirty="0">
                <a:latin typeface="Calibri" charset="0"/>
              </a:rPr>
              <a:t>Two forms of collusion: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Lucida Sans Unicode" charset="0"/>
              <a:buAutoNum type="arabicPeriod"/>
              <a:defRPr/>
            </a:pPr>
            <a:r>
              <a:rPr lang="en-US" altLang="en-US" sz="2800" dirty="0">
                <a:latin typeface="Calibri" charset="0"/>
              </a:rPr>
              <a:t>Price fixing, which is agreeing to charge a set price, which is often above market price.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Lucida Sans Unicode" charset="0"/>
              <a:buAutoNum type="arabicPeriod"/>
              <a:defRPr/>
            </a:pPr>
            <a:r>
              <a:rPr lang="en-US" altLang="en-US" sz="2800" dirty="0">
                <a:latin typeface="Calibri" charset="0"/>
              </a:rPr>
              <a:t>Dividing up the market for guaranteed sales.</a:t>
            </a:r>
          </a:p>
        </p:txBody>
      </p:sp>
    </p:spTree>
    <p:extLst>
      <p:ext uri="{BB962C8B-B14F-4D97-AF65-F5344CB8AC3E}">
        <p14:creationId xmlns:p14="http://schemas.microsoft.com/office/powerpoint/2010/main" val="417291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46652" y="1447800"/>
            <a:ext cx="113405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904875"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Monopoly</a:t>
            </a:r>
          </a:p>
          <a:p>
            <a:pPr marL="374650" marR="904875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Only </a:t>
            </a:r>
            <a:r>
              <a:rPr lang="en-US" sz="2800" b="1" i="1" dirty="0"/>
              <a:t>one seller </a:t>
            </a:r>
            <a:r>
              <a:rPr lang="en-US" sz="2800" dirty="0"/>
              <a:t>of a product that dominates the market (controls supply and prices) or a single producer of a specific product.  </a:t>
            </a:r>
          </a:p>
          <a:p>
            <a:pPr marL="374650" marR="904875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4 different Types</a:t>
            </a:r>
          </a:p>
          <a:p>
            <a:pPr marL="1060450" marR="904875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Natural</a:t>
            </a:r>
          </a:p>
          <a:p>
            <a:pPr marL="1060450" marR="904875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Geographic</a:t>
            </a:r>
          </a:p>
          <a:p>
            <a:pPr marL="1060450" marR="904875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Technical</a:t>
            </a:r>
          </a:p>
          <a:p>
            <a:pPr marL="1060450" marR="904875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Government</a:t>
            </a:r>
          </a:p>
          <a:p>
            <a:pPr marL="88900" marR="904875">
              <a:spcBef>
                <a:spcPts val="0"/>
              </a:spcBef>
              <a:spcAft>
                <a:spcPts val="1200"/>
              </a:spcAft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6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46652" y="1447800"/>
            <a:ext cx="113405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u="sng" dirty="0">
                <a:latin typeface="Calibri" panose="020F0502020204030204" pitchFamily="34" charset="0"/>
              </a:rPr>
              <a:t>Natural Monopoly </a:t>
            </a:r>
            <a:r>
              <a:rPr lang="en-US" altLang="en-US" sz="2800" dirty="0">
                <a:latin typeface="Calibri" panose="020F0502020204030204" pitchFamily="34" charset="0"/>
              </a:rPr>
              <a:t>occurs when a single firm produces a product or provides a service because it has the ability to produce significantly more efficiently than potential competitors or has a significant head start in the market.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Google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YKK</a:t>
            </a:r>
          </a:p>
          <a:p>
            <a:endParaRPr lang="en-US" altLang="en-US" sz="2800" b="1" dirty="0">
              <a:latin typeface="Calibri" panose="020F0502020204030204" pitchFamily="34" charset="0"/>
            </a:endParaRPr>
          </a:p>
          <a:p>
            <a:r>
              <a:rPr lang="en-US" altLang="en-US" sz="2800" b="1" dirty="0">
                <a:latin typeface="Calibri" panose="020F0502020204030204" pitchFamily="34" charset="0"/>
              </a:rPr>
              <a:t>Geographic Monopoly </a:t>
            </a:r>
            <a:r>
              <a:rPr lang="en-US" altLang="en-US" sz="2800" dirty="0">
                <a:latin typeface="Calibri" panose="020F0502020204030204" pitchFamily="34" charset="0"/>
              </a:rPr>
              <a:t>occurs when the location cannot support two or more such businesses.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single gas station on remote exit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small town drugstore or skating rink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n-US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Calibri" pitchFamily="34" charset="0"/>
              </a:rPr>
              <a:t>Monopolies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07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69843" y="1219200"/>
            <a:ext cx="113405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Calibri" panose="020F0502020204030204" pitchFamily="34" charset="0"/>
              </a:rPr>
              <a:t>Technological Monopoly </a:t>
            </a:r>
            <a:r>
              <a:rPr lang="en-US" altLang="en-US" sz="2800" dirty="0">
                <a:latin typeface="Calibri" panose="020F0502020204030204" pitchFamily="34" charset="0"/>
              </a:rPr>
              <a:t>occurs when a producer has the exclusive right through patents of copyrights to produce a product or sell a particular product. </a:t>
            </a: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medical drugs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Songs and Music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Unique Inventions</a:t>
            </a:r>
          </a:p>
          <a:p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altLang="en-US" sz="2800" b="1" u="sng" dirty="0">
                <a:latin typeface="Calibri" panose="020F0502020204030204" pitchFamily="34" charset="0"/>
              </a:rPr>
              <a:t>Government monopoly </a:t>
            </a:r>
            <a:r>
              <a:rPr lang="en-US" altLang="en-US" sz="2800" dirty="0">
                <a:latin typeface="Calibri" panose="020F0502020204030204" pitchFamily="34" charset="0"/>
              </a:rPr>
              <a:t>occurs when the government passes certain laws reserving the right for a specific trade. </a:t>
            </a: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Uranium 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Public Utilities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effectLst/>
                <a:latin typeface="Calibri" pitchFamily="34" charset="0"/>
              </a:rPr>
              <a:t>Monopolies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62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FF3446-DD78-430A-B41A-DB75FA43C4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256"/>
          <a:stretch/>
        </p:blipFill>
        <p:spPr>
          <a:xfrm>
            <a:off x="-13252" y="152400"/>
            <a:ext cx="11907692" cy="67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7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3856382" y="1447800"/>
            <a:ext cx="83356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780415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Number of Sellers: </a:t>
            </a:r>
          </a:p>
          <a:p>
            <a:pPr marL="546100" marR="78041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there many, few, or one seller(s) of the product? </a:t>
            </a:r>
          </a:p>
          <a:p>
            <a:pPr marL="546100" marR="78041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more sellers there are the more competitive the market is.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8900" marR="969010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Barriers to Entry: </a:t>
            </a:r>
          </a:p>
          <a:p>
            <a:pPr marL="546100" marR="96901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there any obstacles that prevent other firms from entering the market for the good? </a:t>
            </a:r>
          </a:p>
          <a:p>
            <a:pPr marL="546100" marR="96901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barriers are weak or absent from the market, the market will be more competitive.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FAACEA-56B5-47F5-AF60-C1A14897A3A6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23237F-46B2-49DF-9540-9D5E0A0E530B}"/>
              </a:ext>
            </a:extLst>
          </p:cNvPr>
          <p:cNvSpPr txBox="1">
            <a:spLocks/>
          </p:cNvSpPr>
          <p:nvPr/>
        </p:nvSpPr>
        <p:spPr>
          <a:xfrm>
            <a:off x="546652" y="1457739"/>
            <a:ext cx="2971800" cy="4114800"/>
          </a:xfrm>
          <a:prstGeom prst="rect">
            <a:avLst/>
          </a:prstGeom>
        </p:spPr>
        <p:txBody>
          <a:bodyPr/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Perfect Competition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Monopolistic Competition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Oligopoly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Monopoly</a:t>
            </a:r>
          </a:p>
          <a:p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6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3518452" y="1219200"/>
            <a:ext cx="82958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904875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Price Control: </a:t>
            </a:r>
          </a:p>
          <a:p>
            <a:pPr marL="546100" marR="90487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 individual firms in the market exercise any control over the price they charge? </a:t>
            </a:r>
          </a:p>
          <a:p>
            <a:pPr marL="546100" marR="90487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less control over price, the more competitive the market.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Product Differentiation: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 there a difference between the products?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the products are identical, there is no reason for sellers to engage in *non-price competition 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               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*methods other than price used to attract customers.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36713" y="228600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44AF03E-FCB4-4C4E-8417-6B25CF228EBC}"/>
              </a:ext>
            </a:extLst>
          </p:cNvPr>
          <p:cNvSpPr txBox="1">
            <a:spLocks/>
          </p:cNvSpPr>
          <p:nvPr/>
        </p:nvSpPr>
        <p:spPr>
          <a:xfrm>
            <a:off x="546652" y="1457739"/>
            <a:ext cx="2971800" cy="4114800"/>
          </a:xfrm>
          <a:prstGeom prst="rect">
            <a:avLst/>
          </a:prstGeom>
        </p:spPr>
        <p:txBody>
          <a:bodyPr/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Perfect Competition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Monopolistic Competition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Oligopoly</a:t>
            </a:r>
          </a:p>
          <a:p>
            <a:pPr marL="109537" indent="0">
              <a:buNone/>
            </a:pPr>
            <a:endParaRPr lang="en-US" altLang="en-US" sz="2800" b="1" dirty="0">
              <a:latin typeface="Calibri" panose="020F0502020204030204" pitchFamily="34" charset="0"/>
            </a:endParaRPr>
          </a:p>
          <a:p>
            <a:pPr marL="109537" indent="0">
              <a:buNone/>
            </a:pPr>
            <a:r>
              <a:rPr lang="en-US" altLang="en-US" sz="2800" b="1" dirty="0">
                <a:latin typeface="Calibri" panose="020F0502020204030204" pitchFamily="34" charset="0"/>
              </a:rPr>
              <a:t>Monopoly</a:t>
            </a:r>
          </a:p>
          <a:p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7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46652" y="1447800"/>
            <a:ext cx="1127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904875"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Pure (Perfect) Competition</a:t>
            </a:r>
          </a:p>
          <a:p>
            <a:pPr marL="546100" marR="90487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Large number of buyers and Sellers of an </a:t>
            </a:r>
            <a:r>
              <a:rPr lang="en-US" sz="2800" b="1" i="1" dirty="0"/>
              <a:t>Identical Product</a:t>
            </a:r>
            <a:r>
              <a:rPr lang="en-US" sz="2800" dirty="0"/>
              <a:t>. </a:t>
            </a:r>
          </a:p>
          <a:p>
            <a:pPr marL="546100" marR="90487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Examples: </a:t>
            </a:r>
          </a:p>
          <a:p>
            <a:pPr marL="1003300" marR="904875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Crude oil and other commodities</a:t>
            </a:r>
          </a:p>
          <a:p>
            <a:pPr marL="1003300" marR="904875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Vegetables </a:t>
            </a:r>
          </a:p>
          <a:p>
            <a:pPr marL="1003300" marR="904875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88900" marR="904875">
              <a:spcBef>
                <a:spcPts val="0"/>
              </a:spcBef>
              <a:spcAft>
                <a:spcPts val="1200"/>
              </a:spcAft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5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5AAF41-4EF7-414A-AE22-DB8B4A5B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Perfect Competition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70B5703-28F4-4656-8706-378AEB28E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5072062"/>
          </a:xfrm>
        </p:spPr>
        <p:txBody>
          <a:bodyPr/>
          <a:lstStyle/>
          <a:p>
            <a:pPr marR="0" algn="l">
              <a:spcBef>
                <a:spcPts val="0"/>
              </a:spcBef>
              <a:spcAft>
                <a:spcPts val="1200"/>
              </a:spcAft>
            </a:pPr>
            <a:r>
              <a:rPr lang="en-US" altLang="en-US" sz="3600" dirty="0">
                <a:latin typeface="Calibri" panose="020F0502020204030204" pitchFamily="34" charset="0"/>
              </a:rPr>
              <a:t>A</a:t>
            </a: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 large number of buyers and sellers exchange identical products under five conditions.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Lucida Sans Unicode" panose="020B0602030504020204" pitchFamily="34" charset="0"/>
              <a:buAutoNum type="arabicParenR"/>
            </a:pPr>
            <a:r>
              <a:rPr lang="en-US" altLang="en-US" sz="3200" dirty="0">
                <a:latin typeface="Calibri" panose="020F0502020204030204" pitchFamily="34" charset="0"/>
              </a:rPr>
              <a:t>A large number of buyers and sellers.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Lucida Sans Unicode" panose="020B0602030504020204" pitchFamily="34" charset="0"/>
              <a:buAutoNum type="arabicParenR"/>
            </a:pPr>
            <a:r>
              <a:rPr lang="en-US" altLang="en-US" sz="3200" dirty="0">
                <a:latin typeface="Calibri" panose="020F0502020204030204" pitchFamily="34" charset="0"/>
              </a:rPr>
              <a:t>Products should be identical.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Lucida Sans Unicode" panose="020B0602030504020204" pitchFamily="34" charset="0"/>
              <a:buAutoNum type="arabicParenR"/>
            </a:pPr>
            <a:r>
              <a:rPr lang="en-US" altLang="en-US" sz="3200" dirty="0">
                <a:latin typeface="Calibri" panose="020F0502020204030204" pitchFamily="34" charset="0"/>
              </a:rPr>
              <a:t>Buyers and sellers should act independently.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Lucida Sans Unicode" panose="020B0602030504020204" pitchFamily="34" charset="0"/>
              <a:buAutoNum type="arabicParenR"/>
            </a:pPr>
            <a:r>
              <a:rPr lang="en-US" altLang="en-US" sz="3200" dirty="0">
                <a:latin typeface="Calibri" panose="020F0502020204030204" pitchFamily="34" charset="0"/>
              </a:rPr>
              <a:t>Buyers and sellers should be well-informed.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Lucida Sans Unicode" panose="020B0602030504020204" pitchFamily="34" charset="0"/>
              <a:buAutoNum type="arabicParenR"/>
            </a:pPr>
            <a:r>
              <a:rPr lang="en-US" altLang="en-US" sz="3200" dirty="0">
                <a:latin typeface="Calibri" panose="020F0502020204030204" pitchFamily="34" charset="0"/>
              </a:rPr>
              <a:t>Buyers and sellers should be free to enter, conduct, or get out of business.</a:t>
            </a:r>
          </a:p>
        </p:txBody>
      </p:sp>
    </p:spTree>
    <p:extLst>
      <p:ext uri="{BB962C8B-B14F-4D97-AF65-F5344CB8AC3E}">
        <p14:creationId xmlns:p14="http://schemas.microsoft.com/office/powerpoint/2010/main" val="245036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46652" y="1447800"/>
            <a:ext cx="11277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904875"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Monopolistic Competition </a:t>
            </a:r>
          </a:p>
          <a:p>
            <a:pPr marL="546100" marR="904875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large number of buyers and sellers of products that are </a:t>
            </a:r>
            <a:r>
              <a:rPr lang="en-US" sz="2800" b="1" i="1" dirty="0"/>
              <a:t>similar</a:t>
            </a:r>
            <a:r>
              <a:rPr lang="en-US" sz="2800" dirty="0"/>
              <a:t> to one another </a:t>
            </a:r>
            <a:r>
              <a:rPr lang="en-US" sz="2800" b="1" i="1" dirty="0"/>
              <a:t>but can be differentiated </a:t>
            </a:r>
            <a:r>
              <a:rPr lang="en-US" sz="2800" dirty="0"/>
              <a:t>by brand, quality, creativity, etc. </a:t>
            </a:r>
          </a:p>
          <a:p>
            <a:pPr marL="546100" marR="904875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Examples: </a:t>
            </a: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Restaurants</a:t>
            </a: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Retail clothing and athletic shoes</a:t>
            </a: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Hotels</a:t>
            </a: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  <a:p>
            <a:pPr marL="1460500" marR="904875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9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5AAF41-4EF7-414A-AE22-DB8B4A5B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pPr algn="ctr"/>
            <a:r>
              <a:rPr lang="en-US" dirty="0"/>
              <a:t>Monopolistic Competition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42E5DF-FC9A-49DE-B2F2-7EC2CDED2597}"/>
              </a:ext>
            </a:extLst>
          </p:cNvPr>
          <p:cNvSpPr txBox="1">
            <a:spLocks/>
          </p:cNvSpPr>
          <p:nvPr/>
        </p:nvSpPr>
        <p:spPr bwMode="auto">
          <a:xfrm>
            <a:off x="381000" y="1219200"/>
            <a:ext cx="11353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All conditions of perfect competition, </a:t>
            </a:r>
            <a:r>
              <a:rPr lang="en-US" altLang="en-US" sz="2800" b="1" u="sng" dirty="0">
                <a:latin typeface="Calibri" panose="020F0502020204030204" pitchFamily="34" charset="0"/>
              </a:rPr>
              <a:t>except for identical products</a:t>
            </a:r>
            <a:r>
              <a:rPr lang="en-US" altLang="en-US" sz="2800" dirty="0">
                <a:latin typeface="Calibri" panose="020F0502020204030204" pitchFamily="34" charset="0"/>
              </a:rPr>
              <a:t>.</a:t>
            </a:r>
          </a:p>
          <a:p>
            <a:pPr marL="109537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800" b="1" i="1" u="sng" dirty="0">
                <a:latin typeface="Calibri" panose="020F0502020204030204" pitchFamily="34" charset="0"/>
              </a:rPr>
              <a:t>Product Differentiation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real or imagined differences between competing products in the same industry.</a:t>
            </a:r>
          </a:p>
          <a:p>
            <a:pPr marL="109537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u="sng" dirty="0">
                <a:latin typeface="Calibri" charset="0"/>
              </a:rPr>
              <a:t>Non-Price Competition</a:t>
            </a:r>
            <a:endParaRPr lang="en-US" altLang="en-US" sz="2800" dirty="0">
              <a:latin typeface="Calibri" charset="0"/>
            </a:endParaRPr>
          </a:p>
          <a:p>
            <a:pPr marL="712788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solidFill>
                  <a:srgbClr val="C00000"/>
                </a:solidFill>
                <a:latin typeface="Calibri" charset="0"/>
              </a:rPr>
              <a:t>to differentiate their products from similar products in the market.</a:t>
            </a:r>
          </a:p>
          <a:p>
            <a:pPr marL="712788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800" b="1" i="1" dirty="0">
                <a:latin typeface="Calibri" charset="0"/>
              </a:rPr>
              <a:t>sell within a narrow price range </a:t>
            </a:r>
            <a:r>
              <a:rPr lang="en-US" altLang="en-US" sz="2800" dirty="0">
                <a:latin typeface="Calibri" charset="0"/>
              </a:rPr>
              <a:t>but try to </a:t>
            </a:r>
            <a:r>
              <a:rPr lang="en-US" altLang="en-US" sz="2800" b="1" i="1" dirty="0">
                <a:latin typeface="Calibri" charset="0"/>
              </a:rPr>
              <a:t>raise the price </a:t>
            </a:r>
            <a:r>
              <a:rPr lang="en-US" altLang="en-US" sz="2800" dirty="0">
                <a:latin typeface="Calibri" charset="0"/>
              </a:rPr>
              <a:t>within that range to achieve profit maximization.</a:t>
            </a:r>
          </a:p>
          <a:p>
            <a:pPr marL="712788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Calibri" charset="0"/>
              </a:rPr>
              <a:t>Style, Branding, Celebrity or Athlete endorsement</a:t>
            </a:r>
          </a:p>
          <a:p>
            <a:pPr marL="109537" indent="0">
              <a:buNone/>
            </a:pPr>
            <a:endParaRPr lang="en-US" alt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56F5E6-322A-4CBF-AF0A-E793A2E6A264}"/>
              </a:ext>
            </a:extLst>
          </p:cNvPr>
          <p:cNvSpPr/>
          <p:nvPr/>
        </p:nvSpPr>
        <p:spPr>
          <a:xfrm>
            <a:off x="546652" y="1447800"/>
            <a:ext cx="1134054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marR="904875">
              <a:spcBef>
                <a:spcPts val="0"/>
              </a:spcBef>
              <a:spcAft>
                <a:spcPts val="1200"/>
              </a:spcAft>
            </a:pPr>
            <a:r>
              <a:rPr lang="en-US" sz="2800" b="1" dirty="0"/>
              <a:t>Oligopoly</a:t>
            </a:r>
          </a:p>
          <a:p>
            <a:pPr marL="374650" marR="904875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Only a </a:t>
            </a:r>
            <a:r>
              <a:rPr lang="en-US" sz="2800" b="1" i="1" dirty="0"/>
              <a:t>few sellers </a:t>
            </a:r>
            <a:r>
              <a:rPr lang="en-US" sz="2800" dirty="0"/>
              <a:t>of a similar product who </a:t>
            </a:r>
            <a:r>
              <a:rPr lang="en-US" sz="2800" b="1" i="1" dirty="0"/>
              <a:t>dominate the market</a:t>
            </a:r>
            <a:r>
              <a:rPr lang="en-US" sz="2800" dirty="0"/>
              <a:t>.</a:t>
            </a:r>
          </a:p>
          <a:p>
            <a:pPr marL="374650" marR="904875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Examples: </a:t>
            </a:r>
          </a:p>
          <a:p>
            <a:pPr marL="1289050" marR="904875" lvl="2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Wireless Communications Companies</a:t>
            </a:r>
          </a:p>
          <a:p>
            <a:pPr marL="1289050" marR="904875" lvl="2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Airlines</a:t>
            </a:r>
          </a:p>
          <a:p>
            <a:pPr marL="1289050" marR="904875" lvl="2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US Automakers</a:t>
            </a:r>
            <a:endParaRPr lang="en-US" sz="2800" b="1" dirty="0">
              <a:solidFill>
                <a:srgbClr val="FF0000"/>
              </a:solidFill>
            </a:endParaRPr>
          </a:p>
          <a:p>
            <a:pPr marL="1289050" marR="904875" lvl="2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Soft Drinks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E7A0D2-B22D-4C5E-B8DD-E144A13A8954}"/>
              </a:ext>
            </a:extLst>
          </p:cNvPr>
          <p:cNvSpPr txBox="1">
            <a:spLocks/>
          </p:cNvSpPr>
          <p:nvPr/>
        </p:nvSpPr>
        <p:spPr>
          <a:xfrm>
            <a:off x="546652" y="304802"/>
            <a:ext cx="10972800" cy="91439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effectLst/>
                <a:latin typeface="Calibri" pitchFamily="34" charset="0"/>
              </a:rPr>
              <a:t>Market Structures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1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5AAF41-4EF7-414A-AE22-DB8B4A5B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pPr algn="ctr"/>
            <a:r>
              <a:rPr lang="en-US" dirty="0"/>
              <a:t>Oligopoly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BBC96F0-A776-46BA-B8BA-B9AAF5C3117B}"/>
              </a:ext>
            </a:extLst>
          </p:cNvPr>
          <p:cNvSpPr txBox="1">
            <a:spLocks/>
          </p:cNvSpPr>
          <p:nvPr/>
        </p:nvSpPr>
        <p:spPr bwMode="auto">
          <a:xfrm>
            <a:off x="381000" y="1219200"/>
            <a:ext cx="11430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>
              <a:buNone/>
            </a:pPr>
            <a:r>
              <a:rPr lang="en-US" altLang="en-US" sz="2800" b="1" u="sng" dirty="0">
                <a:latin typeface="Calibri" panose="020F0502020204030204" pitchFamily="34" charset="0"/>
              </a:rPr>
              <a:t>Pricing Behavior</a:t>
            </a:r>
          </a:p>
          <a:p>
            <a:pPr marL="342900" indent="-342900">
              <a:spcAft>
                <a:spcPts val="600"/>
              </a:spcAft>
              <a:defRPr/>
            </a:pPr>
            <a:r>
              <a:rPr lang="en-US" altLang="en-US" sz="2800" dirty="0">
                <a:latin typeface="Calibri" charset="0"/>
              </a:rPr>
              <a:t>Firms act interdependently:</a:t>
            </a:r>
          </a:p>
          <a:p>
            <a:pPr marL="1120775" lvl="3" indent="-342900">
              <a:spcAft>
                <a:spcPts val="600"/>
              </a:spcAft>
              <a:defRPr/>
            </a:pPr>
            <a:r>
              <a:rPr lang="en-US" altLang="en-US" sz="2800" dirty="0">
                <a:latin typeface="Calibri" charset="0"/>
              </a:rPr>
              <a:t>Price Leadership:  Oligopolies know that when one firm lowers or raises prices, others soon follow.</a:t>
            </a:r>
          </a:p>
          <a:p>
            <a:pPr lvl="3"/>
            <a:r>
              <a:rPr lang="en-US" altLang="en-US" sz="2800" dirty="0">
                <a:latin typeface="Calibri" panose="020F0502020204030204" pitchFamily="34" charset="0"/>
              </a:rPr>
              <a:t>Raising the price is risky. If a firm raises the price and the competition does not follow then they will lose money to the cheaper firms.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altLang="en-US" sz="2800" dirty="0">
                <a:latin typeface="Calibri" charset="0"/>
              </a:rPr>
              <a:t>Example:  Airline baggage fees, in-flight Wi-Fi</a:t>
            </a:r>
          </a:p>
          <a:p>
            <a:pPr marL="1120775" lvl="3" indent="-342900">
              <a:spcAft>
                <a:spcPts val="600"/>
              </a:spcAft>
              <a:defRPr/>
            </a:pPr>
            <a:r>
              <a:rPr lang="en-US" altLang="en-US" sz="2800" dirty="0">
                <a:solidFill>
                  <a:srgbClr val="C00000"/>
                </a:solidFill>
                <a:latin typeface="Calibri" charset="0"/>
              </a:rPr>
              <a:t>Typically prefer </a:t>
            </a:r>
            <a:r>
              <a:rPr lang="en-US" altLang="en-US" sz="2800" b="1" u="sng" dirty="0">
                <a:solidFill>
                  <a:srgbClr val="C00000"/>
                </a:solidFill>
                <a:latin typeface="Calibri" charset="0"/>
              </a:rPr>
              <a:t>non-price competition </a:t>
            </a:r>
            <a:r>
              <a:rPr lang="en-US" altLang="en-US" sz="2800" dirty="0">
                <a:solidFill>
                  <a:srgbClr val="C00000"/>
                </a:solidFill>
                <a:latin typeface="Calibri" charset="0"/>
              </a:rPr>
              <a:t>because their rivals cannot respond as quickly.</a:t>
            </a:r>
          </a:p>
        </p:txBody>
      </p:sp>
    </p:spTree>
    <p:extLst>
      <p:ext uri="{BB962C8B-B14F-4D97-AF65-F5344CB8AC3E}">
        <p14:creationId xmlns:p14="http://schemas.microsoft.com/office/powerpoint/2010/main" val="1456786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14975</TotalTime>
  <Words>656</Words>
  <Application>Microsoft Office PowerPoint</Application>
  <PresentationFormat>Widescreen</PresentationFormat>
  <Paragraphs>112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   Market Structures  </vt:lpstr>
      <vt:lpstr>PowerPoint Presentation</vt:lpstr>
      <vt:lpstr>PowerPoint Presentation</vt:lpstr>
      <vt:lpstr>PowerPoint Presentation</vt:lpstr>
      <vt:lpstr>Perfect Competition</vt:lpstr>
      <vt:lpstr>PowerPoint Presentation</vt:lpstr>
      <vt:lpstr>Monopolistic Competition</vt:lpstr>
      <vt:lpstr>PowerPoint Presentation</vt:lpstr>
      <vt:lpstr>Oligopoly</vt:lpstr>
      <vt:lpstr>Oligopoly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– Chapter 4, Section 2 Factors Affecting Demand</dc:title>
  <dc:creator>Scotty McDaniel</dc:creator>
  <cp:lastModifiedBy>Jenkins, Denny</cp:lastModifiedBy>
  <cp:revision>76</cp:revision>
  <dcterms:created xsi:type="dcterms:W3CDTF">2009-08-31T02:10:28Z</dcterms:created>
  <dcterms:modified xsi:type="dcterms:W3CDTF">2018-09-20T15:37:52Z</dcterms:modified>
</cp:coreProperties>
</file>