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3" r:id="rId6"/>
    <p:sldId id="264" r:id="rId7"/>
    <p:sldId id="265" r:id="rId8"/>
    <p:sldId id="266" r:id="rId9"/>
    <p:sldId id="267" r:id="rId10"/>
    <p:sldId id="268" r:id="rId11"/>
    <p:sldId id="269" r:id="rId12"/>
    <p:sldId id="272" r:id="rId13"/>
    <p:sldId id="270" r:id="rId14"/>
    <p:sldId id="271" r:id="rId15"/>
    <p:sldId id="256" r:id="rId16"/>
    <p:sldId id="273" r:id="rId17"/>
    <p:sldId id="276" r:id="rId18"/>
    <p:sldId id="277" r:id="rId19"/>
    <p:sldId id="278" r:id="rId20"/>
    <p:sldId id="274" r:id="rId21"/>
    <p:sldId id="275" r:id="rId22"/>
    <p:sldId id="280" r:id="rId23"/>
    <p:sldId id="281" r:id="rId24"/>
    <p:sldId id="282" r:id="rId25"/>
    <p:sldId id="284" r:id="rId26"/>
    <p:sldId id="285" r:id="rId27"/>
    <p:sldId id="286" r:id="rId28"/>
    <p:sldId id="287" r:id="rId29"/>
    <p:sldId id="288" r:id="rId30"/>
    <p:sldId id="289" r:id="rId31"/>
    <p:sldId id="290" r:id="rId32"/>
    <p:sldId id="291" r:id="rId33"/>
    <p:sldId id="283"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21" r:id="rId50"/>
    <p:sldId id="322" r:id="rId51"/>
    <p:sldId id="309" r:id="rId52"/>
    <p:sldId id="310" r:id="rId53"/>
    <p:sldId id="323" r:id="rId54"/>
    <p:sldId id="311" r:id="rId55"/>
    <p:sldId id="312" r:id="rId56"/>
    <p:sldId id="313" r:id="rId57"/>
    <p:sldId id="314" r:id="rId58"/>
    <p:sldId id="315" r:id="rId59"/>
    <p:sldId id="316" r:id="rId60"/>
    <p:sldId id="317" r:id="rId61"/>
    <p:sldId id="318" r:id="rId62"/>
    <p:sldId id="324" r:id="rId63"/>
    <p:sldId id="332" r:id="rId64"/>
    <p:sldId id="331" r:id="rId65"/>
    <p:sldId id="330" r:id="rId66"/>
    <p:sldId id="329" r:id="rId67"/>
    <p:sldId id="328" r:id="rId68"/>
    <p:sldId id="327" r:id="rId69"/>
    <p:sldId id="326" r:id="rId70"/>
    <p:sldId id="325" r:id="rId71"/>
    <p:sldId id="341" r:id="rId72"/>
    <p:sldId id="340" r:id="rId73"/>
    <p:sldId id="339" r:id="rId74"/>
    <p:sldId id="338" r:id="rId75"/>
    <p:sldId id="337" r:id="rId76"/>
    <p:sldId id="336" r:id="rId77"/>
    <p:sldId id="335" r:id="rId78"/>
    <p:sldId id="334" r:id="rId79"/>
    <p:sldId id="342" r:id="rId80"/>
    <p:sldId id="347" r:id="rId81"/>
    <p:sldId id="346" r:id="rId82"/>
    <p:sldId id="345" r:id="rId83"/>
    <p:sldId id="344" r:id="rId84"/>
    <p:sldId id="349" r:id="rId85"/>
    <p:sldId id="350" r:id="rId86"/>
    <p:sldId id="359" r:id="rId87"/>
    <p:sldId id="358" r:id="rId88"/>
    <p:sldId id="357" r:id="rId89"/>
    <p:sldId id="356" r:id="rId90"/>
    <p:sldId id="354" r:id="rId91"/>
    <p:sldId id="353" r:id="rId92"/>
    <p:sldId id="366" r:id="rId93"/>
    <p:sldId id="367" r:id="rId94"/>
    <p:sldId id="365" r:id="rId95"/>
    <p:sldId id="364" r:id="rId96"/>
    <p:sldId id="363" r:id="rId97"/>
    <p:sldId id="362" r:id="rId98"/>
    <p:sldId id="361" r:id="rId99"/>
    <p:sldId id="352" r:id="rId100"/>
    <p:sldId id="360" r:id="rId101"/>
    <p:sldId id="368" r:id="rId102"/>
    <p:sldId id="369" r:id="rId103"/>
    <p:sldId id="259"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CC99"/>
    <a:srgbClr val="FFFF99"/>
    <a:srgbClr val="FFFF66"/>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660"/>
  </p:normalViewPr>
  <p:slideViewPr>
    <p:cSldViewPr>
      <p:cViewPr varScale="1">
        <p:scale>
          <a:sx n="71" d="100"/>
          <a:sy n="71" d="100"/>
        </p:scale>
        <p:origin x="127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656B65-B327-4207-8266-55DC1FDCF8A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275871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56B65-B327-4207-8266-55DC1FDCF8A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145523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56B65-B327-4207-8266-55DC1FDCF8A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88611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56B65-B327-4207-8266-55DC1FDCF8A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35417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56B65-B327-4207-8266-55DC1FDCF8A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424050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56B65-B327-4207-8266-55DC1FDCF8A8}"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80336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656B65-B327-4207-8266-55DC1FDCF8A8}"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163931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656B65-B327-4207-8266-55DC1FDCF8A8}"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308892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56B65-B327-4207-8266-55DC1FDCF8A8}"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238222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56B65-B327-4207-8266-55DC1FDCF8A8}"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66167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56B65-B327-4207-8266-55DC1FDCF8A8}"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A1886-8FE2-4197-8B5F-0926710E313F}" type="slidenum">
              <a:rPr lang="en-US" smtClean="0"/>
              <a:t>‹#›</a:t>
            </a:fld>
            <a:endParaRPr lang="en-US"/>
          </a:p>
        </p:txBody>
      </p:sp>
    </p:spTree>
    <p:extLst>
      <p:ext uri="{BB962C8B-B14F-4D97-AF65-F5344CB8AC3E}">
        <p14:creationId xmlns:p14="http://schemas.microsoft.com/office/powerpoint/2010/main" val="270478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56B65-B327-4207-8266-55DC1FDCF8A8}" type="datetimeFigureOut">
              <a:rPr lang="en-US" smtClean="0"/>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A1886-8FE2-4197-8B5F-0926710E313F}" type="slidenum">
              <a:rPr lang="en-US" smtClean="0"/>
              <a:t>‹#›</a:t>
            </a:fld>
            <a:endParaRPr lang="en-US"/>
          </a:p>
        </p:txBody>
      </p:sp>
    </p:spTree>
    <p:extLst>
      <p:ext uri="{BB962C8B-B14F-4D97-AF65-F5344CB8AC3E}">
        <p14:creationId xmlns:p14="http://schemas.microsoft.com/office/powerpoint/2010/main" val="199455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3810000"/>
          </a:xfrm>
          <a:ln>
            <a:solidFill>
              <a:schemeClr val="accent1"/>
            </a:solidFill>
          </a:ln>
        </p:spPr>
        <p:txBody>
          <a:bodyPr>
            <a:normAutofit/>
          </a:bodyPr>
          <a:lstStyle/>
          <a:p>
            <a:r>
              <a:rPr lang="en-US" sz="6000" b="1" dirty="0"/>
              <a:t>REVIEW FOR THE </a:t>
            </a:r>
            <a:r>
              <a:rPr lang="en-US" sz="9000" b="1" dirty="0"/>
              <a:t>ECONOMICS</a:t>
            </a:r>
            <a:r>
              <a:rPr lang="en-US" sz="6000" b="1" dirty="0"/>
              <a:t>   END OF COURSE TEST</a:t>
            </a:r>
            <a:endParaRPr lang="en-US" sz="11200" b="1" dirty="0"/>
          </a:p>
        </p:txBody>
      </p:sp>
    </p:spTree>
    <p:extLst>
      <p:ext uri="{BB962C8B-B14F-4D97-AF65-F5344CB8AC3E}">
        <p14:creationId xmlns:p14="http://schemas.microsoft.com/office/powerpoint/2010/main" val="174562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927" y="990600"/>
            <a:ext cx="9144000" cy="990600"/>
          </a:xfrm>
          <a:prstGeom prst="wedgeRectCallout">
            <a:avLst>
              <a:gd name="adj1" fmla="val -981"/>
              <a:gd name="adj2" fmla="val 16069"/>
            </a:avLst>
          </a:prstGeom>
          <a:solidFill>
            <a:schemeClr val="accent2">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6600" b="0" i="0" u="none" strike="noStrike" kern="0" cap="none" spc="0" normalizeH="0" baseline="0" noProof="0" dirty="0">
                <a:ln>
                  <a:noFill/>
                </a:ln>
                <a:solidFill>
                  <a:srgbClr val="000000"/>
                </a:solidFill>
                <a:effectLst/>
                <a:uLnTx/>
                <a:uFillTx/>
                <a:latin typeface="Calibri" pitchFamily="34" charset="0"/>
              </a:rPr>
              <a:t>What to produce? </a:t>
            </a:r>
          </a:p>
        </p:txBody>
      </p:sp>
      <p:sp>
        <p:nvSpPr>
          <p:cNvPr id="3" name="Rectangular Callout 2"/>
          <p:cNvSpPr>
            <a:spLocks noChangeArrowheads="1"/>
          </p:cNvSpPr>
          <p:nvPr/>
        </p:nvSpPr>
        <p:spPr bwMode="auto">
          <a:xfrm>
            <a:off x="0" y="2971800"/>
            <a:ext cx="9144000" cy="9906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6600" b="0" i="0" u="none" strike="noStrike" kern="0" cap="none" spc="0" normalizeH="0" baseline="0" noProof="0" dirty="0">
                <a:ln>
                  <a:noFill/>
                </a:ln>
                <a:solidFill>
                  <a:srgbClr val="000000"/>
                </a:solidFill>
                <a:effectLst/>
                <a:uLnTx/>
                <a:uFillTx/>
                <a:latin typeface="Calibri" pitchFamily="34" charset="0"/>
              </a:rPr>
              <a:t>How to produce?</a:t>
            </a:r>
          </a:p>
        </p:txBody>
      </p:sp>
      <p:sp>
        <p:nvSpPr>
          <p:cNvPr id="4" name="Rectangular Callout 3"/>
          <p:cNvSpPr>
            <a:spLocks noChangeArrowheads="1"/>
          </p:cNvSpPr>
          <p:nvPr/>
        </p:nvSpPr>
        <p:spPr bwMode="auto">
          <a:xfrm>
            <a:off x="0" y="4953000"/>
            <a:ext cx="9144000" cy="990600"/>
          </a:xfrm>
          <a:prstGeom prst="wedgeRectCallout">
            <a:avLst>
              <a:gd name="adj1" fmla="val -981"/>
              <a:gd name="adj2" fmla="val 16069"/>
            </a:avLst>
          </a:prstGeom>
          <a:solidFill>
            <a:schemeClr val="accent6"/>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6600" b="0" i="0" u="none" strike="noStrike" kern="0" cap="none" spc="0" normalizeH="0" baseline="0" noProof="0" dirty="0">
                <a:ln>
                  <a:noFill/>
                </a:ln>
                <a:solidFill>
                  <a:srgbClr val="000000"/>
                </a:solidFill>
                <a:effectLst/>
                <a:uLnTx/>
                <a:uFillTx/>
                <a:latin typeface="Calibri" pitchFamily="34" charset="0"/>
              </a:rPr>
              <a:t>For whom to produce?</a:t>
            </a:r>
          </a:p>
        </p:txBody>
      </p:sp>
    </p:spTree>
    <p:extLst>
      <p:ext uri="{BB962C8B-B14F-4D97-AF65-F5344CB8AC3E}">
        <p14:creationId xmlns:p14="http://schemas.microsoft.com/office/powerpoint/2010/main" val="191461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136573"/>
            <a:ext cx="91440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Compound interest: interest earned on both the principal</a:t>
            </a:r>
            <a:r>
              <a:rPr kumimoji="0" lang="en-US" sz="3500" b="0" i="0" u="none" strike="noStrike" kern="0" cap="none" spc="0" normalizeH="0" noProof="0" dirty="0">
                <a:ln>
                  <a:noFill/>
                </a:ln>
                <a:solidFill>
                  <a:srgbClr val="000000"/>
                </a:solidFill>
                <a:effectLst/>
                <a:uLnTx/>
                <a:uFillTx/>
                <a:latin typeface="Calibri" pitchFamily="34" charset="0"/>
              </a:rPr>
              <a:t> and interest already earned</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534400" cy="4190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1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0"/>
            <a:ext cx="9144000" cy="1143000"/>
          </a:xfrm>
          <a:prstGeom prst="wedgeRectCallout">
            <a:avLst>
              <a:gd name="adj1" fmla="val -981"/>
              <a:gd name="adj2" fmla="val 16069"/>
            </a:avLst>
          </a:prstGeom>
          <a:solidFill>
            <a:srgbClr val="66FF33"/>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Insurance deductibles are the amounts you pay out of pocket when you make a claim</a:t>
            </a:r>
          </a:p>
        </p:txBody>
      </p:sp>
      <p:sp>
        <p:nvSpPr>
          <p:cNvPr id="3" name="Rectangular Callout 2"/>
          <p:cNvSpPr>
            <a:spLocks noChangeArrowheads="1"/>
          </p:cNvSpPr>
          <p:nvPr/>
        </p:nvSpPr>
        <p:spPr bwMode="auto">
          <a:xfrm>
            <a:off x="-13855" y="5167745"/>
            <a:ext cx="9144000" cy="1676400"/>
          </a:xfrm>
          <a:prstGeom prst="wedgeRectCallout">
            <a:avLst>
              <a:gd name="adj1" fmla="val -981"/>
              <a:gd name="adj2" fmla="val 16069"/>
            </a:avLst>
          </a:prstGeom>
          <a:solidFill>
            <a:schemeClr val="accent3">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For</a:t>
            </a:r>
            <a:r>
              <a:rPr kumimoji="0" lang="en-US" sz="3500" b="0" i="0" u="none" strike="noStrike" kern="0" cap="none" spc="0" normalizeH="0" noProof="0" dirty="0">
                <a:ln>
                  <a:noFill/>
                </a:ln>
                <a:solidFill>
                  <a:srgbClr val="000000"/>
                </a:solidFill>
                <a:effectLst/>
                <a:uLnTx/>
                <a:uFillTx/>
                <a:latin typeface="Calibri" pitchFamily="34" charset="0"/>
              </a:rPr>
              <a:t> example: there is $3000 in damage to your car and you have a $500 deductible; the insurance company pays $2500 and you pay $500</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172200" cy="370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6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914400" y="2216727"/>
            <a:ext cx="3200400" cy="29718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Insurance premiums</a:t>
            </a:r>
            <a:r>
              <a:rPr kumimoji="0" lang="en-US" sz="3500" b="0" i="0" u="none" strike="noStrike" kern="0" cap="none" spc="0" normalizeH="0" noProof="0" dirty="0">
                <a:ln>
                  <a:noFill/>
                </a:ln>
                <a:solidFill>
                  <a:srgbClr val="000000"/>
                </a:solidFill>
                <a:effectLst/>
                <a:uLnTx/>
                <a:uFillTx/>
                <a:latin typeface="Calibri" pitchFamily="34" charset="0"/>
              </a:rPr>
              <a:t> are the amount of money you pay to purchase insurance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7127"/>
            <a:ext cx="3581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33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SSPIyTTvs9x0miMDlp4Bb8DyjkvK-SuhRXLxRXKcI9BmfaOq5L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5486400" cy="56388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1330037"/>
            <a:ext cx="3796145" cy="4111526"/>
          </a:xfrm>
          <a:prstGeom prst="wedgeEllipseCallout">
            <a:avLst>
              <a:gd name="adj1" fmla="val -64628"/>
              <a:gd name="adj2" fmla="val 20224"/>
            </a:avLst>
          </a:prstGeom>
          <a:solidFill>
            <a:srgbClr val="FFFF00"/>
          </a:solidFill>
          <a:ln>
            <a:solidFill>
              <a:schemeClr val="tx1"/>
            </a:solidFill>
          </a:ln>
        </p:spPr>
        <p:txBody>
          <a:bodyPr wrap="square" rtlCol="0">
            <a:spAutoFit/>
          </a:bodyPr>
          <a:lstStyle/>
          <a:p>
            <a:pPr algn="ctr"/>
            <a:r>
              <a:rPr lang="en-US" sz="2300" b="1" dirty="0">
                <a:solidFill>
                  <a:prstClr val="black"/>
                </a:solidFill>
              </a:rPr>
              <a:t>IF YOU HAVE CORRECTLY ANSWERED ALL OF THE QUESTIONS ON YOUR REVIEW PACKET, YOU WILL BE READY FOR THE ECONOMICS E.O.C.T. </a:t>
            </a:r>
          </a:p>
        </p:txBody>
      </p:sp>
    </p:spTree>
    <p:extLst>
      <p:ext uri="{BB962C8B-B14F-4D97-AF65-F5344CB8AC3E}">
        <p14:creationId xmlns:p14="http://schemas.microsoft.com/office/powerpoint/2010/main" val="7772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Sneeze.wav"/>
                                        </p:tgtEl>
                                      </p:cMediaNode>
                                    </p:audio>
                                  </p:subTnLst>
                                </p:cTn>
                              </p:par>
                              <p:par>
                                <p:cTn id="11" presetID="49" presetClass="entr" presetSubtype="0" decel="10000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228600" y="820882"/>
            <a:ext cx="3352800" cy="25146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“Marginal benefits” are the extra benefits gained by taking an action</a:t>
            </a:r>
          </a:p>
        </p:txBody>
      </p:sp>
      <p:sp>
        <p:nvSpPr>
          <p:cNvPr id="3" name="Rectangular Callout 2"/>
          <p:cNvSpPr>
            <a:spLocks noChangeArrowheads="1"/>
          </p:cNvSpPr>
          <p:nvPr/>
        </p:nvSpPr>
        <p:spPr bwMode="auto">
          <a:xfrm>
            <a:off x="235527" y="3581400"/>
            <a:ext cx="3373582" cy="1981200"/>
          </a:xfrm>
          <a:prstGeom prst="wedgeRectCallout">
            <a:avLst>
              <a:gd name="adj1" fmla="val -981"/>
              <a:gd name="adj2" fmla="val 16069"/>
            </a:avLst>
          </a:prstGeom>
          <a:solidFill>
            <a:srgbClr val="FFCC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“Marginal</a:t>
            </a:r>
            <a:r>
              <a:rPr kumimoji="0" lang="en-US" sz="3500" b="0" i="0" u="none" strike="noStrike" kern="0" cap="none" spc="0" normalizeH="0" noProof="0" dirty="0">
                <a:ln>
                  <a:noFill/>
                </a:ln>
                <a:solidFill>
                  <a:srgbClr val="000000"/>
                </a:solidFill>
                <a:effectLst/>
                <a:uLnTx/>
                <a:uFillTx/>
                <a:latin typeface="Calibri" pitchFamily="34" charset="0"/>
              </a:rPr>
              <a:t> costs” are the extra costs from taking an action</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1026" name="Picture 2" descr="http://www.gospelnomics.net/wp-content/uploads/2011/07/MBMC-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09700"/>
            <a:ext cx="4953000" cy="3886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1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228600" y="152400"/>
            <a:ext cx="3352800" cy="3429000"/>
          </a:xfrm>
          <a:prstGeom prst="wedgeRectCallout">
            <a:avLst>
              <a:gd name="adj1" fmla="val -981"/>
              <a:gd name="adj2" fmla="val 16069"/>
            </a:avLst>
          </a:prstGeom>
          <a:solidFill>
            <a:schemeClr val="accent3">
              <a:lumMod val="60000"/>
              <a:lumOff val="40000"/>
            </a:schemeClr>
          </a:solidFill>
          <a:ln w="38100" algn="ctr">
            <a:solidFill>
              <a:srgbClr val="000000"/>
            </a:solidFill>
            <a:round/>
            <a:headEnd/>
            <a:tailEnd/>
          </a:ln>
        </p:spPr>
        <p:txBody>
          <a:bodyPr/>
          <a:lstStyle/>
          <a:p>
            <a:pPr algn="ctr" eaLnBrk="0" fontAlgn="base" hangingPunct="0">
              <a:lnSpc>
                <a:spcPct val="90000"/>
              </a:lnSpc>
              <a:spcBef>
                <a:spcPct val="0"/>
              </a:spcBef>
              <a:spcAft>
                <a:spcPct val="0"/>
              </a:spcAft>
              <a:defRPr/>
            </a:pPr>
            <a:r>
              <a:rPr lang="en-US" sz="3500" kern="0" dirty="0">
                <a:solidFill>
                  <a:srgbClr val="000000"/>
                </a:solidFill>
              </a:rPr>
              <a:t>If the marginal benefit exceeds the marginal cost of the action, it is the rational decision to take the action</a:t>
            </a:r>
          </a:p>
        </p:txBody>
      </p:sp>
      <p:sp>
        <p:nvSpPr>
          <p:cNvPr id="3" name="Rectangular Callout 2"/>
          <p:cNvSpPr>
            <a:spLocks noChangeArrowheads="1"/>
          </p:cNvSpPr>
          <p:nvPr/>
        </p:nvSpPr>
        <p:spPr bwMode="auto">
          <a:xfrm>
            <a:off x="249382" y="3810000"/>
            <a:ext cx="3373582" cy="25146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algn="ctr" eaLnBrk="0" fontAlgn="base" hangingPunct="0">
              <a:lnSpc>
                <a:spcPct val="90000"/>
              </a:lnSpc>
              <a:spcBef>
                <a:spcPct val="0"/>
              </a:spcBef>
              <a:spcAft>
                <a:spcPct val="0"/>
              </a:spcAft>
              <a:defRPr/>
            </a:pPr>
            <a:r>
              <a:rPr lang="en-US" sz="3500" kern="0" dirty="0">
                <a:solidFill>
                  <a:srgbClr val="000000"/>
                </a:solidFill>
              </a:rPr>
              <a:t>If the marginal cost exceeds the marginal benefit, the action should NOT be taken</a:t>
            </a:r>
          </a:p>
        </p:txBody>
      </p:sp>
      <p:pic>
        <p:nvPicPr>
          <p:cNvPr id="1026" name="Picture 2" descr="http://www.gospelnomics.net/wp-content/uploads/2011/07/MBMC-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09700"/>
            <a:ext cx="4953000" cy="3886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d/d7/NewPpf_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
            <a:ext cx="7543800" cy="4876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ular Callout 3"/>
          <p:cNvSpPr>
            <a:spLocks noChangeArrowheads="1"/>
          </p:cNvSpPr>
          <p:nvPr/>
        </p:nvSpPr>
        <p:spPr bwMode="auto">
          <a:xfrm>
            <a:off x="-34636" y="5077691"/>
            <a:ext cx="9144000" cy="1752600"/>
          </a:xfrm>
          <a:prstGeom prst="wedgeRectCallout">
            <a:avLst>
              <a:gd name="adj1" fmla="val -981"/>
              <a:gd name="adj2" fmla="val 16069"/>
            </a:avLst>
          </a:prstGeom>
          <a:solidFill>
            <a:schemeClr val="accent5">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lang="en-US" sz="3000" kern="0" dirty="0">
                <a:solidFill>
                  <a:srgbClr val="000000"/>
                </a:solidFill>
                <a:latin typeface="Calibri" pitchFamily="34" charset="0"/>
              </a:rPr>
              <a:t>The production possibilities curve is a graphical representation of the concept of opportunity cost; it shows how much of one item must be given up in order to obtain a certain amount of the other item</a:t>
            </a:r>
            <a:endParaRPr kumimoji="0" lang="en-US" sz="30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1493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838200" y="228600"/>
            <a:ext cx="7467600" cy="16002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An example of “specialization in the workplace” is the person who</a:t>
            </a:r>
            <a:r>
              <a:rPr kumimoji="0" lang="en-US" sz="3500" b="0" i="0" u="none" strike="noStrike" kern="0" cap="none" spc="0" normalizeH="0" noProof="0" dirty="0">
                <a:ln>
                  <a:noFill/>
                </a:ln>
                <a:solidFill>
                  <a:srgbClr val="000000"/>
                </a:solidFill>
                <a:effectLst/>
                <a:uLnTx/>
                <a:uFillTx/>
                <a:latin typeface="Calibri" pitchFamily="34" charset="0"/>
              </a:rPr>
              <a:t> attaches tires to the car in a car factory</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4098" name="Picture 2" descr="http://a57.foxnews.com/global.fncstatic.com/static/managed/img/Politics/660/371/ford_wayneplant_031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467600" cy="44481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8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a:spLocks noChangeArrowheads="1"/>
          </p:cNvSpPr>
          <p:nvPr/>
        </p:nvSpPr>
        <p:spPr bwMode="auto">
          <a:xfrm>
            <a:off x="-34636" y="5410200"/>
            <a:ext cx="9144000" cy="1447800"/>
          </a:xfrm>
          <a:prstGeom prst="wedgeRectCallout">
            <a:avLst>
              <a:gd name="adj1" fmla="val -981"/>
              <a:gd name="adj2" fmla="val 16069"/>
            </a:avLst>
          </a:prstGeom>
          <a:solidFill>
            <a:srgbClr val="66FF33"/>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itchFamily="34" charset="0"/>
              </a:rPr>
              <a:t>“Voluntary,</a:t>
            </a:r>
            <a:r>
              <a:rPr kumimoji="0" lang="en-US" sz="3200" b="0" i="0" u="none" strike="noStrike" kern="0" cap="none" spc="0" normalizeH="0" noProof="0" dirty="0">
                <a:ln>
                  <a:noFill/>
                </a:ln>
                <a:solidFill>
                  <a:srgbClr val="000000"/>
                </a:solidFill>
                <a:effectLst/>
                <a:uLnTx/>
                <a:uFillTx/>
                <a:latin typeface="Calibri" pitchFamily="34" charset="0"/>
              </a:rPr>
              <a:t> non-fraudulent exchange” is trade between individuals, businesses, and/or governments that is done willingly and without any deceit</a:t>
            </a:r>
            <a:endParaRPr kumimoji="0" lang="en-US" sz="3200" b="0" i="0" u="none" strike="noStrike" kern="0" cap="none" spc="0" normalizeH="0" baseline="0" noProof="0" dirty="0">
              <a:ln>
                <a:noFill/>
              </a:ln>
              <a:solidFill>
                <a:srgbClr val="000000"/>
              </a:solidFill>
              <a:effectLst/>
              <a:uLnTx/>
              <a:uFillTx/>
              <a:latin typeface="Calibri" pitchFamily="34" charset="0"/>
            </a:endParaRPr>
          </a:p>
        </p:txBody>
      </p:sp>
      <p:pic>
        <p:nvPicPr>
          <p:cNvPr id="5122" name="Picture 2" descr="http://www.carbon-investments.co.uk/wp-content/uploads/2012/03/exchan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5667375"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76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uia.no/var/au/storage/images/media/portaler/diverse/bilder/indonesia_b/traditional_economy_in_java_2/2699211-1-eng-GB/traditional_economy_in_java_2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6324600" cy="49114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Rectangular Callout 1"/>
          <p:cNvSpPr>
            <a:spLocks noChangeArrowheads="1"/>
          </p:cNvSpPr>
          <p:nvPr/>
        </p:nvSpPr>
        <p:spPr bwMode="auto">
          <a:xfrm>
            <a:off x="6096000" y="1655618"/>
            <a:ext cx="2819400" cy="37338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itchFamily="34" charset="0"/>
              </a:rPr>
              <a:t>A traditional economy answers the basic</a:t>
            </a:r>
            <a:r>
              <a:rPr kumimoji="0" lang="en-US" sz="3200" b="0" i="0" u="none" strike="noStrike" kern="0" cap="none" spc="0" normalizeH="0" noProof="0" dirty="0">
                <a:ln>
                  <a:noFill/>
                </a:ln>
                <a:solidFill>
                  <a:srgbClr val="000000"/>
                </a:solidFill>
                <a:effectLst/>
                <a:uLnTx/>
                <a:uFillTx/>
                <a:latin typeface="Calibri" pitchFamily="34" charset="0"/>
              </a:rPr>
              <a:t> economic questions through customs and past practices</a:t>
            </a:r>
            <a:endParaRPr kumimoji="0" lang="en-US" sz="32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69356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190500" y="5618021"/>
            <a:ext cx="8839200" cy="966354"/>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100" b="0" i="0" u="none" strike="noStrike" kern="0" cap="none" spc="0" normalizeH="0" baseline="0" noProof="0" dirty="0">
                <a:ln>
                  <a:noFill/>
                </a:ln>
                <a:solidFill>
                  <a:srgbClr val="000000"/>
                </a:solidFill>
                <a:effectLst/>
                <a:uLnTx/>
                <a:uFillTx/>
                <a:latin typeface="Calibri" pitchFamily="34" charset="0"/>
              </a:rPr>
              <a:t>A command economy answers the basic economic questions through a central bureaucracy</a:t>
            </a:r>
          </a:p>
        </p:txBody>
      </p:sp>
      <p:pic>
        <p:nvPicPr>
          <p:cNvPr id="8194" name="Picture 2" descr="http://cdn.dipity.com/uploads/events/cc06a5d37b721b7c6fe4bc5f139c54ad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1"/>
            <a:ext cx="7391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5257800"/>
            <a:ext cx="9144000" cy="1600200"/>
          </a:xfrm>
          <a:prstGeom prst="wedgeRectCallout">
            <a:avLst>
              <a:gd name="adj1" fmla="val -981"/>
              <a:gd name="adj2" fmla="val 16069"/>
            </a:avLst>
          </a:prstGeom>
          <a:solidFill>
            <a:schemeClr val="accent2">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 market</a:t>
            </a:r>
            <a:r>
              <a:rPr kumimoji="0" lang="en-US" sz="3500" b="0" i="0" u="none" strike="noStrike" kern="0" cap="none" spc="0" normalizeH="0" noProof="0" dirty="0">
                <a:ln>
                  <a:noFill/>
                </a:ln>
                <a:solidFill>
                  <a:srgbClr val="000000"/>
                </a:solidFill>
                <a:effectLst/>
                <a:uLnTx/>
                <a:uFillTx/>
                <a:latin typeface="Calibri" pitchFamily="34" charset="0"/>
              </a:rPr>
              <a:t> economy answers the basic economic questions through the coming together of buyers and sellers in the marketplace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7170" name="Picture 2" descr="http://hearinghealthmatters.org/hearingeconomics/files/2012/10/free-market-economy-289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56388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18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419100" y="3810000"/>
            <a:ext cx="3733800" cy="2057400"/>
          </a:xfrm>
          <a:prstGeom prst="wedgeRectCallout">
            <a:avLst>
              <a:gd name="adj1" fmla="val -981"/>
              <a:gd name="adj2" fmla="val 16069"/>
            </a:avLst>
          </a:prstGeom>
          <a:solidFill>
            <a:srgbClr val="FF00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 command economy has the MOST government regulation</a:t>
            </a:r>
          </a:p>
        </p:txBody>
      </p:sp>
      <p:sp>
        <p:nvSpPr>
          <p:cNvPr id="3" name="Rectangular Callout 2"/>
          <p:cNvSpPr>
            <a:spLocks noChangeArrowheads="1"/>
          </p:cNvSpPr>
          <p:nvPr/>
        </p:nvSpPr>
        <p:spPr bwMode="auto">
          <a:xfrm>
            <a:off x="4800600" y="3810000"/>
            <a:ext cx="3733800" cy="2057400"/>
          </a:xfrm>
          <a:prstGeom prst="wedgeRectCallout">
            <a:avLst>
              <a:gd name="adj1" fmla="val -981"/>
              <a:gd name="adj2" fmla="val 16069"/>
            </a:avLst>
          </a:prstGeom>
          <a:solidFill>
            <a:schemeClr val="tx2">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a:t>
            </a:r>
            <a:r>
              <a:rPr kumimoji="0" lang="en-US" sz="3500" b="0" i="0" u="none" strike="noStrike" kern="0" cap="none" spc="0" normalizeH="0" noProof="0" dirty="0">
                <a:ln>
                  <a:noFill/>
                </a:ln>
                <a:solidFill>
                  <a:srgbClr val="000000"/>
                </a:solidFill>
                <a:effectLst/>
                <a:uLnTx/>
                <a:uFillTx/>
                <a:latin typeface="Calibri" pitchFamily="34" charset="0"/>
              </a:rPr>
              <a:t> market economy has the LEAST government regulation</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6146" name="Picture 2" descr="http://t1.gstatic.com/images?q=tbn:ANd9GcRShKZJ86Dg2qhqyPWaMYK4Ti82_RoPACyy6vaH9aCviM40Lwl_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4267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2.gstatic.com/images?q=tbn:ANd9GcQ7Dm4Yv7mJfV4RSmBgYQF7sM5qEan2wtKGDs0zViXPc1UpeJJ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33400"/>
            <a:ext cx="4343400" cy="3124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70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95800"/>
            <a:ext cx="6400800" cy="1752600"/>
          </a:xfrm>
        </p:spPr>
        <p:txBody>
          <a:bodyPr>
            <a:normAutofit fontScale="85000" lnSpcReduction="20000"/>
          </a:bodyPr>
          <a:lstStyle/>
          <a:p>
            <a:r>
              <a:rPr lang="en-US" sz="5200" b="1" dirty="0">
                <a:solidFill>
                  <a:schemeClr val="tx1"/>
                </a:solidFill>
              </a:rPr>
              <a:t>INSTRUCTIONS: </a:t>
            </a:r>
          </a:p>
          <a:p>
            <a:r>
              <a:rPr lang="en-US" dirty="0">
                <a:solidFill>
                  <a:schemeClr val="tx1"/>
                </a:solidFill>
              </a:rPr>
              <a:t>Go through the slides and answer each question in the packet; the slide numbers are listed for each question </a:t>
            </a:r>
          </a:p>
        </p:txBody>
      </p:sp>
      <p:sp>
        <p:nvSpPr>
          <p:cNvPr id="5" name="Title 1"/>
          <p:cNvSpPr txBox="1">
            <a:spLocks/>
          </p:cNvSpPr>
          <p:nvPr/>
        </p:nvSpPr>
        <p:spPr>
          <a:xfrm>
            <a:off x="609600" y="228600"/>
            <a:ext cx="7772400" cy="3810000"/>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a:t>REVIEW FOR THE </a:t>
            </a:r>
            <a:r>
              <a:rPr lang="en-US" sz="9000" b="1"/>
              <a:t>ECONOMICS</a:t>
            </a:r>
            <a:r>
              <a:rPr lang="en-US" sz="6000" b="1"/>
              <a:t>   END OF COURSE TEST</a:t>
            </a:r>
            <a:endParaRPr lang="en-US" sz="11200" b="1" dirty="0"/>
          </a:p>
        </p:txBody>
      </p:sp>
    </p:spTree>
    <p:extLst>
      <p:ext uri="{BB962C8B-B14F-4D97-AF65-F5344CB8AC3E}">
        <p14:creationId xmlns:p14="http://schemas.microsoft.com/office/powerpoint/2010/main" val="356750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5770418"/>
            <a:ext cx="9144000" cy="10668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Economic freedom is the ability to make choices that affect your economic well-being</a:t>
            </a:r>
          </a:p>
        </p:txBody>
      </p:sp>
      <p:sp>
        <p:nvSpPr>
          <p:cNvPr id="3" name="AutoShape 2" descr="data:image/jpeg;base64,/9j/4AAQSkZJRgABAQAAAQABAAD/2wCEAAkGBhQQEBUUEBIVFRUUGBkXGBgVFhUVGRoXGBQXFhccHBUYHigfGBkjGRgaHy8gJicpLCwvGB4xNTIqNSYrLCkBCQoKDgwOGg8PGiwkHyQuNCosLCwvKSwtLCotKiosLyotLyksLCksLC0uLCksKiwsLCwsKTUpLy8sLCosLCksLP/AABEIAMIBBAMBIgACEQEDEQH/xAAcAAEAAgIDAQAAAAAAAAAAAAAABgcEBQEDCAL/xABZEAACAQMBBQMGBwkLCAkFAAABAgMABBESBQYTITEHQVEUIjVhcbEyc3SBkaGzMzRCUlRykrLRFRYjJDaCg5PBwsMXJVNjoqPS0wgmVWJklKS08URlhJXi/8QAGgEBAAIDAQAAAAAAAAAAAAAAAAEEAgMFBv/EADcRAAEDAgMECAUEAQUAAAAAAAEAAhEDIQQSMUFRYXEFEyKBkaGxwRQjMkLwFTPR4VIGNGKCsv/aAAwDAQACEQMRAD8AvGlKURKVhSbZiVmUvzXryblzA8PWK5Ta0RBIbkAGPJuhOB3eNV/iaMxnHiFs6p+uU+CzKVr229CADr5HOPNbuOPCuwbWiLaQ3MkL0bqRkc8UGKoHR7fEJ1VQfafBZlKUqwtaUpSiJUA303o2pb3RSxs+LFoU6uDLJ5xzqGpWA5YFT+qJ7ZLeZ9pHQsrJwo/gq7Lnzs9OWa1VSQ2yxcs657UtrRfdLWJPz4pF98lfe7XbBeXN5BC6W4WWRUbSjg4JwcEuefzVXtpYBfulnO59RaMfRwSfrqV7lzwi+twNlujGVQJHmuG0HPwtOkKcevlVZrnE6rGSr8pSlXlsSlKURKUpREpSlESlKURKViTbWiR9DyKreDHHXpzPKslJAwypBHiOdYB7XEgEWWRY4CSF9UpSs1ilKUoiUpSiJSlKIlKVg7djdrWYREq5jfSVJBDaTjBHMHNQTAlZMbmcBvUfvJPOuhqxkg6cdcOvPV3Y8PXTZt9wGckZCkIefQa359KruPeS48gc+Uza/KIwDxX1aDDKSM5zjIHL1Csvefbd3DFZp5RKCbdZWIdgxaR3PnMDlsKFHPpzry3w5a/rmvgjS06l288fLivX/pjyeqJFzG3YBfT8lSxmwgz3o4Hr881t7a2/jcef9GrkesJoqBbD2pdQ7TNvLcySBeLG2p3ZTiJ2yAx5HIBzWBsbeG5a3uy1zMSsUZUmVyQTcRAkHPI4JHz0o4RtMgkzBB0/xHPb+Sof0dUdIDhoL3+8wNmyFeFKpCTeC5/c9G8pm1G5kXVxXzpEERAznOMknHrrr/du8t5oCbuV9axS4MkjLhznSyscHlyNdv40bvwqmP8AT9Qz2xN9+xXnSlKvrzaVUnab5Ut8Wg2jHbrw0/gzeGBs+dk8LIHPx78VbdUr2tyWY2geOl0ZeEnOKSFUx52OToxz1761VfpWLtFGpd79owcxtHXj8WdJvfnNbjc7tLv5r63hkudaSSqrApDkgnnzCgioVJeQodVvxlYdDI8TfUEFSvcTfK9a+touOTG8qqw0R81J58wuR9NVGuvqVgCrRPapZA41Scv9W1d+0O0izgleKRpNUbFWxGSMjrz76q3daa0S5kN+uqPS2BpdvP1rjknPpqrI2vPEm17hpwCmuYEFdXMxuE5fnlT6utahi6mWZGsL3B6FwwqlmV9mk7Lm1hbx5hWdb9odpJDLKrtph06xoIbDtpUhe8Z5V12PaRZzPoRpM6XbnGw5IjO3+ypqr9jWDjZ17MR5hEMYPi4njY8vUMfSK2u5VxZi3kV0/jZS40NpbkvAb8LOPg6qybiqhLQYEifNa63Q+FpsqObmdBgRFuyDJtoCbqbwdqFk7KqtJliFH8G3UnA99S2qO3BuLNJT5ampi0XB81jhtRz8E8uenr4VeNWcNVdUbLoXJ6XwdLCVQymHczodNOW1KUpVpcZKUpRFCd5zD5S3EEurC/BKY+CMdRmtPbq5b+LCX+bnP0pUg2xtNY73EkUbKNOWKanxp8Sazl3ztxyAcfzR+2vJ1KNGrXeX1A2HHZfxXomVarKTQ1hdIG2ywNkJecdOLxdGfO1HljB6863v75bX8qg/ro/+Kse03qhlcIuvLchleXT215+bZNhn0g//AJN/+ZXYwpZSZFJ+cTqTyXHxj3lwzsDbcl6J/fLa/lUH9dH/AMVZNntOKbPBljk04zodXxnpnSeXQ/RXmDZVjbSBvKLkwkHkBA02RjrlWGPZVsdi9nbxtdeT3JmyItWYGh085MfCY6s8/ZirjKpcdFTBlWhSlKsLJKUpREpWo2tvZaWjhLm4jicqGCucHSSQD7Mg/RWF/lG2d+Ww/pUlZim83AKqTaGyWW+e0XobjSB7WKof0Xrf9raBbyIAYAgUD2CSQCtla7v+W7SN9a3FvJAs6MxV2yNAQkEacZwM9e8Vhb/XVnfTRyQ7QtQVTQwd2AwGLAgqpz8I/VXINBwpvAG23Je2bj6bsRRLnaNObg4ga+Cxl9PSfGTfYyVo9h/et78TH/7mKttu95PHeCe62natjWSVkdnZmQpzLIPxic+qsi07NLp4y1tcQPDKBhhI4DpqDLkBMdQDjuIrA0qhE5dp8wt4xeHacjngQGCbwcpJP5xWil9GR/KpP/bw122/8WurR5/4dSkMgVs8lYHSoyfwOoHTl0xWVcWtt5HHANo2fEWZ5HzI2kZRUAVgh1ckB6DrXG0YreR4GXaFliKKGNsyP1j+FjzOnhUdQ8XjcsxjaBBaXWJdOu3zV41od8duyWkMbQqheSVIhr1FRqDc8KQe6s+027BLAZ45kaFQxLqcqAmdWT3YxUM3y3psruGNYb+2DxypKOI7BTpDcsqCe+utVnIcuq8Rg2A129YLTf8AtfGze0G5mkgTFsnELBi+tR5kmPNOrkxHIA5yfbWh7UdvyR7SEMFrbyPw1OprZJ5WzqOPOBOAAeQHjWduXs6CS7gAurScxrKzIjM5yWJUqGTBwSDnkR82a0XaUEuNoce1vrdWVRGRxjE6MhYNzx6yOR8arM6zIc2qtdKMpF4bh275gcT7LCg3p2qnwLML+bYY9yVud1e0vaHl8FvdooWZlQq0RhYBjgMOnh3gg860d/uvtSCISzXfDjbGHa9YKdQyuDq55HOurdm2C38NxebQttMLKxZrgzMQpyFHU9/eQBzqRnB2rkNY86Arf9m2zIri+lWeNZFEbsA4yM8SMZx44J+muJYg225wwBGq45EAjlbyEcj6xmppsbbWxoJdVtPbpI/mZDnnqYcuZxzIFZ22LbZtnKJ7rhRSSl8O7MCxK6X78fBbHz1gMKQwCRYyvVv6Waa73ZXQ5mUDcd+voqm2LIfIr0ZONEBx3Z8oQZx44Jrf7k7VthbSQtFm5ZbgrJw0OF4DHHE+EOQYY9frqRRbR2EiOiy2wWQAMNbcwrBh39xANbC02fsmODyuMQiEBl4oZtOGzEwznv1FfnrFmFe0ggi38rbiOlqNVr2ljxmMjQXygXvwVf8AZ9ta1gkYXUXEaQxCI8NH0tqIzlvg8yvMeHqq76ryK62ArBlktgVIIOt+RByO/wAaldpvhZyxySR3MbJCAZGB5IDnGfDOD9FWcNTdTbldC5XS2IZiqgq02uG+e4CFuKVG/wDKPs78th/SrbbR25BbxCWeZI42wAzHAJYZGPHI5/NVlcgscNQVnUqN/wCUbZ35bD+lXdZ79WM0ixxXcLO5wqhuZJ6AeuolT1b9x8FrNt2sRvNU0qBfN1L/AAmrGnxVcfXX3wNnfjfXLXTvRwBcHXxS2BnSUAHIY6gk8q12i00asz6s40eZn26tOMfXXkqtQMrVBlpm5Pa1/OAXfpsLqTDLxYC355rf7OisRKvBbL583nJ1wfHlVT7tJse5MnlcbWunTpJuZH151avwBjGB+lVhbDMHlEehZtWeWpkI6Hrhc1AN3+zJXklTaM62xXSECzWzMSdWoFdRIx5vh1rp4Gp1jJDW6/aLaBcrpFhZUAkm33LdfuDu7+Vf76T9lS/s92fs6IzfuZLxCQnE89nxjXo6gY6t9FRi77GrGEgS37xk8wHaBcj1ahzqT9n26dtYmbyW64/ECavOjbTp14+B0zqPXwrpsBDrgLnhTKlKVYWSUpSiKhe3n0lH8mT7aaoFs7ZE1yxW3hklKjJEaM5AzjJCjkKnnbz6Sj+TJ9tNXX2LbagtbmdrmZIlaIAF2CgnWDgZ9VYr0FN5Zhg4CbLO2ZbXNju5fCSOSB3mUeerIxR+CjY1DoRqGfbVYwQl2VV5sxCgdOZOBz9tX92m7Zguti3DW0qSqHiUlGDAHjRnGR34I+mqK2L98wfGx/aLRMK8ua55EGfYLnbWxpbOdoLhdMiYyAwb4ShhzUkdCKn+622Zk3bvwshHDdUT/urK0YkAPdnU3sLE1s+0Lswvb3aMs8CxmNwmNUgU+bEqnljxBrpk3Rn2du/fpchQzvCw0tq5CWIe+iwdWZVYwEiZFu9VMK2O3tgTWM3BuVCPpDYDK3I5xzUkdxrXp1Htqfdt/pX+hj970VtzyKjW758oXd2V3r+SbUi1Hh+Su+nuD8N1yPAkYB9g8KrmrA7K/uO1PkT/AKr1B9nWRnmjiUgGR1QE9MswUfWaLCnAqP7vRSzsfudG2IPBxIv0xOR9YFRveL77uPjpftGrP3BuOHtSzb/Xxr+m2g/rVgbxffdx8dL9o1QpA+aTw9ypt2x3rlrGLUeGtqjhe7W2VJ9ZwoH0+JqGbC3envnZLZA7IhkILKvmqQCcsR3sOVS3th+72fyKL9Z6++xL79uPkkn2kVStLHdXh8w/LqvKsftDvXm2RsqSVizssmWPU4CKCfE4HWq4FWDvt6E2T+bL71qFtq/Wzn7FV9Vlw3n/AFTdf/EhP96slVssZIJAJCjJwOgyBk+HMgfOKmMdz/1cZf8A7gB8xttXvWpU1xOXmFDKsDcP0Rtj4uL/ABagLRkAEggHoccjg4OPHnU+3D9EbY+Li/xaKMR9HePUKvyasjtovXMlnFqPDW2RwvdrYspPrOFA+nxNVuasLtm++bT5HF+vJRKg+azvUO2NsCa8Mgt1DcJDI+WVcIvU+cRn2VgRylSGUkEEEEHBBHMEHuOasLsZtzJNeIvwntHUZ5c2ZQOftNY/+RPaP4sP9aP2UUGu1ry15AU+uLt3aKV1EjPDCzalOks0KknC47zmuoTHiauAmMY0aX0+3Gc5+etgL2WzkhR2bEUUKsiudJKwqrerr6q7P31t5TxfP4eMcPWcZ049nXn0rxuIFLrn5nwc5tlnv5cPJbqZqZBlbIy7/JNiXmbiMeTxrk/CVXBHmnoS2KpHZ1jBLqNxdCA55Zhkl1Z6nKdOfjV5WW23mvVIZ1Rj8DUSOSY6dOozVP3G1NnBzosJiuTgtdlSR61EZAPqya6mALTTMOkBxvETYblxekwQ9siLaTKwrOCK4Gq6vjGy4RQ8U050Ko04ZegHQL6qtPsWsYImuuBcifIi1Yhki04MuPh9c8+nhVa/urs//s+X/wA63/Kqzuxm4tXFx5LDJC44esPLxVI/hNGlsKc/CyMeHWunSjMP7XLGqsylKVdWxKUpRFQnbz6Sj+TJ9tNUQ3Z3TuNouyWqqWRdR1MF5E47/XUv7efSUfyZPtpqxOyLei3sLiZ7uThq8YVTpd8nWD0QHurFegpuc3DAsF4W7u91p9n7u3kd0qhmnicaWDebrhXqPWDVabF++YPjY/tFq7u0Lea3v9h3MlrJrVZIkJ0unncWNsYcA9CKo/ZDhbiEsQAJEJJ5AAOCST4UUYVznMcXC8+wXpba3aDY2kzQ3FwEkXGVKSHGoBhzVSOhBqPb/by299sS7e1lEioYlYhXXB48Rx5wHdVWdqt6k21p3idZEIjwyMGU4hQHDDkeYxWz3c/k5tL42H9eGplVm4VrGsqXmR6hQFOo9tT7tv8ASv8AQx+96gKdRU27YtoRz7S1wyJIvCjGqNlcZBbIypIzzqF0Hj5reR9lkdlf3HanyJ/1XqL7m+kbP5TB9slSjsr+47U+RP8AqvUW3P8ASNp8og+2SiwH1VPzYvgfxW/8OBcfZy//AM18byfflz8dL9q1Z2/1tw9qXa/652/TbX/erQyOSSSSSckk8ySepJ8ahbmXAdwU/wC2H7vZ/Iov1nr77Evv24+SSfaRV8dsP3ez+RRfrPXV2QbRigu52mlSMG1kUGRlQFi8ZABY8zgHl6qnaqkThe73UEFWDvt6E2T+bL71qvhVg77ehNk/my+9agLfV+tnP2Kje7VrxIb8fi2uv9C6tmP1A0W6/wA1NH/4tX/9O61uOzC14r3yfj2E6j2kx4+uoXq5errRSO08jdBW83gt9FtYcubW7uf511Pj/ZxUj3D9EbY+Li/xaxO0q04S7OTvFhDn2kuT9ZNZe4fojbHxcX+LUrU85qM8R/6VfmrC7Zvvm0+RxfryVXpqwu2b75tPkcX68lFsf+6zvWT2FTiO7uXc4VbcsT4ASISeXqqyv8rGzPytf6ub/gqouy3aEcLXvFkSPVaSKutlXUxIwBk8z6qg9JVephW1qri6di9Gbb2uHmHBiicMiMGMetmDIGB5jOMHwrEgv2WRBLbRYYgYMITOSByOPXXWmz5OHbyKypm3gwTKsZ5QID1INdl3se4GkyuviuuZfV01N7K8hievFZ7gHWdutEq1SFLq2tkab7qbx7JhU6kiQMOhCgEfPXnq02TtG0Loti587nrs1uBkcvNdkYY/NODVubEtZzOpMoZVyWAmD8sEc1DHvqoHhkh+57Xi/o5rwe6LFdujVFVmYMy34DcuBjKZpuALsyzPKtp/9nj/APWRf8mpv2KbCuLfyl7iF4hJwwutdBJUyFsIeYA1Dux4VWjb4X0Rwm0Jn9ksrD6JAPdVo9ju8F1d+UeVyvIEEWguAOpk1YIAz0FWaRBeNVUGqsqlKVdWaUpSiKlu2jdy5ub+N7e2mlUQIpaONnGoSykjIHXBH01Af3j3/wCQ3P8AUyfsr1PTFRC6FPHOptDQBZVFuPuRNNsW7tZ45IHkl1JxFZOapEyHBHwdS4Pz1Wb7lXykg2c+Ry+5sfrA516pry/2kD/O138afcKg2VjB1n1Hu43WL+829/I5/wCqf9lW7uv2d6diS2078OW7HEOSBoYaTED440qW9pHdVEgVYPaV6P2P8l/uQVEqzXa9xa2Yk7t196jMm5V8pINpOcEjlGzDkcciBgj1ivn95t7+R3H9U/7K1tjs6Sd9EETyPgnTGhdsDqcKCcVj4qJVntbx4f2rm3A3Jltdm3ss6Mk1xDJGkTAhsBHxlTz1M3QeAHjUG3W3Uu4761d7WZVWeFmZo2ACiVSSSRyAHOpJvhteS73bspJjqfyjQT3nQs6An1kKMnxzVXYqZVWi17s5J1MeFlYvadurczbVnkt7aWVHEbBo0ZxkRIrc1HiKiZ3NvfyOf+qf9lSjsTH8fl+Sy/rxVX2KStlPMPlyLAfmquTtR3Nkube1uLcF5YokhkiXm2nGQQo55DEgj1jwNVs25d8OtlcD2xOP7K0qj2VP+24f50/oY/e9JWLA+kRTmddn98VHbfce+d1XySZdRAy6MqjJxlmIwAO81YfaZulILGwtrRJLjgB1YxqXPwU5kLnAJziqms9nSTauDE8mhSzaELaVHVjgch667Nj7VktZ454Th42DKe71g+KkZBHgTSVm+m9zg4EW2fhVm9je7dzb30rXNtLEht3XVJGyLkyRHGWGM4B+ioI+5F5rK+SzY1adXDbGM4znHTvqyO1bfFp9lWrQeZHe5Lg/CwgUlM+Gs8z36R3GqftLN5nCRRs7t0VFLMcDJwoGTyBPzUK1UM7pqGBNvBWl2ybAmnu4DbQySokATMalwCJH5Ejvxj6a6dzd3LmLZe1EltpkeWOMRq0bKXI4mQoI848x08arCWEoxV1KspIIIwQQcEEHoQe6rM2ltiS63XQzHU0VwsQPeVQebn1gHHzUlYvY5jGsmRI9ZUJO5t7+Rz/1T/sqzu1TcqW6gtrm2VpJIo0hkjUam041AhRzyGJB9oPcapjFWh2bXWnYu1h4Rsf04HX+ygKzxAe3LUB097b1Cf3m3v5HP/VP+yszY/Z7e3E6RG2ljDsAzvGwVF/CYk+A7u/kO+oyRVk9g3pKT5O/2sNAtlZz2MLpFuH9qb7Zso4rgRFmCRxxoDgM2FjCryyM9KTEXl0cEhSOpGSFRPDPq8e+tjvTfxicqYFYqBlizLnIBHwSOnrrXWu31izot4xqGCdTk4PUZJyPmrxuI6sYh7XuGXNJ+qbTbTiVso5zRa5rTOWBpwumxAou4+GzMuerDSfgnPIE++qjudoWJ+BaTL/+Yp+owGro3b2hF5QoFuiluQYM7YOD3MT7OVRnad9cHaMsFoyQhWZUVERRiNCx6KTkhT85roYAtp0JBmXbAdw3rk9KS6qJEW2xv4KtrbacsZ/ibXEQ8ElY5P8AMVfdVudje0bubynyx52CiLRxtffxNWkt16DPzVr7Xea9FjcmSSUMjQlGZdLDU5VgCRzGAOVZO715tCSKS4admhWKfmWXIdYm0nTjPJsV0adcBwgHf7LlhsK0qVA+zLbU9wLjjytJpEenVjlniZ9w+iotsXa20rxykFw5ZV1HLKvLIHUjxNbzjG5WkAnNPksoVy0rgVzV1QlKUoiV5g7SPS138afcK9P15g7SPS138afcKxcul0d+4eStHsFQGwmyP/qD3f6qKtN/0gh59n+bN74qq6zsZ5BmGOVgDglFdhn2qOuKnHaehWx2QHBDC2IIYEEHTDnIPPNRNla6nLiA+dZt3Lq7Ejjaoz/opP7tQJ+prN2NsOa8l4VtGZHwW0gqOQxk5Ygd9dFhKiTI0qcRFdS6Z06lBBZdXdkcs1CuBoD3OnYLeKn23Iiu69lqBGbliMjGQfKCD7COdR3s59K2mf8ASj3GrH7YNpRXGxrWW2IMTzJowAMAQzDTgfBIxjHdjFU1aWjyuscSF3Y4VVGST4ADrUlV6HbpOm0k9y9bT6dDYx8E9MeFeRBVp9ku7N1bXkr3FtLEptpF1OjKMloyBkjrgH6KquhKwwdMU3OaDOnuvT3Z7p/cu0zp+4p4eFVF24elP6GP3vUXtNzr2VFeOzndGAKssbEEHoQccxUn7b/Sn9DH73psWNKiKdeQ6ZnuXPZB8O++RSe8VXwqweyD4d98ik94qvhUK3T/AHX9ysDfP0Jsn2Te8Vreyf0xa+1/sJK2W+foTZPsm94rW9k/pi19r/YSVK0j9h//AG9StNvX9/3Xyib7VqlifyWb5b/dFRPev7/uvlE32rVLE/ks3y3+6KhZ1PpZzCr6pxuVd6NlbXHjFB9cjof1q0O6FnxroR4zriuAPb5JNj68V3bAutNltBfx4ofqu4v7CaLOr2hl5eqj9WT2DekpPk7/AGsNRGW1A2ZG/e91IvzJBEfe5qXdg3pKT5O/2sNSNVhiDNFysvb+zbgXRlhQnIGCuD+CFPI1i/x/8WT9BP2V87zrrvGVnCgBcFydI80HuBxk+qtfz+48deGPOzl9GfZpzn5q8fiKjW1qmXMO0dHAX5RYcVtosJpMnKbDVpNvFbjY+zbhrpJJkYaeZLALywQMAdajm9O7+q9kktLqLiEljHxdEqsFJcDHqBPUGt3sCwVbmMiaJsE8lL5PmnplRWj25sKU7Ska0ngLuzYXjRiQFkIdeGeecFu7pV7Ctmh9JPa3ydNbLldIn5g5bo371gR7emuNm3KTSGQI0DKWOW86QgjUeo80fXWw3VsbryKWQTDybhXAMeTnVwnGcacfC59a6IN2Hht54JJYFuJWhCxGZA2FbVnmep1YA/bXzsaCWDiRSXkCxmOZOH5VHp1tGyjKavxyPZVhocHNLwdI8zquatt2Q9Lr2R/4tRnc21upJnFjII3CZYkgZXUOXNT34rZbuWEtldJxLmCNNSmVRcxjUmnK5XPnDDZHtredmu7ksErzMY2jeMqrRyLICQ4zzX2H6Kypsc/q2EERMorCFKUrtqEpSlESvMHaR6Wu/jT7hXp+vMHaR6Wu/jT7hWLl0ujv3DyVp9gfo+b5QfsYq0v/AEg/h2f5s3virddgf3hN8oP2UVaX/pB/Ds/zZvfFTYsmf7zx9FoOxD0qPipP7tQJ+pqfdiPpUfFSf3agL9TWK6TP3Xch7qwtsfyXs/lT++5qOdn9wse07V5GVFWQEsxCgDB6k8hUj2x/Jey+VP77mq8xRYUm5mOHEr1gm3LedXWG4hkbQx0xyI5wBgnCknHMfTXk8VYPYn9/y/JZf14qr6pJWvC0RRe5oO73Xo/cPeS1j2bapJdW6ssSgq00YIOOhBbINVh24elP6GP3vUAXrU+7bvSn9BH73pNliygKVcEHWfZc9kHw775HJ7xVfCvtHI6EjPI4OOVZ27+w5L25jghHnSNjPco6sx9QGT81QrYaGFzydfZS/fP0Jsn2Te8Vreyf0xa+1/sJKsHtX3JKbLtxbAlLEHK9WKMAGfPiCNR9pPdVJKxByDg+IOKk2VegRVokA6z5ytnvX9/3Xyib7VqlifyWb5b/AHRVfnn1q09t7Akst2ESbk8k6SlehXWDhT68AE+BJHdULOtDcjeIUX7Klzte2B6EyD/cSVHJw0LSxZI5lGHjofOD/OUH5qkvZR6Ytfzn+wkrXb82vC2ndr/r5CPYzlx9TUWYPziOA9Strty00bD2ef8ASTXL/wC0EH1IK2/YN6Sk+Tv9rDXPaHa8LY2yV/7hY+140c/W1cdg3pKT5O/2sNSNVXcc2HeefqrH3n8nFw2vil8DOkoAPNGOoJPKtdbR2ruqnjrqIGcxnryHILWVvIxW8ZtAfkvJlLL8Ad1aya5ZmVhEiFTnzEIzzB58+fSvF4moBXeSB9RtGt96uUGE0mgE6azwUysd0o4ZFkV3JU5AJXHQjuHrqAWv8oT8e/2bVLtkbyzyzojqoVjg4Vh3E9c1DDdpDt5nlYKizOSx6DzCPea7TH0HMaaAgZr7FwMY2q1464yYXbvX6dT4y296VqdkbNhuL+VLqXhR5lOrWicxJyGpxjvP0Vs95ZlfbcTIQVZ7VgR0IPDIP0Vibt7DjvNoyxTatOZm804ORJy549ZqHDNUIAntFUk3jtIjtXhu+IcwIX1KPM4MQ1aunTnnpVq7tWUUNqiW0nEjGrS+pWzl2J85Rg4JI+aqs3mtYl2vw5TiENCjEnGEEMYOSPUOtWpu5DAlsi2jaoRq0nUW/DJbmeZ87NW8IPmv01PPX0UrZ0pSumpSlKURQ7tI25Naxwm3kKFmYHAU5AUEfCBqILvhfRSw8WYMHEcmkrHgo55AkKCDj6KkHa79yt/z2/VFQmRWWe28oOtdEJAU4PCJ81c4HMD/AOa4mKqPFYgE7OS9n0ZQpPwjS5jSTm1Ak3Upg3quf3Slh4x4atcgLpTkESUpz055FR9FYeyt9btre6d5dTRxpoyqeaXlVCRheZwe+sW39Lz/AJ939nNXTuhYLPDdxtIsYMUeHchVDCUMuSegJAHz1rbUqEwHHV23gtzsPh2szOYIhh0H+Rnx812NvbtBY0l450uXVcJGTlNOrI0dPOFbm43suTtKGMSaY5GtsoFTGJEiZxkjPVj31HvKLvZoUxzjhsW08KRZY2K6dXIZGeYzyB51nbQuTLtmByMF3tGwO7UkJ/tqBUeBGYzIse9ZPw9JziQxmXK6CAN41Eajmdui6H37vFlIM50q55aI+gbp8HwrcT703Inv1Ep0wrIYxpTzStxGg/B5+aSOeetRC4t8pcN3rKo+ZuN/aBWyt7jiPtBxz1wu303EJrFtapoXHx4FbauFoWIY20A2G9vsVv8AdDa+0bmVZC5eBGIk5Qr0XVjGA3eOlaaLfC/lWWRJsLGAzALHyDuEAUFSTgsPmrZdnNvdNzikVbYSESqdOSeGM4ypPTT3jpWon2TPZF5bW5jdExl4JlLaC4VdaA55kjlzGa2F1Tq2ul22b+nBaGsofEPYW05tAjiZBtYn+NVtL3fa6FjAwcLI0kqs+ldRCBCORGB8PuH4I9dc7K3ovlvII55NayGLI0pjRKFI5hQQQGB9orm817T2fDJLPEk0TyIOK6xiRcJk5/GHm+r2Zro3e25d2l5DbySlkZo00FxIuiTAUqwzywQRg1Je8PBLjFoP8iVrFKkaTw2mzMM0jvOhjZ3dytW5OlGIAyFJHLvAzVa7udqRQN5aGcnTo4SRjAwdWeY9VWVdjMb5OPNPPw5Gqk3fh2XEreVTCfOnSRFcJpwDnp1zy+ir+Kc9r25XAa6my4/RlKjUo1OtYXaRlEnbodnjdSn/ACtWv+in/Rj/AOOt5u1vRFfhzEjrwyAdYUfCzjGknwqIeUbC/EP0XP7alG5sliVk/c8YGV18pBzwdP3T5+lRRqVC8Bz2kcNVOMw+HZRLmUajTvcLa81IdA8K5IrmlX1wVwFHhQqPCuaURcFaBa5pREpSlESoltLs0triZ5XeYNIxYhWQDJ8MoT9dS2lYPpteIcJRRd+zy3M0cxeXVEIgo1Jj+BChc+Zn8EZ5/RXfsfciG1uGnjaUu2rIYqV89tR5BQevrqQ0rEUaYMgcUUW2z2d293O80jzBnxkKyAclCjAKE9B41u9ibIS0gWGMsVTOCxBPnMWOSAB1PhWdSpbSY1xcBcolKUrYiUpSiKH9ouwJruOIW6ayjMT5yrgFQB8IioBabOe4ngV57bkY41xcWzEKpwoCI+WPcB1Jq7m6GvLe7L6b22buW4h5/wBKv7D9Fc7E4dheHGb+y6tDpath6QpMDYE3IM371P8AbNq0d/M8FxbEtJJg+UWwI4moMpR3yGGpl6d1ZVvuu9ta3K3ckMDzKoiWWWJdZjkWRsEtjwHz88VWd9JqvHb8adz9MpP9tTftmuzPtFIE58CEsR4Eq0z/AO7Va0igztOvynes/wBbxGQNhtovF+yZG1dlzu5dC3jMhiWAEsjtPbqmZdPMPq5ghQep6cqz54U/dKGRLm2eNGthqFzbjIjWJWIUvq6qeWK1l9tLjbrxAnnDOIj/ADSzL/sMtQjaFnGLe2aNtUkiy8RQwYgiUrGNI5rlcHHf1qDh2N0nYdd3cpf05Xd9rdCNDtiduqshdhsou7d2hWeR4uHGZ4NbHilsadeQdD5APXNYmxdmlY7rMtvztyOVzbnBM0PUh/NHLqcDOB3itXtOcQ7fhec6RG1oZC3dptoS+fWMGtfu9suQ2G0LjSRFwljDHllzcQvgeOAOfhkVPw7J22kevDin65iIIhtyDt2Rx4KYbmvNFcRxrcwiJmJdEubZ8+YcnSrljyA6eFadbJ4xJGlzalHwrEXVrhlVwykanyOag9xrv7Jt3LWYrNLc6LhZHRItcYLKYcZ0Eaj8Nun4vqNR/b+6UdttZbJHcxl4E1Np14l0Z6DGRqOOVDhhkFz47+5B03XDi/K28TY7Lg66qX7R2Dp2dbEz2+ovKwBnhUENoB0yF9L6dAzg/heqm7OyZbm+hYywPwjGx0TwSEJDpC+ZGxPcq5x386j/AGp7GWymtbdGZkit8AsRnzp5WJ5ADPzdwrfdn+6aDaguLO7t5IIzIQiyOZhGyMi6kKDvZc91T8Mw1BraNu5R+t4jKWw283i4zaxdW9c40NqzjSc464xzqjfKrHPK2uCueRNwgOPzeHjOO7Pz1eN4Mxvj8Vvcao6whuYkKiy1555ktWdhyA5MVyBWePmW/wASr/QQGWoSd33Fu/cu6+m2crYhiuJFwPOaVY+feNPDPTx/+anHZdLCyz8CN4/OTOuQSZ5NjGEXH11A7BLmFdIsg/POZbQyN0HLUy9OXT21YXZvLIyzcW3SHmmNMHBzybOeQ1Y/trRhL1QdO7hvV7pUBuFcASdLlxO0bNFM6UpXaXikpSlESlKURKUpREpSlESlKURKUpREpSlESlKURcN0NeYNlIRbTyjrDLav/tTL7yK9PkVBbPsgtooJ4RLOVuBGGJMeRw5Na6cJjryOc8q01WFxEKCFTl5BiKzc9ZWmk/8AUBP7lbTb21GG2byQxtKdVzFpXOdPBkgB6Hkq8z6ganu2+z61UQRFrgi1TkQ0QyHlLknKHJ1N3Yrtj3JtjfST6p9c8k6Eao9I4qMjEDRnkJDjn3DrXMOJoh+QuuCBt103b1tGHqEZot3Ksdnzk7Iu0z5q3Fsw9rLMD9SL9FY15ALe3sriHKyuJXLZJ8+K4KoQDyGABVl2/Z/aLaTxq9wVeSEnLRav4PiaCDw8YOs55HoK+9q9m9q0awlrgraBgCHiBIlcyEnMfcxxyqPiqOXNm9eJ3bmnwT4arMR6cP5Chu8FsLzbqJN0uDah9PL7pbQ5x4czXGwt45G2TfWb+ckcYkQ96/xmIMvrBLavUc+PKdzbnQLeR3bccSIIXVdcek8IJEgPmZ5hATz7z0rMsux22iSZRNORPHw2yY+Q4iScsJ1ygHPxNb6NRtZx6s89RrpqsX0nsu4KI9j+zbJmSWaUC7WZhEnEwWXhDnw/wur/AEeqsbfX+Usfx1p/hVOtg9kVtZ3Mc8c07NESQGMek5UrzwgPQ+NZm1ezWC4vxevLKJFaN9KlNGYtOnqucHSM86s9W7IBxWuFGe2DaloJ4obq1eRuHrWSOURMoZ2UrzUhhlc8/H21F9w7ZYN4VihctGrzoragdSCKTGSvI9AfDkKtTfDs8t9pujzNIjxgrqjKglSc4OpT0OSPaaxN1+yy12fcCeN5ZHUELxCmF1DBICqOeMj5zUupuL5SLqX3CkowXqQQO7njlzql22bdqcNfRAjkQb5QQR1yNdXLe/cn/Nb9U1Qezorcp/Dyyo3cEiVxjA55Lrg5zyxVXHmC0e8L1PQLTlqHl9ubepBZ7t7QmBMNyJAORKXevB9ZVuVTjcPY91brKLxixYrpzIZOQDZ6nl1FQLcveGGwuZHfiNGyFFIUaj56kErqwOQPeas/dzemK/DmEOOGQDrAHwskYwT4Vjg+rJBk5t0ys+l3YlrXMyjJbtZY3cd63NKUrqryqUpSiJSlKIlKUoiUpSiJSlKIlKUoiUpSiJSlKIlKUoij+2tnyPKxVCysqjII7mBPX2fXXSdmyiU4Q4DuwOR3jl7qk1K5FTomk95eXGSZ2b53K23Fua0NgKJjZUwQjQeYTkMdQT6+vOs2azkfjnhkGRUwMg8xjIz6q39KhnRFJogOMd25w3f8ipOLcbwPyP4Wmu9nszW50nzcB+nIDSefzg1uaUroUcO2k5zm/dHkIVd9QvAB2JSlKsLWlKUoi6rsgRtqGRpOR4jBzVQbBksrico9mEjCO+RPMzBUQt01AHkKt+6jLRso6lSB84IqnIN3Npwo8KQyBHyHC8MhsjSfO64IHca5+MnM0xI5SvQ9D5DTqAvykxHaLd97awsKXbFpk6bBdPdquJ849eGxmrA7MruCSOXgQcFgy6xxHkB5NpI1nI7+VaO33YvbWwHBjInlmywXQzCIRsADq5DzufLxFb7s03fmtYpTOmgyMulSQThQRzA6da0YZj21WyOdgI71e6SrUH4V+R2hAHbJmDexPhrvUzpSlddeQSlKURKUpREpSlESlKURKUpREpSlESlKURKUpREpSlESlKURKUpREpSlESlKURKUpREpSlESlKURKUpREpSlESlKURKUpREpSlESlKURKUpREpSlEX//2Q=="/>
          <p:cNvSpPr>
            <a:spLocks noChangeAspect="1" noChangeArrowheads="1"/>
          </p:cNvSpPr>
          <p:nvPr/>
        </p:nvSpPr>
        <p:spPr bwMode="auto">
          <a:xfrm>
            <a:off x="63500" y="-896938"/>
            <a:ext cx="24765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541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26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09600" y="5770418"/>
            <a:ext cx="8153400" cy="1066800"/>
          </a:xfrm>
          <a:prstGeom prst="wedgeRectCallout">
            <a:avLst>
              <a:gd name="adj1" fmla="val -981"/>
              <a:gd name="adj2" fmla="val 16069"/>
            </a:avLst>
          </a:prstGeom>
          <a:solidFill>
            <a:schemeClr val="accent2">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Economic security is the protection from adverse economic effects</a:t>
            </a:r>
          </a:p>
        </p:txBody>
      </p:sp>
      <p:pic>
        <p:nvPicPr>
          <p:cNvPr id="2050" name="Picture 2" descr="http://www.economicsecurityindex.org/upload/images/figur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48006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172200" y="1066800"/>
            <a:ext cx="2784764" cy="4495800"/>
          </a:xfrm>
          <a:prstGeom prst="wedgeRectCallout">
            <a:avLst>
              <a:gd name="adj1" fmla="val -981"/>
              <a:gd name="adj2" fmla="val 16069"/>
            </a:avLst>
          </a:prstGeom>
          <a:solidFill>
            <a:srgbClr val="FFCC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Economic equity</a:t>
            </a:r>
            <a:r>
              <a:rPr kumimoji="0" lang="en-US" sz="3500" b="0" i="0" u="none" strike="noStrike" kern="0" cap="none" spc="0" normalizeH="0" noProof="0" dirty="0">
                <a:ln>
                  <a:noFill/>
                </a:ln>
                <a:solidFill>
                  <a:srgbClr val="000000"/>
                </a:solidFill>
                <a:effectLst/>
                <a:uLnTx/>
                <a:uFillTx/>
                <a:latin typeface="Calibri" pitchFamily="34" charset="0"/>
              </a:rPr>
              <a:t> is the knowledge that everyone has a chance to achieve their economic goals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9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2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5770418"/>
            <a:ext cx="9144000" cy="1066800"/>
          </a:xfrm>
          <a:prstGeom prst="wedgeRectCallout">
            <a:avLst>
              <a:gd name="adj1" fmla="val -981"/>
              <a:gd name="adj2" fmla="val 16069"/>
            </a:avLst>
          </a:prstGeom>
          <a:solidFill>
            <a:schemeClr val="accent3">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Economic growth is the ability to make yourself better off in life and possess more material goods</a:t>
            </a:r>
          </a:p>
        </p:txBody>
      </p:sp>
      <p:pic>
        <p:nvPicPr>
          <p:cNvPr id="4098" name="Picture 2" descr="http://www.thefallschurchpost.com/wp-content/uploads/2012/10/economic-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6553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4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228600" y="1905000"/>
            <a:ext cx="2895600" cy="25146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Economic efficiency is the wise use of economic</a:t>
            </a:r>
            <a:r>
              <a:rPr kumimoji="0" lang="en-US" sz="3500" b="0" i="0" u="none" strike="noStrike" kern="0" cap="none" spc="0" normalizeH="0" noProof="0" dirty="0">
                <a:ln>
                  <a:noFill/>
                </a:ln>
                <a:solidFill>
                  <a:srgbClr val="000000"/>
                </a:solidFill>
                <a:effectLst/>
                <a:uLnTx/>
                <a:uFillTx/>
                <a:latin typeface="Calibri" pitchFamily="34" charset="0"/>
              </a:rPr>
              <a:t> resources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5122" name="Picture 2" descr="http://us.cdn4.123rf.com/168nwm/kav777/kav7771207/kav777120700030/14627282-concept-symbolizing-the-economic-efficiency-of-environmental-technolog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33400"/>
            <a:ext cx="5410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5770418"/>
            <a:ext cx="9144000" cy="10668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Economic stability is knowing that prices and employment are not going to change drastically</a:t>
            </a:r>
          </a:p>
        </p:txBody>
      </p:sp>
      <p:pic>
        <p:nvPicPr>
          <p:cNvPr id="6146" name="Picture 2" descr="http://t1.gstatic.com/images?q=tbn:ANd9GcRVM6ZTUBxQ5GT32Sn5C1j9oW4sZMGCvSRAFTm0Smev1tcVfmO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664" y="152400"/>
            <a:ext cx="51054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54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10668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Calibri" pitchFamily="34" charset="0"/>
              </a:rPr>
              <a:t>A public service or good are services or goods that are paid for and consumed collectively</a:t>
            </a:r>
          </a:p>
        </p:txBody>
      </p:sp>
      <p:sp>
        <p:nvSpPr>
          <p:cNvPr id="3" name="Rectangular Callout 2"/>
          <p:cNvSpPr>
            <a:spLocks noChangeArrowheads="1"/>
          </p:cNvSpPr>
          <p:nvPr/>
        </p:nvSpPr>
        <p:spPr bwMode="auto">
          <a:xfrm>
            <a:off x="-34636" y="5770418"/>
            <a:ext cx="9144000" cy="1066800"/>
          </a:xfrm>
          <a:prstGeom prst="wedgeRectCallout">
            <a:avLst>
              <a:gd name="adj1" fmla="val -18557"/>
              <a:gd name="adj2" fmla="val 9575"/>
            </a:avLst>
          </a:prstGeom>
          <a:solidFill>
            <a:schemeClr val="accent6">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Calibri" pitchFamily="34" charset="0"/>
              </a:rPr>
              <a:t>The government provides them because they</a:t>
            </a:r>
            <a:r>
              <a:rPr kumimoji="0" lang="en-US" sz="3000" b="0" i="0" u="none" strike="noStrike" kern="0" cap="none" spc="0" normalizeH="0" noProof="0" dirty="0">
                <a:ln>
                  <a:noFill/>
                </a:ln>
                <a:solidFill>
                  <a:srgbClr val="000000"/>
                </a:solidFill>
                <a:effectLst/>
                <a:uLnTx/>
                <a:uFillTx/>
                <a:latin typeface="Calibri" pitchFamily="34" charset="0"/>
              </a:rPr>
              <a:t> are generally not </a:t>
            </a:r>
            <a:r>
              <a:rPr kumimoji="0" lang="en-US" sz="3000" b="0" i="0" u="none" strike="noStrike" kern="0" cap="none" spc="0" normalizeH="0" noProof="0" dirty="0" err="1">
                <a:ln>
                  <a:noFill/>
                </a:ln>
                <a:solidFill>
                  <a:srgbClr val="000000"/>
                </a:solidFill>
                <a:effectLst/>
                <a:uLnTx/>
                <a:uFillTx/>
                <a:latin typeface="Calibri" pitchFamily="34" charset="0"/>
              </a:rPr>
              <a:t>profitabl</a:t>
            </a:r>
            <a:r>
              <a:rPr lang="en-US" sz="3000" kern="0" dirty="0">
                <a:solidFill>
                  <a:srgbClr val="000000"/>
                </a:solidFill>
                <a:latin typeface="Calibri" pitchFamily="34" charset="0"/>
              </a:rPr>
              <a:t>e to produce in the private sector </a:t>
            </a:r>
            <a:endParaRPr kumimoji="0" lang="en-US" sz="3000" b="0" i="0" u="none" strike="noStrike" kern="0" cap="none" spc="0" normalizeH="0" baseline="0" noProof="0" dirty="0">
              <a:ln>
                <a:noFill/>
              </a:ln>
              <a:solidFill>
                <a:srgbClr val="000000"/>
              </a:solidFill>
              <a:effectLst/>
              <a:uLnTx/>
              <a:uFillTx/>
              <a:latin typeface="Calibri" pitchFamily="34" charset="0"/>
            </a:endParaRPr>
          </a:p>
        </p:txBody>
      </p:sp>
      <p:sp>
        <p:nvSpPr>
          <p:cNvPr id="4" name="AutoShape 2" descr="data:image/jpeg;base64,/9j/4AAQSkZJRgABAQAAAQABAAD/2wCEAAkGBhQSERUUExQWFBQUGBcYGBUYGBoXHBgXGBcXGBUcFxYYHCYfGB0jGhgUHy8gJCcpLCwsGB4xNTAqNSYrLCkBCQoKDgwOGg8PGikcHBwpKSwpKSwpLCwpKSkpKSkpLCwsLCkpLCkpKSkpKSkpKSwpLCksLCwpKSksLCwpKSwsLP/AABEIALsBDQMBIgACEQEDEQH/xAAcAAABBQEBAQAAAAAAAAAAAAAHAgMEBQYBAAj/xABQEAABAgIFBQoICwcDBAMAAAABAgMAEQQFEiExBkFRYXEHEyJSgZGhscHRFDJCYoKS0vAVIyQzQ1NyorLC4RY0RFRzk/Elg8MIs9PiF2Pj/8QAGQEAAwEBAQAAAAAAAAAAAAAAAAECAwQF/8QAJREAAgIBAwUBAQADAAAAAAAAAAECERIDITEEEzJBUSJxYZHw/9oADAMBAAIRAxEAPwAzVswFsrQQVBSSkhJkSDcZHNdFFQ6CWauWhUjZSvCeknBQu98IvqxBLZkZE2ZHDyhojHV085R99bKVKQtCyXbzNSwEiebFIEr8SYl7CNHkywk0RmaQeCMw0mLPwVPFTzCK7JVU6Gz9gdsW0UMiu0ROIA5I4y0nC/1j3+/PEuIzzcsP8H3w17YAHPBx53rK7494ONKvWMdZdnthyABrePOVz94j28njq+77MOxwmABvejxzzDuj29q43QIgU7KejM3LdTPig2jzCM/Tt0ZI+aaUrzl8EcwvhCs19lfGT6p9qI9KpobE1uNpHnXfmgc03LSkOfShsaECz94zMUzj9ozUoqOlU1HngsWQQKXugMpuR8afNBSPWVEdG6MM7PM5P8kYUve8o4HNfv0wCs343RUZ2VcigewQsbozOdtz7p/NA6Kzml77MI8CdfvtgsMmEoboVHzpdHoj2oUndBox442pHYYGqTq6o8DBYZBPGXlE46h6CuwQ6jLSiHB37q/ZgWBOzm74TeL0y2TF/LmMFhkFlOV1FP0yeZQ7IdTlLRj9M3ymXXAfQ8TmkRDyXCRr9+eAMgvJr2jnB5r1098OitGvrW/XT3wIAT73Qkkz9zBYZBlTTEHBaT6Q74cCxpgJFlJxEuiGvBuKr32iGPIOc47AJ31wG5SrtCj2GFfCjwwdcHpq74YZBznHpwEG8o6QPp3f7iu+H05U0ofxDnrE9cIMg0x6A43lnSx9OvlCT2RJRl1Sx9LzpR7MOgyCu4ARfFXlUgeBvTzJMtsWqhFTlcqVDe+z2iJfBR3JRJFEZv8AIB54t4qcm1SojH9NHVHqflRRmblupnxQbR5kzhgW0JUJxjabuipkQy0onMpckjmvJiipmV9Kc+k3saECX3jfCsVhApVJS1epaUjSoymPeU+Q5jFXTMvKOjxbbh0JF3KoyHXA6ccJM1TUdKjaPOY5vu3ngFZq6Zl88q5tCGxpM1nsEUNNrZ135x1a9U7KfVEQi5CS5rhCFhUsLthhDjh95whXv7mEqTLN788MR5RMIvjsxoHXCg3t6eqEAiZ1x0cu2O70NJ6Y7Z283fAAn3xhSU+84UER5SdfJdAB4csLSPe+Gwk6TLVCwBnnsgA5KFTl/gx4S95x2Y9+6AQ2tuekEZ4bbfBMib9uOtMPE6OuOBIOYavfTAB2wdo2dcKlrHIZQhMwdI094nHltkXgy1e+EACuQ9cJN+mGy/LHniczQLrTh3tOaY4Z+y32mQ2wARUBRuSCtUrkpEyZXmQhlD88Wyk3g2pJII5Z9ETXnSLmviknFUyVqA4yhLmF2qIhoQJvUr314wwItIcQMTInC/qzmGkuE4Ank75TicKE2L5cpA68YbVWbDfjOIG1Y6hCsYwiiLUdA6eiUoksVSTOd3LEJ/LCip8u0fNST0yibUWVbTxXYSs2bM+CBja16oADDlFXPgrQcKSrhAWRnmDnzRhK5y4cpDam7CUIViL1HGYvwzRJ3daYpurkFKikl9AmCQfEcObZHz+ut3Ti4s+ke+BlMLTlYKKQlTi1JSJBJUbIGYBIhgPAYDm/xAoVWDh8tXOYR4WrjHnhCCyaWNUcNM1gcsCUvnTCS6YYBZNYJ46OcCG1VugYuN8qk98Cm2Y7bOuEAVFV219a36474QcoaP8AXN84gXb4dcJKjrgCgnrylo/1qeQk9UIVlNRpfOpPIrugZ2jHpmAKCSMqqP8AWfdUeyF/thRuOeRCu6BlfHoAoJX7aUfjK2WD3Qn9tqPpWfRPbA3lHpGAdBGOXFH8/wBX9RCf27YGZy7UPagdyMekYBUENWXrOhZ5E+1Df7es8Vf3fajAyMclAOjenL5sYIVzI745/wDIDeZCvu98YSzHLMAqNuvL5H1ZltHZHDl8j6tXrfpGIsx2zAFGyc3QDPgtj0lE9SRDJy8X9WjnPaIydmPWYAo2jG6MtA4LSAqR4d5UDmkbrIlxZE6YjO7oL5wCBrkSekmMpKPBEAUaF7Likq8oJ2JHbEJzKakKxeXyGXVFaG4cboxVgCdgn1QrHieepi1eMpStpJhoKiwbqJ44NL5RLridQMlHFFVvghMwZEEhUuDcJ3TlPVEvUiuWUoNlHON/uVULfDSdW8/8sZWssn1sJSpRSQqV4JxInnEEncIoVsUzVvH/ADQ4yUuBONGh/wCoJz5EwNL/AFNud8AdFGKhMAkbDB43eU2mKKk/WrPMj9YyOTlRg0dBsi8H8SonVniVFWDfwFXFPMe6O+AK4p9U90Fr4CHFEdFRjQIw77+F4Ak+D18RXMY6atXxFc0Fv4EGgRz4ITqg77+CxBMKrc4iub9Y78FOcQ9HfBZ+DEebziPeAN6U84hd6XwMUCf4Ic4h6O+PfAzvEPR3wWPBGuMj1k98JLLP1jfrJ74O9L4PFAq+BXeIejvj3wI7xD0QVLLH1jXrp744Sx9a166e+DvSDFAuFRO8TpjvwA7xemCeXqP9c166O+EmlUb69n+4nvg7sgxQM/2ee4vT+kdGTz3F6f0glGmUX69n+4nvjnh9F+vZ/uJ74O7MKQNv2de4o5z3QoZOPcUc57oIprKifzDPrp7498K0P+Ya9cQdyfwVIHYyad0Dp7o7+zLugdPdBC+FqH/MNesI4K4of8w160LuTHSB/wDsw7o6+6O/su7ogkMUmjrmEuJVLRM9kLeS3K4gnYYT1pIaimDT9l3dELGSTurq7Y01PrxplVhRdUuQMgm68A3c8RF5SoJATR1qvSJqVIcPxZynjFLUmx4op05Hu5ykaz/mOpyRN5LyJDipUqLL4bdAcKGGhvRvnMynzQ+ilU5xSkpKEhCgk2UjOATKc8AZws5hjEhUfJBuQPxy56E2euJrOSyB9B67nYDDdCq2lPpKzSVStLTZnI8EkXS1yiuRVpcbcWVrNhlKzNRPDNon8MJuT5Y1ivRft1U23IkUdvaQSI6azYST8oGxtP6GI1V5NN+EFMpjeW1iekzBibVlSIFKpCbIkEtEcqTOM3f0tUM0StWHn0tpLiiZkzmkXJKr5S0DNEmiove1r7oborZbp7qEtzSUoJUJ8D4syzZzdEmi3h37X+YU1SHF2VOUVGttJTeJKGH2SM8b7cFq+w3SzfepoXyzBejbGQeo8wRfeqczrncJwSdyFiyy+dLiehI7416aTujLVW5n/wDqBXwaGNKnZjkbiBkRViFUVJKZ8JWnCcSf+oBfDoQ/qH7zYiTkEgeBovAmVaOOrTG3U8EQJ/wO39X0GO/BDf1fQYs7A4w6I9YHGHRHFZoVRqlv6voMCvL1sJpDqQJABF3opMGhSRxvwwG90X96ez+J+BEbaPkTLgqcnMnhSLUyRZlozz0xfpyBbzrVyWe6IuQVKCCu14pl1GNxR6S0rBUsMbs0dmSswMc5kQ0LypXR3RQ1lU6ELKUAqkkHXjLRBCp1m/hXAd8YLKJwWly4qR94wZWBWKoRH0Z5wOuOiheZL00ROq3JB15pLgW2lKrUrRVdZMjOSTCKyyUdo7W+qUgpBA4JM5nC4gXRn3YXje5p2p1dbEVyiJBAlKcvKCsSJ4Q4urQTcpsXA3uJ6og0RXCG0dcLD0swmQL41IJ1HqpJxUi48YnONAwhbdVtyVNxJUFAJSkKNxnOZlmu5zohir6akKIIlalLkPT+kSaJc6vUqeOYoPTBYjlAqlK1rSZ8HQZRZIqFqWCvWhqpXbTzp0ifSYtUUxErIISZDboxhpoTI/7MsiUwbyfL0aRmzwzWdSMoaKkg2hZkbRIPCAMWsxM3iVo/hitrd74rEHxfxCGwRc7m7U3Hfspx2mNlXTMmibvcHVGU3MEzcex8VOE9KtEbHKJADJuPLa0HTHm6vkdUTAJQDWDc5S3tWN3kIhNNoc6ZcpO9b7RwpM/KKTYN2YEYaxCabVwdfTw1oITigEm8AEXRbCqGwDJK7y3oEt7kESJkc18OLS/0U0zMb4J04Dygsiech0pEuQjpiwcpZQ6socCSaQ0bONtCm0J5QLzFuKhbkBYJkCkzViCq2Zyx4V8466y2ghdhqaUghSnAJJTIAi43CYE9kaZRfojFlMylnwtCmbdsuqtjASkq1ISuBN+JhNDb3ujUyc7ytI2Jmkfii+otIbJC0lm0pVm0kzJURhakDeBEh+nhtSEKUgFwySLCjM3YyOki8wsvQ69lGxWxZdQ4Glu26O0mQGBBJvujr9YPofW4hhR31DV0lCzJOE5XynKLCiV62pwMtuEYgSRJMxjIknXFoWznWo+r7MJyS2aBRvhlHQ2X/Ci4UyQ4lFqZExJBuAnxjK8R6gH5z7RMW6QNKidZOjRhFNQMXftRjOVmkVRHrqtCyi3ZtXgWZyxnfhqglbilZl+hurKQn44plOeCEHRrgU5XIJYkL+Em4csFHcMoim6tUFJKSX3DIiRlYbAuOyOvpIqr9mGq/wBUZvd9X8oog0IUedY7ou8gEHwJuUvK08dWgRnd3pXy2jDQ0P8AuK7o0mQiB4E1wZ3HRx16TB1IaZoha1c6u6PG1q51d0cseZ+H2o8W/M/D7UcRocVa1c6u6Ahujq+Vv7U/hRBuU2OJ1e1AN3Rf3t/NwhdyJjfQ8iZcEbJIXL29ka1hu7lT1Rl8jkTSvb2RsGWwByjqjqktzGyE+m47IxldjhL2J643brQIN+YRiq6YBccFoYIvO2HFCL3JbKCjt0VCFuBKhaKhw5jhEgzAkMYbyxr9h2i2G3UrVbSZC1OQnPEC6M7VVXmZIWk5iL9F2bTDFMqcoQVWwZZtROkHGObswWple9nV3puFVsRaI4CAJCcxfpnDDuoSA6YXRbiOSJC6IN7tWpAquTp/UTjrbo5aIjgEgQqZOIlKUJbeUnhAkHTEunKTZCRKYJwGAmcTzYQurWl2FqShSgBK0EkgEXzJlISHQYaewiTU7yraiDeU9JOgazD6qjfSSVXGSbzPEHZDFQfPJ9H8Qgi1lRQpCiLRKbMxcR4wJEhfPPPXGijFxt8ktyy24Mf8ZO0fFtFRx8WyR+VXMdEVdMUQqzO4ADVjF/WC1M2uAbClKCZyuA0AzMp9WMZqln4w7e2M8aKTCJuUpJW9LQjMTnXoIjZZToO8YjHQRmOuMfuS3qfmJ/N3Snx9MbLKZMmRwbN+MgMx0GPO1H+jqiYOjfvPo+zGgsXRnaO5Kkj7HdGjafEQamJc/fF2UqLiXVlS/J3sJMx1Q3S1HeGyf5Mc2+NxqKsYMnwRK267Kd0wQACNUZdVBpK0FKmSnemN6TdO2QtJu5jza46lJN/wwaoVQChSwtoSbNJZCQTfchc5id2MX9cNDfaKc++kfcJ7BzRQNUGlAl0MyVvrSw3cAbCVAm6WnpMWy3KS6qjqWyE726VK4U5JsgA4618wiZVd3/1AuKHsl6E2WGlFIKgpZnK+dpScdkaEoToPPGXqSg0xtxLRsJZSVm3cSoEkgYzEydEXaUupN81aCDLoiJK3dlp0uCUpsSwlGZoFxcGsdUXZU4ViaTZneTs0RT0JPCc5OqM5Kik7K2vyQgEm4OIlmkLsdN84N+581KhjW44emXZARyl+YOopPSINe5pTA9VzTgFkLLhlOflqGPJHX0nBz63mDLd3X8vY1Mp/GuNZkNLwFm8+Lm+0rUYx27mr/Um9TSPxLja5ED5CxwgOBhLWdYg6jgrT4Lzg6Ve/ox4lOk+/owsDzuj/ANo6QeN0H2o4ixhdnjHo9mAPugq+W0j7fYIPi58boPtQAMvz8tpH9Qx0aHkTLgvtzShIW06VC8LA5CnaI09a0ZKLASJWpk8l118Y/c/rVltl1LqiLSwfFUbgnSI09b1s26W96Mwm0DcRiARjHbLg5vZBeNx2CMbWoG+ObERrX1cE7BGRrIgrczfN9UTEZXspvwxiYxQ7UwU7M8dq9uSVX6M0TVBQdBnPgJ8nUJ54piKakUEtuDMCRHqcklCVhQxAkD4pl1G6LiuWypbRMpTSk6jEisaiS4gBNlJCgZgY3Gc4z7iXJooNmVaotpK5CZGrRhzxKoVYUlptTSHFobct2kZlTTJWIzi66LKiVO4yu5RIURMWe2/XCgxapSUuYTIF8tnSIFqJukN6bStkTJ5n4/YUD7wgn1jR02LE076qUkpzSneejaQIGtXsJ8IcBE02lCUzmnnx0RphVTRvCZGXGV3x26OjKatHLqaii6FZV0Jzwe2UqklclJAvCJK4V2ImeiMHSU/GK29pjcP0NsDDbw1d8YenOfHL+12mFq6UtNb+x6c1N7BI3Ihe/fL5vR5+mNllVLehIzv1aDojIbkN+/kAG9GMtCtMa/KoHehcBecLOg6I8XU8zviYZiiBbxM1ApSMDLGUXJpIDqG7N6woz+zZnn87oijo70nz9kdkSqRSPlTJ8x38kCpmjJD1YBFIDNg/NqctZrjh76Yq6trwUlZCm3GuBbTwiApIkDKQGkXw/SqWDSwRL93cHOpMVWTLyraN9vlRpNBMpWLQna87CNFFVZm27LGoq9D6ghTa25pKkKJtBYEgZKIE8RE6gVgl1TyQCCyqzjjcb8LsCOSM9kkHA60XDcGDvQEvEK5KJ1zHVHMlqdOl0m/5wLV6rhAnyHphyit/8CT4J9VZQqdcQFtKbS6FWF2phRTjmEOVdW4ecQ3YIWouhY3xXA3synrmSNEU2TIWp2jhw8BKHS0BpBkq1rx5hF3VFFSmn0lQu4KOdd6vwjngkoqwjbouxQACDwrvOUegmKOjoktzaD0frGmU7MSjNUeYW7Mzw/SMGzWirygVJhWuXX/iDRuTNyqiizzpUedxZgJ5TEbwqernndBx3L25VTQ/6QPOSe2O7pPE59XyBRu4K/1NOppH5o3mRiPkTFyfETjs+yYH27Wr/VP9tH5oIWR6fkTHBJ+LRfPzR5wiNfgcOC63vUn39GPFrzUdHsx6Xmq51e1HvRX9/vjkLG1t+aj7vdAAy6Py2kf1VdcfQC9i/vx89ZaK+WUj+qv8Rjo0PIiQ9kswFIXy9QjXUZiQ9I/hjM5JD4tXpdkatvDlP4Y6WYsj0gcE7BGMrMcJ3VY6jG0pGB2CMRXRkp3a3+FUEQHKFXhUEoUcM0pzu0w/SbJkUTBvnIkA6Loz1CpQQsKInLNhFqzXwAvRPHPruzRE1JeJqmnyKpCL03kzUM8PCjEkAKUTmH6RDVWAWtJs2RaB5Bti8qWs2/CGUg5zNUxgAdEZtTpFJxscoLCwDaC788jsuOaKin0FQkrh3HG/E4X6YK9Gpbe/HhpkEJvmB5Ss+BinyvpjSWyQSRaAOBvJmMNhjJSeQOgb1U+pLilCRI4wmL5zu0xoHaydnwbF5V5OYYZ4q6gAU46ffyo1RogMruNHoR1JxVJ0c0opvdFAutns6WzcD4uky0xnqb88qcsc22Nq/QkywzJ64y1eUcJeVLThymB6k5eTsIxSewQNyBQCX5kjhI6laQY1uVixvaZEm85xo1ARk9x0kJflIcJGJIzHQI12VwKmwFSI4WBJxAGcCPM1fNnXEHymDbKrBnhMKHVOGKbQQ7Iq3wFIMikjPKebUI0e5dQN7XSQJEfFi8/b1GN4qhJOLbR9XtTDzrgbBCirgFhRLswmxfeJacMYZodUpaVMLcJslImMAcZQX11U0foW/u90CLL+mrYpriGjvaQESSJSE0Anpi4SctkS6HaOwG97k4fi0KQJpxCiDpuvEM0CrktKSUrFpKVJVwZFVozmb41dR1YhyjMrWm0pTaCVWpTJSCbpxIXUjeZJHpQnJhsY2jUOxvPxiZtFfKFzmB0RLozpQ845bB3yxpusgiL92pUaD636Rj8pa0FGfDYbSoWUqmSZ3z0bIe89kFpGmo1ZEkCYvMs8QaMvhumUsOrGM/Ra/wB8Mt7A2K/SLapHrYcVKWF2uV+2M56ckXGaexAygaBbXLyinnmAIP8AkExYq2iJxkw3f6IgD1ixbSROWEyMZTvlrkI+gclWrNCoydDLQ+4mOzpPAx1fIBG7Or/VVakI7YI+SawKGxNR+ab0cROqBLuoU1S6zpBV5K1JGxJsjqguZKEihsXgfFN5jxE6DEa62QQ4LXfU8b8PdHi6OOPuwsKVxh96O2laRzq7o5DQZW4OOOZPfHz1leqdMpH9Zz8Zj6HWVeb6x9mAFWNVrpNYPNovUXXjzKUTG+i92RIkZIH4tV2c/ljVoXdhnPVGdZ3PKUjAHkWR2Q6nIympw3wbHD3R0ZxM8CzpK7jyRiK8Xe7rU3+FUaFzJOnZw6fTnEJ3ImlG8tuGcsbJwwzwKcQwZkFtkGREosF0X4lJznNtJi6cyRpM5ltROtCT2wtdS0uUilctFgDqi+4h47lI3R5WZkXqlKerGILrKm1SM0qHRF+vJx+YNhUx5hHVDTtQvEkqQSTnsq7ohT35Lkl6IdXuLUQLa5aLatevVEh1xd6CpRAtGRUSJjDHaYeo9AebPBRL0VdojjtEdJJKRfPMRjjFZIzaY5k3cp3Z7UbJtVw9PqjDUNp1tSiAnhYz5e8xaJrx4eS2cc5z454LQsWXzqupHXGSylPxqvtdpiYqu3T9GjN5WiKmtHVrUVFNkEzuM9MO0Ci7CLuPD4t+YJ4acLXFPFjV5WPBLYkCJ2sbWgcaMpuPA72/K7hpzE+SdBEaPLWYQmZzKzEcXSTHn6nkzoiQdzlSZPTxmmcrQ40sI2dtOk+se2MXuakyfIMr29OhWiLfKyvV0dtJsFxClSckVXJIwOBFo3TGvORERVlqOUqRNoNdNOrcSF3oVIcKU0yF4niLUxPZyiDdNV/qDsr+C3+BMaykJDj++sOWHGiQSlImSJSQUhVlRAJSSDIgSzTjE5fvFVOdJlOTc5YT3tM5R1acMZBqxUaoJOTcvBGJmXxTecDyRpESaRSW0kBSwCcAVY9EM5NT8EYlL5pvPLyBqh2m1cHFBSpTTherTO+Upxlte5kNuS19MC/L8/LB9hH5oKjiTp64Fe6B+++gjqMa6PkTLgYqIDhGzawuO2/ojR1I+lSXLAISDIgzxkCZRmaprJLQMwSSRhoz46o0lSvoLay3ORVfPTK/vitbxFp+RErh0hpSk4gpPTfH0fUYlRmf6Tf4Ex85VmyCkpJshSkpJOYKVeTsnH0rQ2rLaEjyUpHMAIvpPFj1fI+Z8s6tcep9IKUm950TwEt8VLGNRVOWLzTSG/BUKsJCbU5zsAA5tUQa5WDSHSRi6v8AGqK/gzI/SOWevk6aFFVwaxO6IqUzRU8iuyzOHW90UH+EPIs+zGKsJndaAwxhG9CYkonWTLpic4/B2zbHdOZwLDg08M9soxNSVyhisF0hxJKFlxQSLlSWZjGWYwre1HFfi67jHFUty4BR2yu588XHUivQrZvG90+hZ0OjlH/kiUjdHoRzPc0/zQN98cuvF2EwMeaOopjiQQQJGU5gaZ54MoBbCYndAoB8p0bUH9YdTlzQD9Koegr2IFiKarQk67IhJp50J18EX3bILgGTCynK+gH6eW1Cv/HCxlNQD/Eo5R/6wJRSk/Vons0bDHjS9DSZ6gem++D8DyC38OUE/wAU1ylI65QpNPoZwpLB9JHtwHi9O+yjkBEKL6M6BmwJhfj6GQY0po6sHmTyp7Fwv4PZOCmjzd8BU2J3oVrkoR54NyEkr5x3Q6j9DINRqZs/VmEKybbPkNnn9mAkhi/xyNAIB55R55BB4LplsPfBS+hkGdeSbR+jb9/RjO5b5LtN0J5YbQClIkRmNoDQNMDoF3M9L1uwwy+68oFKnCoaLSiDouJilFLfITmjcbkCZtPcG1w05gfJ1kRfZaXJSLNngqzS0azAmozzzXiOFE8bCiie0DGNHVlMeW0suuqcI8UqValpxwzROpFP9JlQlbo1u56jgPcEnhIwtaFcWNDWNFStJBSogzBB3wgjOCDApZrmktE7w7vQJkocG8jA3g6Ykt5W1lmeSrals9kKGm2rsqU6ZqGalDayc3kAJslAlI3gTJzTObbA2y2/fXdiP+2mNO7lXTwhBSEKWSsL4IwErEgCMxVGTrejUl91bq2+EqU7IkLgAJXnMNMdEI07ZMtRy3YWMnSPBWBf803gTxBoicsaj96MLVGWVIYQlt2jiylKUghRBuAAMjOdwzRfIyjWsTShEj5xPdHPKLTBMsXU+b19pgVZdj5aq7BKOqN85WbysA2OQntjLV1ku6+4XbabRldIyuEhKNNJ07YPcxs41WSyviV/b/KIraRkjSE4AK2EdsotKioq2m1JcSUkqnI6JCL1mnAIL9Hq7PxZ1rQOcgR9ONCQA0CPmmmG9A0utC8A4qAzx9MCL6TwFq8nzlT1nfVk51qP3j2RFCCf1ji6RNRvlecdZMOBy0JT1+8o8t8kJiFNyBN2r9I42gGU755geaHy2Bt1iWa+6GloGJx9/wBIQxkplqE7px1a9s9EueFoJ1Zr46pQmZ5/f3MXYWMl4DMAdov0R5SyMwvjjkp3jDp97oVvowlIDl98IdiyEqe8331CEh3SOgQ8VDGabsBn04aISh2RlOYunIgnZqMFhYlMsLuaXKZR62lN4lnwjy1gAHSTdO/NmzQjwhOjPBYZnnHLV0idl3NCUsAGczsP6Y4x22md+fRgYaTSgD2/rDtickSltpHvKUJNHTanp974jGldPX7zju/TGJtQ9xZ/B5xoSuMr9HPmhG9X43cvTDQUTeJ8xMPJozpFyFnYg81wgpgpDiaOkYmeztlfHAyMLvWzQ+ion1fQr5pD3wiS3krSDikD0hBTKtv0VKkDkzZ7tkWVVtSbXyRJayRenwihA5SegSiV8GFhJSVBUxOYEtXZDxZUF+jN0ujzVEdDJBulPs1xqqDUKXgSpREiRIS1aYlnJNnPbVtVLZgIpRlQpxtmO3xwYKIlmnyw4aYsGc8eXNo540r1W0dCkiwJG68qMjKd40SiPvrE5b2gYkGyCJYcpvBlqi8WTRTitFgSxnmIEPorRZACUXjRO/3HVEo1ulHihM8JAahIaziZ4RNodeiaZjxpJnPFROA0CWnGHi/o1/RFBpK1CRSuey11YRNQ4sfRk7Ji7NjFomke/wDiPCkieAlq0Q6NFRBM1pKUghZuA0+98VVZBRmuXBSbJ1G+UXFIrWw63ZTMY6zcRjmxnFTXdMWWlFRlviwbN3J2RnJTi6l4yWzHGV7R5TJGTdHC6U2FJBFpJkRO+0JG+D9AJyOKfDGQc6k4mV9oQdRHV0fiydXkhO1BR1eMwyra2g9kMKySoZ/hWP7ae6LUx2OrFfDMpHMiaEcaM1yJl1Qwvc9oB/h08hWOpUaKOGF24/EBl17mVAP0JGxxz2oYc3KaAfIWP9xXaY2EehdqHxAYV7ccoKp/PCfnjtSYZO4vRJXO0gZ/GQf+OCBHoO1D4AOHNxGjnB97lsH8oiOvcMbzUpwf7aewiCfHoXZh8FSBW5uGiUhS5f7X/wCkcTuFJ8qlE7EBPaYKsehdiHwKQL0biTY+lKtt3UmHU7jjQzJO1S+6CXHoXYh8GDlO5YhODTJ5z1iH05BKT4rTQ2WR2Rv49B2YFWYP9kXhg2nkKe+EnJqkfVnnT3xvo9D7MQyYO3KhfH0S+QT6oiOVe6MWXv7Sz1CCfHpQuyh5sEziXB9A+TOUt6WOsARU1s0on5twXSvbULxyQbo9EPQv2CmAmhUwNAhSV3kmcrunZDVLynCRNKVE6xLng9yhBYSfJHMIF09ewzXw+Yq8rBRVa8S7DHNIyOuKmk1mZiRlIZp6B780fVjtWMq8ZptW1CT1iIi8mKIcaLRztZbP5YpaFeyHTPlR2lqVqult95QtikKB0ylySj6icyHoCsaHR/7SOwRHVucVcf4NkbEy6ob0hHz/AESsXLkhRA1DP7iJJpTpuCyZcm2DodzSrv5VI2KWOpUV1O3O6AnxWJYYOO+3HNLpp/US7Aypx1KryoKGN945M10N21OXqJJnnzYQR6dkhRUzk2f7jntRRvVKygcFErz5SjmGkxi4OK3L0n+hjJdM6wow/wDuT1k9kHwQEclGgKwo930o/CqDYpoHEAx19J4v+l6nkf/Z"/>
          <p:cNvSpPr>
            <a:spLocks noChangeAspect="1" noChangeArrowheads="1"/>
          </p:cNvSpPr>
          <p:nvPr/>
        </p:nvSpPr>
        <p:spPr bwMode="auto">
          <a:xfrm>
            <a:off x="63500" y="-866775"/>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629400" cy="4090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40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5181600"/>
            <a:ext cx="9144000" cy="1524000"/>
          </a:xfrm>
          <a:prstGeom prst="wedgeRectCallout">
            <a:avLst>
              <a:gd name="adj1" fmla="val -981"/>
              <a:gd name="adj2" fmla="val 16069"/>
            </a:avLst>
          </a:prstGeom>
          <a:solidFill>
            <a:schemeClr val="accent5">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government redistributes income through welfare and entitlement programs, </a:t>
            </a:r>
            <a:r>
              <a:rPr kumimoji="0" lang="en-US" sz="3500" b="0" i="0" u="none" strike="noStrike" kern="0" cap="none" spc="0" normalizeH="0" baseline="0" noProof="0" dirty="0" err="1">
                <a:ln>
                  <a:noFill/>
                </a:ln>
                <a:solidFill>
                  <a:srgbClr val="000000"/>
                </a:solidFill>
                <a:effectLst/>
                <a:uLnTx/>
                <a:uFillTx/>
                <a:latin typeface="Calibri" pitchFamily="34" charset="0"/>
              </a:rPr>
              <a:t>suc</a:t>
            </a:r>
            <a:r>
              <a:rPr lang="en-US" sz="3500" kern="0" dirty="0">
                <a:solidFill>
                  <a:srgbClr val="000000"/>
                </a:solidFill>
                <a:latin typeface="Calibri" pitchFamily="34" charset="0"/>
              </a:rPr>
              <a:t>h as Social Security and Medicaid</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8194" name="Picture 2" descr="http://blog.nj.com/ledgerupdates_impact/2009/02/large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228600"/>
            <a:ext cx="8001000" cy="4800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9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5770418"/>
            <a:ext cx="9144000" cy="1066800"/>
          </a:xfrm>
          <a:prstGeom prst="wedgeRectCallout">
            <a:avLst>
              <a:gd name="adj1" fmla="val -981"/>
              <a:gd name="adj2" fmla="val 16069"/>
            </a:avLst>
          </a:prstGeom>
          <a:solidFill>
            <a:srgbClr val="FF66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government protects property rights through the enforcement of contracts in the court system</a:t>
            </a:r>
          </a:p>
        </p:txBody>
      </p:sp>
      <p:pic>
        <p:nvPicPr>
          <p:cNvPr id="9218" name="Picture 2" descr="http://t2.gstatic.com/images?q=tbn:ANd9GcSPW54SYpLq6_jknGcyPY_5ETg0b-S5EAZvFUjPRdI-bxd_ZH3v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82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72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13855" y="4876800"/>
            <a:ext cx="9144000" cy="1524000"/>
          </a:xfrm>
          <a:prstGeom prst="wedgeRectCallout">
            <a:avLst>
              <a:gd name="adj1" fmla="val -981"/>
              <a:gd name="adj2" fmla="val 16069"/>
            </a:avLst>
          </a:prstGeom>
          <a:solidFill>
            <a:schemeClr val="accent1">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government resolves market failures through regulations, legislation, and the providing of public goods and services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105" y="692727"/>
            <a:ext cx="5905500" cy="3695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4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152400" y="5029200"/>
            <a:ext cx="8839200" cy="14478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800" b="0" i="0" u="none" strike="noStrike" kern="0" cap="none" spc="0" normalizeH="0" baseline="0" noProof="0" dirty="0">
                <a:ln>
                  <a:noFill/>
                </a:ln>
                <a:solidFill>
                  <a:srgbClr val="000000"/>
                </a:solidFill>
                <a:effectLst/>
                <a:uLnTx/>
                <a:uFillTx/>
                <a:latin typeface="Calibri" pitchFamily="34" charset="0"/>
              </a:rPr>
              <a:t>The combination of unlimited wants and limited resources combine to cause scarcity</a:t>
            </a:r>
          </a:p>
        </p:txBody>
      </p:sp>
      <p:pic>
        <p:nvPicPr>
          <p:cNvPr id="2050" name="Picture 2" descr="http://www.unc.edu/depts/econ/byrns_web/Economicae/scarcity_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4419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6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0"/>
            <a:ext cx="9144000" cy="16002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Government regulation affects consumers and producers by limiting what is produced, how it is produced, or for whom it is produced</a:t>
            </a:r>
          </a:p>
        </p:txBody>
      </p:sp>
      <p:pic>
        <p:nvPicPr>
          <p:cNvPr id="11266" name="Picture 2" descr="http://t3.gstatic.com/images?q=tbn:ANd9GcTSJJGqUEgsjTpAkeDiOPouUGQzTLbj-Mb_ZlMMNm40VCeUCVci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5562600" cy="3657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ular Callout 3"/>
          <p:cNvSpPr>
            <a:spLocks noChangeArrowheads="1"/>
          </p:cNvSpPr>
          <p:nvPr/>
        </p:nvSpPr>
        <p:spPr bwMode="auto">
          <a:xfrm>
            <a:off x="1066800" y="5600700"/>
            <a:ext cx="6858000" cy="123825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lang="en-US" sz="3000" kern="0" dirty="0">
                <a:solidFill>
                  <a:srgbClr val="000000"/>
                </a:solidFill>
                <a:latin typeface="Calibri" pitchFamily="34" charset="0"/>
              </a:rPr>
              <a:t>Examples: narcotics are illegal to produce; child labor is illegal; certain products (like tobacco) cannot be sold to children</a:t>
            </a:r>
            <a:endParaRPr kumimoji="0" lang="en-US" sz="30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416281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5181600" y="1295400"/>
            <a:ext cx="3505200" cy="3505200"/>
          </a:xfrm>
          <a:prstGeom prst="wedgeRectCallout">
            <a:avLst>
              <a:gd name="adj1" fmla="val -981"/>
              <a:gd name="adj2" fmla="val 16069"/>
            </a:avLst>
          </a:prstGeom>
          <a:solidFill>
            <a:srgbClr val="FFC0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“Productivity” is the amount of</a:t>
            </a:r>
            <a:r>
              <a:rPr kumimoji="0" lang="en-US" sz="3500" b="0" i="0" u="none" strike="noStrike" kern="0" cap="none" spc="0" normalizeH="0" noProof="0" dirty="0">
                <a:ln>
                  <a:noFill/>
                </a:ln>
                <a:solidFill>
                  <a:srgbClr val="000000"/>
                </a:solidFill>
                <a:effectLst/>
                <a:uLnTx/>
                <a:uFillTx/>
                <a:latin typeface="Calibri" pitchFamily="34" charset="0"/>
              </a:rPr>
              <a:t> output produced with a given amount of productive resources </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3" name="AutoShape 2" descr="data:image/jpeg;base64,/9j/4AAQSkZJRgABAQAAAQABAAD/2wCEAAkGBggSBRMUExQWFRQVGB0ZFxgYGCUfHRwaGyEiHx0jIhwfJycgHB8jIBkgIi8iJCctLCwsIB4xNTAsNSYsLCkBCQoKDgwOGg8PGiokHiQsMC01LCw1LSwpLCkqMikqLzUpLCksKS8sLDUsNCorLCwsLSwsLCksKiwsKTUpMS0pLf/AABEIAHAAcAMBIgACEQEDEQH/xAAbAAADAQEBAQEAAAAAAAAAAAAEBQYDBwIBAP/EAEkQAAEDAQYCBAgKBwcFAAAAAAECAxEEAAUGEiExE0EUIjJRBxYjQmFxgZEVJDM0YpOhsdHSQ1JydJKywRdTVGOz0/BzgoOU4v/EABoBAAIDAQEAAAAAAAAAAAAAAAMEAQIFAAb/xAAuEQABBAEEAAQFAwUAAAAAAAABAAIDESEEEjFBEyJRcTKBocHwFELRI1JhkbH/2gAMAwEAAhEDEQA/AOhoXYLD7yjU1eu1SqPQMiLYi63APnFR/Gn8tgLjoHDUVQ474ioUNFJ16qDJ6up1s4UiCE8vx09Nodd6pM+rhuWfNq1tFXxQOCto/jD5mpA1UnTqOajq6H02eN3U5I+M1P8AGn8thkIoK1wqonD4kz5V/c9zy7YXqk+NlGNYKaiR3wlBFgsL3W4biB6TUDyjwgLTGjq/o7mJJ7ybfbwulzxqox0moOZL+pWmRCUHTq6TztSyFegUXeVJ8WV+yfuNpS6qVSsMUyjqSy2ST6Ui1dWXCvoq/jNT2T56e4/RtP3DcrisJUquM8MzDZgKTAlI0Ay6CzEchBS0kQIUxVU6vGAp5cEGOU51CbLr2aUmgcI0ISSCO+1FVXS4MUqTxXPm6TJKZ+UUI7O1ll/Xc4m6nTxFmEE65eXss8yU7ThZ74RvGfRK3EWFZUrpbgkwCmB7LNH6Vweer3J/CyxtDnTXRmOhTyT+r6rNF5Jbjv7FJBjQHZ6+4XmtUQwCDHXTt+0JsRbGoYqVJSEZlKzp0CQfOHKLF1dHUNuhKlawDAymJ74G/otYOO449PuoLBsBvs/ZdLVeL8fNnx7Efnsrua8HBUVUMPGahROidDlRoetvz077VzrJ7rILlbPSqz95V/Ii2KMrfOEFe95udMpJYeEVAI0Tqci9B1t/ws7avl6R8WqPcj89lt+D45R/vKf5HLOWlHNbqUbqSvC97ui4wBTvq8o9qAjm6uRqvkTHrFtK693fGqjPRnwQl+BCJVKUzHXjTfW3vCiz8BD/AKj3+qu21ao+NtF+zUfyIsIjCMHZRlRfFR0VXxSo7KuSO4/TspwzXu+J1IBTPqAYaAUAiD1BqJXMH02pXieiK/ZV91l+DgfEii/d2v5BauQVbBCmqiocOMVfF356MnqwmY4qte1EcrLcSrX8Bvyw8kcNUkhMDTfRVrBbU4+V+5p/1lWFxdSHxXqTGzK/uNjMeaOUF7BYwoiveQhMrQtA71ZR96rLWlXWKxai8lwqywhtQnQRqr8LWV94bpHk+URmjbe0BV4domr+XlRATlKdfo6/bbTgLnvaKv8APZIGNgBsfn+0zcvFzh5UANp7k8/WdzYKqXCk6HsjYeuyy8b0qG15kplpKglZ9J7rM0vNuUiFpMgi2i57HAsYchAmaRHZGF15WF7sy9lf1zv57I7nw/RGoqwQ51alSR5ZzQZUH9bXU7m1AKu+sutM3/7P/wAWT3I/enSKyKdBPSV5pfAg5EaDqaiI19dvLWFtkFL78uKjTWUkBYzVASfLObFC+9Wm3Kx4uCgnZf1zn5rY3+5efTKPMwgfGBlh8GTkXA7Gg31sWp29c3yCPrx+SxGkITgfVKsOXNRquYEhZOd0fKuDQOLA2V3C2tVc1CMTUohcKS/PlnNYSkjzp91ssPP3iLnEMpIzu7vAa8RU+b36W+1dVePjJSyymcr2XywjspmTl00t1Cl1mynjuH7t6Mrqr7Kv07ncfp2Gwvh6hVhSlK0uZyw2VS84NconQKEe6yvEeI65uhLZbShTgICku5iBzMZRvsDNj8OX9XOXakIbS4UjrZnckezKZsQ6d3heL0pEvm2rROHrv8d1JhzL0VKo4zm/FUN807cresU4bu9OFalSQ4CllZB4zh1AJGhXFvDdZenjuo8BGboqRHH0y8VWs5N50i2+J6q9jhOqzU7YTwVyRUSQIMwMmpsqjcoO/rouxi7FOEL00A4zmqjsO3/zW3OHeKpYQiS4swnUnU7mTrAtQ4uxA7UV2UgJQ1IhK8wKuZzQJ7ttNbY4IoqpyveeDIWUBKUZnAiErBMgQZmPdbcirSwbz8Tkg65H0OAgb4w8w1c6UjMeu2FdcwSVgK0mNfVYOnuBLJWApWUmUjMRHfsdbVWKGq34PTmZAHFa2dB/SJjze+w1WxVTq0B/5B+Flo3MLrIQJWyBtA/X2XTEV1PHbR/EPxsrw/UsdJrZUkTVLI6w1GRHp1tqi5rq/wAOx9Sj8LL8PXPdhqqyWGTFUoCWkmBkb0Gmg9Fs4grTBC3xC8ya2ihSTFUkmFDbhuenSx7j1PPbR/EPxsrv+5rsFbRQwyJqkgw0kSOG5odNRbxdL9wVFc4hNOx1FEDySOsBz25mbXY1xsgcKHbcWh8OuNC5B1k/KPHtD+9XHO2F61bKL/pllQyoQ+SQQfNTHv5WJw7cl3G4gSw0TxHt20nZ1YHK0tjNF3fCyEtttpLUyUoSnrKjTQcgPebMaeJ0zg0fgQZCGWUmv6+HF1KnSJUowlPo5Aeof1swwHiFHS0qGiV6EdxtvhO4kOtrqXUhSMqktJUARsZVB9wtKigXRuUqx8lUMtqB7nMon7fvtpO1LXSeD+yq+aCI/Lu75XX2qprx5UcyY6IkTI34qjHri2eNb9YRh5TYKVKeBRAMwk9omPQY9tkVxooHL1LzjLWQU3WUW0kZw4SqdN4I13Npi+K9hVa46EJbRySlITCRtoANf62U02kLpSH8N5RZJabjkr9dl29KvptiQlKus4SYhsb78ztbpd0ikRiKsSkoCAKdKesIhLcQO+LA4IwnTN3KFvtIW871lZ0BWUeakZgYgb2Luu5brOKq4FhkgcCBwkwJbMwI0my+s1BmkscDhFhYGNpD4wDJulMKSTx2NAoHTipnn3WzrWWjPWT/ABCxWMLju0XIkpYZB6RTiQ0kaF1E7DnYupw7ds/IM/VJ/CwmSEFVkjBCHSm/o7dL9W5+ewFw/DXSavKqmB6SrNLbhlWVG3XECI09dt67Ft2IoipDiXFaZUpOpn8LZXRe1E2XluOoQHnlOIk7pKUj70kWkxnbv6Vg7NdoHHFTe6KFgrcYniynhoWlQ6ikkypZEAK7uYtDXffztPe7agkpSTCFnZUHUe/n32a4qvlFViBICwlCiGm1E6BPnK9up9gtT35Q4XqMJppg+0nhphpU6hQ9nM72dEn6VgaOTk+3oh7fFNnrhfBfFYxhjiNLZLZWrKlSFFzM4orMkKy6FR5RoLRTFHUVV8pp0KAW5KlKVOiRqomNdf62UXbfihTLbcVq2Tz0VBifXpa2wqLrp6+kcW83xXEvKd17IKUhCfZ99rukj08JMRy76BV2ukf5hx/1UK6C927uyJVShKUEABtzQAft2mX8P3hV+D1hEsABltTfVXmEJEDNmiTtMWtKzENzdGV5dvsnn6PVZPh6+rsThalSXmwpLLYIzbEJFs0EeqKQRwFC3HfdR8EONKiey4D3jnb8LrfqKWoUnLw2G1LXmBhSoJCRBBnnNssYLp28aBynUhaXkDOAdAskifsm1aX7pYwG8yl5srLS8xntLUDP26ey2lJrA6DaPiPPyQREQ++lXt/D0dul+qc/3LAXX8OeM1ZC6bN5HMS25B8n1YGfSBvO/osQjE10j9O377B3ZiO6hiSsUX2wFcGDO+VuDbLcAmWkrbFKb8+B0510pHHY0S24DPFTGpWdJ3s2XT4gPn0n1Tn+5ZNifEd0rudIS+2Tx2DvyDqSfcBZ7413JPzhv3n8LDROQuc3/WVN44oSwyo5dRmnsoHaX61bD2WVXNiCroa2qoXCowVJQqfRP3Gffa3wrgusp7vzl5TbzsFwBCDHckFQJ0++yStwGqtqXyp9QW3VKGbIkEpyoKpgbwdOVnzqBvAAtoxXqP57S4jwb5QuGLpiopKpWhXUhDfoQEOSf+4j7BbqLbys2599pC9brqm3qJKX1ZQ+lKRw2+r1FwR1dwBz01s5RQV8j4059W3+WwZHmRxce1IAaAAlNz4TuyoSxUOJlxp58juV5VyJ74Nnt5KJxfRa+bU8/oIsnwxSVxuQRUrT5R4QG2+Tq53Tz3trWUdf400g6Sskpfg8NuRCUTHVjX02ARhFByqWrnoq9T2Vc/QbJMLIPiVR/u7XP6AsU/dt4dFV8bc7Kv0bfcfo2W4Xu6uVg+kIqVpBYbISG24HUGglM6em3Am1BFhZOtA44M6xSpInkeKq3zEpV4r1Ov6Ff3G3hV21vjoodIXPRUnNw25jiqEdmI599s8S3dWpw1Uk1CyA0swW0QdNtEzYodgoRbkJ0h1Ubn32Bul4+NFbr/cc/wDLNvBoK7/Er+rb/LZbd1NWeMNWOkKEcKTw0SZRz6sabaWsVVveU7xU6TcidT84p+f+ci1El5U7n32hsRU1aLpSTULV5djQoRHyqddEzpvZ+iivCfnbn1bf5bCIyig4Upc941owVQuBDr63qjhuErcJShTiwVGDplAG+gtrS0y2r+vgNIcdLYacba4q9VqQSQNZ6xA+y0deeO+B4NGGqWpyVSHlhxKR1ggqcOsgiJKfssBgzGobw7ei3qgiqeCVNlROZS0hWxHrA5W8I/TawiWUE5cQBbrP9Rua6FXkdLTBbgKyrbvS74S7uQ4p1vOwXnWA8uEuJBjztNZTIiY9JsNi283X/B/WPoK2HaWpW0hTTqxKULCdROsg++y5/GGH0+FOkr0uDK6zkfABJaXlgZhG0EDSeybY4tv642sBVVOzUJqHKqoU8AhJhAWsK1J7oj0nlaIxqvEhvf8At/ux5nbgfYUM8ilxDaPCu1u0ox38HhrK2unL2ZLi0kKKyDsee8jWdbSbKnv7N6V0uOKdFaGuIpxRXkLpSRmmYKQAY3s3exbhEY26d05BysFrhBCiT1iqc32RHttN4cxFcL+BkU7tQmmcaquP5RJ6yQ4XNI02Mb72Wh/UiNpp9Asu93PnvB+V1jhSQ2+u1Wppyrws1CCt0tM0qXEtcVeQqJgkjNB0nfvtIXl4SbuGH6N9oxUIJS5SoccS3kyqAEA5YScpEeqzCj8INwK8KtS4XMrLlOllLpScpUkyeUgHWCe702j8YNYXZwbTsUym36oKl15tJEphW5PfmTp6LO6SOUysbOJLpgFXVbXbtx96vu6VXVWKVp4RcSmnuyl4beVysaEuh1YWgShUAzJEqOhs/rWWV+ER2jJVkdocyUlaoz51JJiY2V9gtzXwj3/dtRTXYGXUrLLUOQD1T5PeR9E+61De+N7o/tmpalt5KmAyW3FgGEzn30nmPfYXganwGBu8HbIT8XII2/QY9VPlvrpG3Mt1OFbnDi3FO1NR5QqcVJQM5IPW27Olv13X0hHhjqKIt5kuuAhRcVKQloEAa6iQd++y3EWLrjOObqDLyTTUxUpS9YSVHnpyCRy52VNYjuoeHpVVxU9HzE8TWPk47p302sRrNRIHvcH+aN7gPNh247R71WFFNHpyqBjF1O74V+hutBLIW4z8oo5lggtqgnRQKIBH61hcT1Nbd2DqZhbzqqp6oUSsuqKg0hcfrecMvvVaBvy8WVeEZ19tfUNTnSsTtnkEc7PfChftFV+EBlxhwOthDaQRMA5iSNY759tn49PK2eEAu2loJ5+Jt8k+pdkf4VSRRX//2Q=="/>
          <p:cNvSpPr>
            <a:spLocks noChangeAspect="1" noChangeArrowheads="1"/>
          </p:cNvSpPr>
          <p:nvPr/>
        </p:nvSpPr>
        <p:spPr bwMode="auto">
          <a:xfrm>
            <a:off x="63500" y="-523875"/>
            <a:ext cx="1066800"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4343400"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04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0"/>
            <a:ext cx="9144000" cy="25146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Investments, improved</a:t>
            </a:r>
            <a:r>
              <a:rPr kumimoji="0" lang="en-US" sz="3500" b="0" i="0" u="none" strike="noStrike" kern="0" cap="none" spc="0" normalizeH="0" noProof="0" dirty="0">
                <a:ln>
                  <a:noFill/>
                </a:ln>
                <a:solidFill>
                  <a:srgbClr val="000000"/>
                </a:solidFill>
                <a:effectLst/>
                <a:uLnTx/>
                <a:uFillTx/>
                <a:latin typeface="Calibri" pitchFamily="34" charset="0"/>
              </a:rPr>
              <a:t> equipment, and technology increase economic growth; as businesses become more productive, they are able to lower marginal costs of production, leading to greater efficiency in production </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13314" name="Picture 2" descr="http://misskatda.files.wordpress.com/2012/10/computer-offi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239" y="2667000"/>
            <a:ext cx="5810250" cy="37814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6927"/>
            <a:ext cx="9144000" cy="1066800"/>
          </a:xfrm>
          <a:prstGeom prst="wedgeRectCallout">
            <a:avLst>
              <a:gd name="adj1" fmla="val -981"/>
              <a:gd name="adj2" fmla="val 16069"/>
            </a:avLst>
          </a:prstGeom>
          <a:solidFill>
            <a:schemeClr val="accent1">
              <a:lumMod val="20000"/>
              <a:lumOff val="8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Three examples of investment in human capital are (1) training, (2) education, and (3) healthcare</a:t>
            </a:r>
          </a:p>
        </p:txBody>
      </p:sp>
      <p:sp>
        <p:nvSpPr>
          <p:cNvPr id="4" name="Rectangular Callout 3"/>
          <p:cNvSpPr>
            <a:spLocks noChangeArrowheads="1"/>
          </p:cNvSpPr>
          <p:nvPr/>
        </p:nvSpPr>
        <p:spPr bwMode="auto">
          <a:xfrm>
            <a:off x="952500" y="4572000"/>
            <a:ext cx="7239000" cy="2286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lang="en-US" sz="3200" kern="0" dirty="0">
                <a:solidFill>
                  <a:srgbClr val="000000"/>
                </a:solidFill>
                <a:latin typeface="Calibri" pitchFamily="34" charset="0"/>
              </a:rPr>
              <a:t>Investing in human capital leads to economic growth because as people become more productive, it lowers marginal costs of production, which leads to greater efficiency in production </a:t>
            </a:r>
            <a:endParaRPr kumimoji="0" lang="en-US" sz="3200" b="0" i="0" u="none" strike="noStrike" kern="0" cap="none" spc="0" normalizeH="0" baseline="0" noProof="0" dirty="0">
              <a:ln>
                <a:noFill/>
              </a:ln>
              <a:solidFill>
                <a:srgbClr val="000000"/>
              </a:solidFill>
              <a:effectLst/>
              <a:uLnTx/>
              <a:uFillTx/>
              <a:latin typeface="Calibri" pitchFamily="34" charset="0"/>
            </a:endParaRPr>
          </a:p>
        </p:txBody>
      </p:sp>
      <p:pic>
        <p:nvPicPr>
          <p:cNvPr id="14338" name="Picture 2" descr="http://trainingsaphana.com/wp-content/uploads/2012/03/Corporate-Training-Serv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84313"/>
            <a:ext cx="5715000" cy="28479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6096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Calibri" pitchFamily="34" charset="0"/>
              </a:rPr>
              <a:t>THE CIRCULAR FLOW OF THE ECONOMY</a:t>
            </a:r>
          </a:p>
        </p:txBody>
      </p:sp>
      <p:pic>
        <p:nvPicPr>
          <p:cNvPr id="29698" name="Picture 2" descr="http://justdan93.files.wordpress.com/2012/06/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599776" cy="6019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304800"/>
            <a:ext cx="9144000" cy="10668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Money flows from the households to the product market in exchange for goods and services</a:t>
            </a:r>
          </a:p>
        </p:txBody>
      </p:sp>
      <p:sp>
        <p:nvSpPr>
          <p:cNvPr id="4" name="Rectangular Callout 3"/>
          <p:cNvSpPr>
            <a:spLocks noChangeArrowheads="1"/>
          </p:cNvSpPr>
          <p:nvPr/>
        </p:nvSpPr>
        <p:spPr bwMode="auto">
          <a:xfrm>
            <a:off x="457200" y="1600200"/>
            <a:ext cx="8153400" cy="1447800"/>
          </a:xfrm>
          <a:prstGeom prst="wedgeRectCallout">
            <a:avLst>
              <a:gd name="adj1" fmla="val -981"/>
              <a:gd name="adj2" fmla="val 16069"/>
            </a:avLst>
          </a:prstGeom>
          <a:solidFill>
            <a:srgbClr val="FFFF66"/>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Money</a:t>
            </a:r>
            <a:r>
              <a:rPr kumimoji="0" lang="en-US" sz="3500" b="0" i="0" u="none" strike="noStrike" kern="0" cap="none" spc="0" normalizeH="0" noProof="0" dirty="0">
                <a:ln>
                  <a:noFill/>
                </a:ln>
                <a:solidFill>
                  <a:srgbClr val="000000"/>
                </a:solidFill>
                <a:effectLst/>
                <a:uLnTx/>
                <a:uFillTx/>
                <a:latin typeface="Calibri" pitchFamily="34" charset="0"/>
              </a:rPr>
              <a:t> from the product market flows to businesses that pay for productive resources in the factor market </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5" name="Rectangular Callout 4"/>
          <p:cNvSpPr>
            <a:spLocks noChangeArrowheads="1"/>
          </p:cNvSpPr>
          <p:nvPr/>
        </p:nvSpPr>
        <p:spPr bwMode="auto">
          <a:xfrm>
            <a:off x="685800" y="3276600"/>
            <a:ext cx="7772400" cy="1600200"/>
          </a:xfrm>
          <a:prstGeom prst="wedgeRectCallout">
            <a:avLst>
              <a:gd name="adj1" fmla="val -981"/>
              <a:gd name="adj2" fmla="val 16069"/>
            </a:avLst>
          </a:prstGeom>
          <a:solidFill>
            <a:srgbClr val="FFFF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Money</a:t>
            </a:r>
            <a:r>
              <a:rPr kumimoji="0" lang="en-US" sz="3500" b="0" i="0" u="none" strike="noStrike" kern="0" cap="none" spc="0" normalizeH="0" noProof="0" dirty="0">
                <a:ln>
                  <a:noFill/>
                </a:ln>
                <a:solidFill>
                  <a:srgbClr val="000000"/>
                </a:solidFill>
                <a:effectLst/>
                <a:uLnTx/>
                <a:uFillTx/>
                <a:latin typeface="Calibri" pitchFamily="34" charset="0"/>
              </a:rPr>
              <a:t> from the factor market is taken to households in exchange for those productive resources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6" name="Rectangular Callout 5"/>
          <p:cNvSpPr>
            <a:spLocks noChangeArrowheads="1"/>
          </p:cNvSpPr>
          <p:nvPr/>
        </p:nvSpPr>
        <p:spPr bwMode="auto">
          <a:xfrm>
            <a:off x="914400" y="5105400"/>
            <a:ext cx="7391400" cy="1524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Money</a:t>
            </a:r>
            <a:r>
              <a:rPr kumimoji="0" lang="en-US" sz="3500" b="0" i="0" u="none" strike="noStrike" kern="0" cap="none" spc="0" normalizeH="0" noProof="0" dirty="0">
                <a:ln>
                  <a:noFill/>
                </a:ln>
                <a:solidFill>
                  <a:srgbClr val="000000"/>
                </a:solidFill>
                <a:effectLst/>
                <a:uLnTx/>
                <a:uFillTx/>
                <a:latin typeface="Calibri" pitchFamily="34" charset="0"/>
              </a:rPr>
              <a:t> serves as a medium of exchange because it is accepted by all parties as payment for goods and services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3688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4876800"/>
            <a:ext cx="9144000" cy="1981200"/>
          </a:xfrm>
          <a:prstGeom prst="wedgeRectCallout">
            <a:avLst>
              <a:gd name="adj1" fmla="val -981"/>
              <a:gd name="adj2" fmla="val 16069"/>
            </a:avLst>
          </a:prstGeom>
          <a:solidFill>
            <a:srgbClr val="FFCC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LAW OF SUPPLY: </a:t>
            </a:r>
            <a:r>
              <a:rPr kumimoji="0" lang="en-US" sz="3500" b="0" i="0" u="none" strike="noStrike" kern="0" cap="none" spc="0" normalizeH="0" baseline="0" noProof="0" dirty="0">
                <a:ln>
                  <a:noFill/>
                </a:ln>
                <a:solidFill>
                  <a:srgbClr val="000000"/>
                </a:solidFill>
                <a:effectLst/>
                <a:uLnTx/>
                <a:uFillTx/>
                <a:latin typeface="Calibri" pitchFamily="34" charset="0"/>
              </a:rPr>
              <a:t>Price and quantity supplied</a:t>
            </a:r>
            <a:r>
              <a:rPr kumimoji="0" lang="en-US" sz="3500" b="0" i="0" u="none" strike="noStrike" kern="0" cap="none" spc="0" normalizeH="0" noProof="0" dirty="0">
                <a:ln>
                  <a:noFill/>
                </a:ln>
                <a:solidFill>
                  <a:srgbClr val="000000"/>
                </a:solidFill>
                <a:effectLst/>
                <a:uLnTx/>
                <a:uFillTx/>
                <a:latin typeface="Calibri" pitchFamily="34" charset="0"/>
              </a:rPr>
              <a:t> are directly related: as price rises, so does the quantity supplied rise; as price falls, so does quantity supplied fall</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
            <a:ext cx="6629400" cy="464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7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762000" y="0"/>
            <a:ext cx="7696200" cy="21336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LAW OF DEMAND:</a:t>
            </a:r>
            <a:r>
              <a:rPr kumimoji="0" lang="en-US" sz="3500" b="1" i="0" u="none" strike="noStrike" kern="0" cap="none" spc="0" normalizeH="0" noProof="0" dirty="0">
                <a:ln>
                  <a:noFill/>
                </a:ln>
                <a:solidFill>
                  <a:srgbClr val="000000"/>
                </a:solidFill>
                <a:effectLst/>
                <a:uLnTx/>
                <a:uFillTx/>
                <a:latin typeface="Calibri" pitchFamily="34" charset="0"/>
              </a:rPr>
              <a:t> </a:t>
            </a:r>
            <a:r>
              <a:rPr kumimoji="0" lang="en-US" sz="3500" b="0" i="0" u="none" strike="noStrike" kern="0" cap="none" spc="0" normalizeH="0" noProof="0" dirty="0">
                <a:ln>
                  <a:noFill/>
                </a:ln>
                <a:solidFill>
                  <a:srgbClr val="000000"/>
                </a:solidFill>
                <a:effectLst/>
                <a:uLnTx/>
                <a:uFillTx/>
                <a:latin typeface="Calibri" pitchFamily="34" charset="0"/>
              </a:rPr>
              <a:t>Price and quantity demanded are inversely related: as price rises, quantity demanded falls; if price falls, quantity demanded rises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3" name="AutoShape 2" descr="data:image/jpeg;base64,/9j/4AAQSkZJRgABAQAAAQABAAD/2wCEAAkGBhQGEBIPBxETDxAODxYaEg4RDRYTExIfHxwhIB8cHh4jGzIqGSUvJRUUKzEsLzMuLDg4IR8xQTw2QS4rOCkBCQoKDgwOGQ8PGiohHiQpNjU1NTU1NDQwKSw0LDUwLC41LjU0LDAqNSotLyoqNTUqNCksNiwpNjU1KTUqKTUsKv/AABEIAMAAwAMBIgACEQEDEQH/xAAbAAEAAgMBAQAAAAAAAAAAAAAABQYDBAcCAf/EADsQAAICAgADAwkHAwQCAwAAAAECAAMEEQUSIQYTMRQiMjVBUXSRswcVFlWB0/EjYXEkQlKhcoIXM0P/xAAXAQEBAQEAAAAAAAAAAAAAAAAAAQMC/8QAIhEBAAEEAQUBAQEAAAAAAAAAAAECAxEhEhMiMXHwQWFR/9oADAMBAAIRAxEAPwDq/a/MswMRrMF2RxZSNpWtjENYqkBWGidMdf31Ia3tdZwil04pVks4xsi5bkpqDiuvlHMylgof+oDrWvDfjLRxPhdfGKzVnKXQsp5Q7L1B2DtSD0IB/Sa/EuztHF2L51Zcmlqj/UsAKMdsugwGjob9+h7hA08rteuJ37NRcasYlTeqqVZwyr3YHNzbJsGjrXQ9ffK8MzxxSpLlR6w49C2so69ddQf8fr0M1R2Zx15/6QJsQKxLMx0NdQSdg7VCWGiSqknYBG9iYiYKLXjKFRR0A/7P9ySSST1J2YGaIiAiI3AREQEREBERAREQEREBERAREQERECG7T2lK6lViiW5VSWsrFSEY6I5h1TZ5RsaPXp1IlTwOGUY72pwnF7nLHEt1W18OanlrFi839TuwOXkFg1vR3rrsToV1K5Ksl6h0dSGRgCrA9CCD4iKahjqqV70igDbFjoDXUk7P6wKBxjiV+TzLmLcyJkIzoMOzVBry6u65Sq7tDV967emByjw8Dr4PHb+DLjphJYmMbLwxfByXOmut0xHIXbQ7o9TX0bxck930qIFF4TxvNybMAZTOe+x63vVeHsnKzcwdW5l0oXkHg3OCd8pVl5Nv76yTxCyhG5668qtVrXEPLyNUrOWs2fOUsCB5vpf7ugW3zUxeF14VlttCkPksptbnY8xUaB0TodOnTXgPcIFP4Px3PyziLxHVLX5Li5FwbnKKKwxXnKhUAfabIYEEaZiCT541wtLLc2mzGD2Zubhuo8i51tVO65iz8hXQ5b+jH/l7+t9iBzrjnaLLqryehu57Mymuj7ouavlWslCRynn2xRNk8h5vA6M2sC56r+95rjbbxTlVrKmTnocFggBUc4UAt7Suz1G2Evcw+Rp3nfFd2cnKHPUhd7IHu2db146XfgNBmiIgIiICIiAiIgIiICIiAiIgIiICVH7TvLPu+49nrK6OSmx7rmdxaqKuyK+VTpjo9SRr2eO1t0he2nq3O+ByPpNAi/sx8s+76T2hsrv56a3puV3NrIy7As5lG2Gx1BO/b4ba122ihS9zBVQEszEAKB1JJPgJEdi/VuD8Dj/SWSuXirnVvVkqHrtRldD4MCNEfImWP6PVNwyFD0sGVwCrKQQwPUEH2ie5zLHyLfskuFOaWu4Lc+qbztnwWJ9Fven8+OwelU3DIUPSQysAVZSCGB6gg+0TS5b4bjcT4lIl7iImSkTQ4r5Q3drwo1LzOe8strawIvKdaUWLs83KPH2mVfB7SZg8iuz+6fHzakYJj4r96WamywoN2t0Xlr66G9+zXXWm3NUZiUyu8SGu7W0U1iwlyvKzWctRJpVSQzWf8ACjj/1bW9HTtHmX4fcfdr1L3t61t3tD2el4EatXWtHp13seGuvMUTnE6MpmJC18ZbhjGrjjJzd01iX1VsiOqsqsOQsxVgbawBs83MNddgeT2wpUqrLeLXsZBj+TObOYJz6OhoeaQRs9f0Or06vyMmU5Eg07YUEFre8qrC2HvbKWVN1gmxd+9Qlm/wDxaD2wpUqjLeLXsZBj+TObOYJz6OhoeaQRs9f0OnTr/wAMpyJWe0Pa5cfCut4Yx75ca11/07Wd0U5huxR6HnIy9faD4hW1LcV4g2J3deMAbsmwpXzb5FIUsWbXiAqsdeJ6DY3sOnUZSESCo4pfw+7uuNBGSw1LTkU1Oqu7mzmDKXbk0Er9p9Ie/QWdsqKnNRFxcGzaJiWuQEdUY+ap6Aup/wAdfdHTq/NmU7Egqe2VFnLzi2sOlrBrKSoHduK3B/vzMoA8SWXW9yQ4ZxVeKBu6Do1bcr12IUdDoEbH9wyn9ZJoqjzCt2IicBIXtp6tzvgcj6TSakL209W53wOR9JoDsX6twfgcf6SyakL2L9W4PwOP9JZNQMGdgpxOt6c1FsrsUh0YbDAznOPkW/ZJcKc0tdwW59U3nbPgsT6Le9P58dg9NmDOwU4nW9Oai2V2KQ6MNhgZtbuce2rdM/Z9pMMlNwyFD0kMrAFWUghgeoIPtE9zmWPkW/ZJcKc0tdwW59U3nbPgsT6Le9P58dg9KpuGQoekhlYAqykEMD1BB9okuW+G43E+JIl5yld0YYrKj681nrLqP8qGUn5iQXD+zduGmBXZfWw4d0JGKym0Cs1r/wDseQ6J2fO2ddB7bFE5iuYjEKp3/wAfBwGyWxrrvPV7LeHC1eVrHs8xXsPdsDc/XbA9NqdDU3x7hVvE+58itrp7m4WHvMZreYj0fC1NeLb8fZ4e2WidTdrmczKYQOR2X+9lf77sW6x05VZKAlda8yvoIzPvbV1luYsDyga10mHB7KNgvQ1TY1a03vY9WPw7uEfmr7sAAW+adEkk8xPTwA1LJEnVqxjJhWU7K3BKEOUqmi3JdrKsUqxNocDk3awQr3zHqH3penjvBwnsZbwy5bRdjhFyDa1VWBZWWJp7o+cclupHUkgknZMtsS9ave/JhUW7EWGi2pcpUsyqba7rFxTysrva68qm08pU5Fg3s7BI1vlKzufwk5iVctpW7HYMl5RW2eUqeZegIYMwIGj1OiOhEjEk3ap3JhB38DuzE3k5KtclqPWRjEUIU3r+n3hY75jvz9+HhrUwcK7MW4GT5RfkraD35avyXkO7TWTykWdADQutgnqdnw1Y4jq1YwYV+3sdVkeUC8llyCORSoIpHMLCAG2CGsHMw1ptKpBAE3eAcG+5a2QChed+YrjYa41Y6AeiGJJ6eJJknEk3KpjEyYIiJwpIXtp6tzvgcj6TSakL209W53wOR9JoDsX6twfgcf6SyakL2L9W4PwOP9JZNQEREDBnYKcTrenNRbK7FIdGGwwM5zj5Fv2SXCnNLXcFufVN52z4LE+i3vT+fHYPTZgzsFOJ1vTmotldikOjDYYGbW7nHtq3TP2faTDJTcMhQ9JDKwBVlIIYHqCD7RPc5lj5Fv2SXCnNLXcFufVN52z4LE+i3vT+fHYPSqbhkKHpIZWAKspBDA9QQfaJLlvhuNxPiSJe4iJkpERAREQEREBERAREQEREBIXtp6tzvgcj6TSakL209W53wOR9JoDsX6twfgcf6SyakL2L9W4PwOP9JZNQEREBERAwZ2CnE63pzUWyuxSHRhsMDOc4+Rb9klwpzS13Bbn1Teds+CxPot70/nx2D02YM7BTidb05qLZXYpDow2GBm1u5x7at0z9n2kwyU3DIUPSQysAVZSCGB6gg+0T3OZY+Rb9klwpzS13Bbn1Teds+CxPot70/nx2D0qm4ZCh6SGVgCrKQQwPUEH2iS5b4bjcT4kiXuIiZKREQEREBERAREQEREBIXtp6tzvgcj6TSakL209W53wOR9JoDsX6twfgcf6SyakL2L9W4PwOP9JZNQEREBERAREQMGdgpxOt6c1FsrsUh0YbDAznOPkW/ZJcKc0tdwW59U3nbPgsT6Le9P58dg9NmDOwU4nW9Oai2V2KQ6MNhgZtbuce2rdM/Z9pMMlNwyFD0kMrAFWUghgeoIPtE9zmWPkW/ZJcKc0tdwW59U3nbPgsT6Le9P58dg9KpuGQoekhlYAqykEMD1BB9okuW+G43E+JIl7iImSkREBERAREQEREBIXtp6tzvgcj6TSakL209W53wOR9JoDsX6twfgcf6SyakL2L9W4PwOP9JZNQEREBERAREQEREDBnYKcTrenNRbK7FIdGGwwM5zj5Fv2SXCnNLXcFufVN52z4LE+i3vT+fHYPTZgzsFOJ1vTmotldikOjDYYGbW7nHtq3TP2faTDJTcMhQ9JDKwBVlIIYHqCD7RNHj3Em4TT3uOi2t3lahHtNa+e6pvYRvDnHslDx8i37JLhTmlruC3Pqm87Z8FifRb3p/PjsG+cUwV4/QFptKK7Vut1XI++Vg6kcwIIJVZarcUVRPmmf0y+cM4m2S9lGdWtV1SoxVLTbWVcsFIYop8arAQQNa/uJJTQ4bwryFnsuse+60KGucKCVXfKoCqAAOdz4f7jN+ZVYzpSIichERAREQEhe2nq3O+ByPpNJqQvbT1bnfA5H0mgOxfq3B+Bx/pLJqQvYv1bg/A4/0lk1AREQEREBERAREQEREDBnYKcTrenNRbK7FIdGGwwM1eAcBq7NULjcO5hVWTyh7GcjZ3rZ9n9pIxLynGPwIiJAiIgIiICIiAkL209W53wOR9JpNTS41w773xr8bm5PKKLK+fl5uXnUrvWxvW/DYgaXYv1bg/A4/wBJZNSm8O7AXYFNVK8XzwKqkUBBjqo5QB0BqJA6dBs/5M2PwXf+ccQ+eN+xAtUSq/gu/wDOOIfPG/Yj8F3/AJxxD5437EC1RKr+C7/zjiHzxv2I/Bd/5xxD5437EC1RKr+C7/zjiHzxv2I/Bd/5xxD5437EC1RKr+C7/wA44h88b9iPwXf+ccQ+eN+xAtUSq/gu/wDOOIfPG/YmrdwE49qUXcezEusG0pa/DFjjr1CmnZ8D4e4wLpEqv4Lv/OOIfPG/Yj8F3/nHEPnjfsQLCOI1m444de+FQsNW/O5SSobXtG1I+XvE2Zy3I+z/ACfvzEyXz72qooH+oveoW2nmcmhAqjY5QS2wehP6dSgIiICIiAiIgIiICIiAiIgIiICIiAiJTO2OCeOnMxbU73l4UWxaCBqy1u+VmAPRyusbX/EuD05gYFzlF7QXfddObj5ylGz7bDTmsQuPWWQCtntJHdlCoI3181eXZ5RMOXd5HZk5vZ+kVaowaUtbhdrdBdZ3iisKrkCtqd66aCj2dNTi3F8rJc0q1wOOXXypOGWC7S5OOebn7vlYMgtJVRo93vr0ACXymz6buTES+zlvyiLDbUtRR62NQJYHwcKB5p5fbvfWJryeJMrAeWc1ONld3/pq0W6wMho3zMzdf6gILeA6+J3ZODcUvzs65bu8FCVnlQ4pRFPmcoLMAS+jbvl50PvUjRhsftFnW12mrVzqt4ZhhtVVUUyBWpT0i+0N7H/7CO7Xp7HDR4tw/LtqyqMOrL5MyzNZgRXysLKD3akk7XTd2NeHnMP9vSZx1yL8xKhZkpW5quKvavPVWiunduADrncVt1O25nA13bGZ+zXFMrPyO74i2q0xKn0MK1BYxawH+oygej3LEBVPnDooDAwI7Nng1ve8Nwad4GWxrZcVEsyO9YlRzBOiqtgXY2Bz76d0dh0uJS+H4t/ZrIxcHh6IMUVhrbEx2RbXZnNpCqhFev6ZALIAH15+gFiH4rmZKYmRxOp0ya77zy04t7mlDQe8GjWFdlY8qb3vQAZ/O5g6XEr3ZB+UX1UsXootRaSycugakZgBocumZvN0OX0dAAAWGAiIgIiICIiAiIgIiICIiAmG/ETJKG5QTU/Mh9qnRGx+hI/UzNEBERATU4Zwuvg9YqwVKIGY8pdm6sdk7Yk9SSZtxAREQEREDDiYiYCLXjKFRR0A/wCz/ckkkk9SdmZoiB//2Q=="/>
          <p:cNvSpPr>
            <a:spLocks noChangeAspect="1" noChangeArrowheads="1"/>
          </p:cNvSpPr>
          <p:nvPr/>
        </p:nvSpPr>
        <p:spPr bwMode="auto">
          <a:xfrm>
            <a:off x="63500" y="-889000"/>
            <a:ext cx="182880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2438400"/>
            <a:ext cx="4813300"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05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533400"/>
          </a:xfrm>
          <a:prstGeom prst="wedgeRectCallout">
            <a:avLst>
              <a:gd name="adj1" fmla="val -981"/>
              <a:gd name="adj2" fmla="val 16069"/>
            </a:avLst>
          </a:prstGeom>
          <a:solidFill>
            <a:srgbClr val="FFFF66"/>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Buyers and sellers come together in the market</a:t>
            </a:r>
          </a:p>
        </p:txBody>
      </p:sp>
      <p:sp>
        <p:nvSpPr>
          <p:cNvPr id="4" name="Rectangular Callout 3"/>
          <p:cNvSpPr>
            <a:spLocks noChangeArrowheads="1"/>
          </p:cNvSpPr>
          <p:nvPr/>
        </p:nvSpPr>
        <p:spPr bwMode="auto">
          <a:xfrm>
            <a:off x="228600" y="952500"/>
            <a:ext cx="3352800" cy="4419600"/>
          </a:xfrm>
          <a:prstGeom prst="wedgeRectCallout">
            <a:avLst>
              <a:gd name="adj1" fmla="val -981"/>
              <a:gd name="adj2" fmla="val 16069"/>
            </a:avLst>
          </a:prstGeom>
          <a:solidFill>
            <a:schemeClr val="tx1"/>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chemeClr val="bg1"/>
                </a:solidFill>
                <a:effectLst/>
                <a:uLnTx/>
                <a:uFillTx/>
                <a:latin typeface="Calibri" pitchFamily="34" charset="0"/>
              </a:rPr>
              <a:t>When</a:t>
            </a:r>
            <a:r>
              <a:rPr kumimoji="0" lang="en-US" sz="3500" b="0" i="0" u="none" strike="noStrike" kern="0" cap="none" spc="0" normalizeH="0" noProof="0" dirty="0">
                <a:ln>
                  <a:noFill/>
                </a:ln>
                <a:solidFill>
                  <a:schemeClr val="bg1"/>
                </a:solidFill>
                <a:effectLst/>
                <a:uLnTx/>
                <a:uFillTx/>
                <a:latin typeface="Calibri" pitchFamily="34" charset="0"/>
              </a:rPr>
              <a:t> price is too high, quantity demanded is lower than quantity supplied, so price tends to fall into equilibrium</a:t>
            </a:r>
            <a:endParaRPr kumimoji="0" lang="en-US" sz="3500" b="0" i="0" u="none" strike="noStrike" kern="0" cap="none" spc="0" normalizeH="0" baseline="0" noProof="0" dirty="0">
              <a:ln>
                <a:noFill/>
              </a:ln>
              <a:solidFill>
                <a:schemeClr val="bg1"/>
              </a:solidFill>
              <a:effectLst/>
              <a:uLnTx/>
              <a:uFillTx/>
              <a:latin typeface="Calibri" pitchFamily="34" charset="0"/>
            </a:endParaRPr>
          </a:p>
        </p:txBody>
      </p:sp>
      <p:sp>
        <p:nvSpPr>
          <p:cNvPr id="5" name="Rectangular Callout 4"/>
          <p:cNvSpPr>
            <a:spLocks noChangeArrowheads="1"/>
          </p:cNvSpPr>
          <p:nvPr/>
        </p:nvSpPr>
        <p:spPr bwMode="auto">
          <a:xfrm>
            <a:off x="-6927" y="5818909"/>
            <a:ext cx="9144000" cy="1066800"/>
          </a:xfrm>
          <a:prstGeom prst="wedgeRectCallout">
            <a:avLst>
              <a:gd name="adj1" fmla="val -981"/>
              <a:gd name="adj2" fmla="val 16069"/>
            </a:avLst>
          </a:prstGeom>
          <a:solidFill>
            <a:srgbClr val="66FF33"/>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If</a:t>
            </a:r>
            <a:r>
              <a:rPr kumimoji="0" lang="en-US" sz="3500" b="0" i="0" u="none" strike="noStrike" kern="0" cap="none" spc="0" normalizeH="0" noProof="0" dirty="0">
                <a:ln>
                  <a:noFill/>
                </a:ln>
                <a:solidFill>
                  <a:srgbClr val="000000"/>
                </a:solidFill>
                <a:effectLst/>
                <a:uLnTx/>
                <a:uFillTx/>
                <a:latin typeface="Calibri" pitchFamily="34" charset="0"/>
              </a:rPr>
              <a:t> price is too low, a shortage will cause price to rise until equilibrium is reached</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17410" name="Picture 2" descr="http://houstonagentmagazine.com/wp-content/uploads/2012/11/NAR-Profile-of-Home-Buyers-and-Sellers-homebuying-and-selling-experi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291" y="914400"/>
            <a:ext cx="4953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1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13855"/>
            <a:ext cx="9144000" cy="10668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SUPPLY CURVE AND DEMAND CURVE WITH EQUILIBRIUM POINT</a:t>
            </a:r>
          </a:p>
        </p:txBody>
      </p:sp>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705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0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4419600" y="914400"/>
            <a:ext cx="4308763" cy="50292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Calibri" pitchFamily="34" charset="0"/>
              </a:rPr>
              <a:t>“Opportunity cost” is the next best alternative and a “tradeoff” is an alternative that must be given up when one choice is made rather</a:t>
            </a:r>
            <a:r>
              <a:rPr kumimoji="0" lang="en-US" sz="4000" b="0" i="0" u="none" strike="noStrike" kern="0" cap="none" spc="0" normalizeH="0" noProof="0" dirty="0">
                <a:ln>
                  <a:noFill/>
                </a:ln>
                <a:solidFill>
                  <a:srgbClr val="000000"/>
                </a:solidFill>
                <a:effectLst/>
                <a:uLnTx/>
                <a:uFillTx/>
                <a:latin typeface="Calibri" pitchFamily="34" charset="0"/>
              </a:rPr>
              <a:t> than another</a:t>
            </a:r>
            <a:endParaRPr kumimoji="0" lang="en-US" sz="4000" b="0" i="0" u="none" strike="noStrike" kern="0" cap="none" spc="0" normalizeH="0" baseline="0" noProof="0" dirty="0">
              <a:ln>
                <a:noFill/>
              </a:ln>
              <a:solidFill>
                <a:srgbClr val="000000"/>
              </a:solidFill>
              <a:effectLst/>
              <a:uLnTx/>
              <a:uFillTx/>
              <a:latin typeface="Calibri" pitchFamily="34" charset="0"/>
            </a:endParaRPr>
          </a:p>
        </p:txBody>
      </p:sp>
      <p:pic>
        <p:nvPicPr>
          <p:cNvPr id="3074" name="Picture 2" descr="http://newsletters.devexpress.com/issue24/mess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4114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4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256309" y="1524000"/>
            <a:ext cx="3886200" cy="4419600"/>
          </a:xfrm>
          <a:prstGeom prst="wedgeRectCallout">
            <a:avLst>
              <a:gd name="adj1" fmla="val -981"/>
              <a:gd name="adj2" fmla="val 16069"/>
            </a:avLst>
          </a:prstGeom>
          <a:solidFill>
            <a:schemeClr val="accent3">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Prices serve as incentives in a market economy because prices indicate to producers what to produce and to consumers what to purchase</a:t>
            </a:r>
          </a:p>
        </p:txBody>
      </p:sp>
      <p:pic>
        <p:nvPicPr>
          <p:cNvPr id="18434" name="Picture 2" descr="http://t3.gstatic.com/images?q=tbn:ANd9GcTuLOjJ738AGtSE6ERVm6q27gJrrnOt4ax_oxsg9S0_aSLVrNqg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4495800" cy="4800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8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2057400" y="1371600"/>
            <a:ext cx="5257800" cy="41148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SIX DETERMINATES OF DEMAND: </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Consumer income</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kumimoji="0" lang="en-US" sz="3500" b="0" i="0" u="none" strike="noStrike" kern="0" cap="none" spc="0" normalizeH="0" baseline="0" noProof="0" dirty="0">
                <a:ln>
                  <a:noFill/>
                </a:ln>
                <a:solidFill>
                  <a:srgbClr val="000000"/>
                </a:solidFill>
                <a:effectLst/>
                <a:uLnTx/>
                <a:uFillTx/>
                <a:latin typeface="Calibri" pitchFamily="34" charset="0"/>
              </a:rPr>
              <a:t> Consumer tastes </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Price of compliments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kumimoji="0" lang="en-US" sz="3500" b="0" i="0" u="none" strike="noStrike" kern="0" cap="none" spc="0" normalizeH="0" baseline="0" noProof="0" dirty="0">
                <a:ln>
                  <a:noFill/>
                </a:ln>
                <a:solidFill>
                  <a:srgbClr val="000000"/>
                </a:solidFill>
                <a:effectLst/>
                <a:uLnTx/>
                <a:uFillTx/>
                <a:latin typeface="Calibri" pitchFamily="34" charset="0"/>
              </a:rPr>
              <a:t> Price of substitutes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Consumer expectations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kumimoji="0" lang="en-US" sz="3500" b="0" i="0" u="none" strike="noStrike" kern="0" cap="none" spc="0" normalizeH="0" baseline="0" noProof="0" dirty="0">
                <a:ln>
                  <a:noFill/>
                </a:ln>
                <a:solidFill>
                  <a:srgbClr val="000000"/>
                </a:solidFill>
                <a:effectLst/>
                <a:uLnTx/>
                <a:uFillTx/>
                <a:latin typeface="Calibri" pitchFamily="34" charset="0"/>
              </a:rPr>
              <a:t> Number</a:t>
            </a:r>
            <a:r>
              <a:rPr kumimoji="0" lang="en-US" sz="3500" b="0" i="0" u="none" strike="noStrike" kern="0" cap="none" spc="0" normalizeH="0" noProof="0" dirty="0">
                <a:ln>
                  <a:noFill/>
                </a:ln>
                <a:solidFill>
                  <a:srgbClr val="000000"/>
                </a:solidFill>
                <a:effectLst/>
                <a:uLnTx/>
                <a:uFillTx/>
                <a:latin typeface="Calibri" pitchFamily="34" charset="0"/>
              </a:rPr>
              <a:t> of consumers</a:t>
            </a:r>
            <a:r>
              <a:rPr kumimoji="0" lang="en-US" sz="3500" b="0" i="0" u="none" strike="noStrike" kern="0" cap="none" spc="0" normalizeH="0" baseline="0" noProof="0" dirty="0">
                <a:ln>
                  <a:noFill/>
                </a:ln>
                <a:solidFill>
                  <a:srgbClr val="000000"/>
                </a:solidFill>
                <a:effectLst/>
                <a:uLnTx/>
                <a:uFillTx/>
                <a:latin typeface="Calibri" pitchFamily="34" charset="0"/>
              </a:rPr>
              <a:t> </a:t>
            </a:r>
          </a:p>
          <a:p>
            <a:pPr marL="514350" marR="0" lvl="0" indent="-514350" algn="ctr" defTabSz="914400" eaLnBrk="0" fontAlgn="base" latinLnBrk="0" hangingPunct="0">
              <a:lnSpc>
                <a:spcPct val="90000"/>
              </a:lnSpc>
              <a:spcBef>
                <a:spcPct val="0"/>
              </a:spcBef>
              <a:spcAft>
                <a:spcPct val="0"/>
              </a:spcAft>
              <a:buClrTx/>
              <a:buSzTx/>
              <a:buFontTx/>
              <a:buAutoNum type="arabicParenBoth"/>
              <a:tabLst/>
              <a:defRPr/>
            </a:pP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9525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1905000" y="914400"/>
            <a:ext cx="5486400" cy="50292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FACTORS THAT CAN AFFECT THE</a:t>
            </a:r>
            <a:r>
              <a:rPr kumimoji="0" lang="en-US" sz="3500" b="1" i="0" u="none" strike="noStrike" kern="0" cap="none" spc="0" normalizeH="0" noProof="0" dirty="0">
                <a:ln>
                  <a:noFill/>
                </a:ln>
                <a:solidFill>
                  <a:srgbClr val="000000"/>
                </a:solidFill>
                <a:effectLst/>
                <a:uLnTx/>
                <a:uFillTx/>
                <a:latin typeface="Calibri" pitchFamily="34" charset="0"/>
              </a:rPr>
              <a:t> SUPPLY CURVE:</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Cost of resources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Productivity</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Technology</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Taxes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Subsidies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Expectations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Government regulations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3500" kern="0" dirty="0">
                <a:solidFill>
                  <a:srgbClr val="000000"/>
                </a:solidFill>
                <a:latin typeface="Calibri" pitchFamily="34" charset="0"/>
              </a:rPr>
              <a:t> Number of sellers</a:t>
            </a:r>
          </a:p>
          <a:p>
            <a:pPr marL="514350" marR="0" lvl="0" indent="-514350" algn="ctr" defTabSz="914400" eaLnBrk="0" fontAlgn="base" latinLnBrk="0" hangingPunct="0">
              <a:lnSpc>
                <a:spcPct val="90000"/>
              </a:lnSpc>
              <a:spcBef>
                <a:spcPct val="0"/>
              </a:spcBef>
              <a:spcAft>
                <a:spcPct val="0"/>
              </a:spcAft>
              <a:buClrTx/>
              <a:buSzTx/>
              <a:buFontTx/>
              <a:buAutoNum type="arabicParenBoth"/>
              <a:tabLst/>
              <a:defRPr/>
            </a:pPr>
            <a:endParaRPr lang="en-US" sz="3500" kern="0" dirty="0">
              <a:solidFill>
                <a:srgbClr val="000000"/>
              </a:solidFill>
              <a:latin typeface="Calibri" pitchFamily="34" charset="0"/>
            </a:endParaRPr>
          </a:p>
          <a:p>
            <a:pPr marL="514350" marR="0" lvl="0" indent="-514350" algn="ctr" defTabSz="914400" eaLnBrk="0" fontAlgn="base" latinLnBrk="0" hangingPunct="0">
              <a:lnSpc>
                <a:spcPct val="90000"/>
              </a:lnSpc>
              <a:spcBef>
                <a:spcPct val="0"/>
              </a:spcBef>
              <a:spcAft>
                <a:spcPct val="0"/>
              </a:spcAft>
              <a:buClrTx/>
              <a:buSzTx/>
              <a:buFontTx/>
              <a:buAutoNum type="arabicParenBoth"/>
              <a:tabLst/>
              <a:defRPr/>
            </a:pP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414172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791200"/>
            <a:ext cx="9144000" cy="1066800"/>
          </a:xfrm>
          <a:prstGeom prst="wedgeRectCallout">
            <a:avLst>
              <a:gd name="adj1" fmla="val -981"/>
              <a:gd name="adj2" fmla="val 16069"/>
            </a:avLst>
          </a:prstGeom>
          <a:solidFill>
            <a:srgbClr val="FFCC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This will cause a </a:t>
            </a:r>
            <a:r>
              <a:rPr lang="en-US" sz="3500" kern="0" dirty="0">
                <a:solidFill>
                  <a:srgbClr val="000000"/>
                </a:solidFill>
                <a:latin typeface="Calibri" pitchFamily="34" charset="0"/>
              </a:rPr>
              <a:t>shortage due to quantity demanded exceeding quantity supplied</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34818" name="Picture 2" descr="http://marketminder.com/img/RentContr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584" y="1981200"/>
            <a:ext cx="4286250" cy="3629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a:spLocks noChangeArrowheads="1"/>
          </p:cNvSpPr>
          <p:nvPr/>
        </p:nvSpPr>
        <p:spPr bwMode="auto">
          <a:xfrm>
            <a:off x="1371600" y="0"/>
            <a:ext cx="6172199" cy="1066800"/>
          </a:xfrm>
          <a:prstGeom prst="wedgeRectCallout">
            <a:avLst>
              <a:gd name="adj1" fmla="val -12799"/>
              <a:gd name="adj2" fmla="val 109576"/>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lang="en-US" sz="3500" b="1" kern="0" dirty="0">
                <a:solidFill>
                  <a:srgbClr val="000000"/>
                </a:solidFill>
                <a:latin typeface="Calibri" pitchFamily="34" charset="0"/>
              </a:rPr>
              <a:t>SUPPLY AND DEMAND CURVE WITH A PRICE CEILING</a:t>
            </a:r>
            <a:endParaRPr kumimoji="0" lang="en-US" sz="3500" b="1"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142044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715000"/>
            <a:ext cx="9144000" cy="1143000"/>
          </a:xfrm>
          <a:prstGeom prst="wedgeRectCallout">
            <a:avLst>
              <a:gd name="adj1" fmla="val -981"/>
              <a:gd name="adj2" fmla="val 16069"/>
            </a:avLst>
          </a:prstGeom>
          <a:solidFill>
            <a:schemeClr val="accent3">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This will cause a surplus due to quantity supplied exceeding quantity demanded</a:t>
            </a:r>
          </a:p>
        </p:txBody>
      </p:sp>
      <p:sp>
        <p:nvSpPr>
          <p:cNvPr id="3" name="Rectangular Callout 2"/>
          <p:cNvSpPr>
            <a:spLocks noChangeArrowheads="1"/>
          </p:cNvSpPr>
          <p:nvPr/>
        </p:nvSpPr>
        <p:spPr bwMode="auto">
          <a:xfrm>
            <a:off x="1371600" y="0"/>
            <a:ext cx="6172199" cy="1066800"/>
          </a:xfrm>
          <a:prstGeom prst="wedgeRectCallout">
            <a:avLst>
              <a:gd name="adj1" fmla="val -12799"/>
              <a:gd name="adj2" fmla="val 109576"/>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lang="en-US" sz="3500" b="1" kern="0" dirty="0">
                <a:solidFill>
                  <a:srgbClr val="000000"/>
                </a:solidFill>
                <a:latin typeface="Calibri" pitchFamily="34" charset="0"/>
              </a:rPr>
              <a:t>SUPPLY AND DEMAND CURVE WITH A PRICE FLOOR</a:t>
            </a:r>
            <a:endParaRPr kumimoji="0" lang="en-US" sz="3500" b="1" i="0" u="none" strike="noStrike" kern="0" cap="none" spc="0" normalizeH="0" baseline="0" noProof="0" dirty="0">
              <a:ln>
                <a:noFill/>
              </a:ln>
              <a:solidFill>
                <a:srgbClr val="000000"/>
              </a:solidFill>
              <a:effectLst/>
              <a:uLnTx/>
              <a:uFillTx/>
              <a:latin typeface="Calibri" pitchFamily="34" charset="0"/>
            </a:endParaRPr>
          </a:p>
        </p:txBody>
      </p:sp>
      <p:pic>
        <p:nvPicPr>
          <p:cNvPr id="33794" name="Picture 2" descr="http://mrski-apecon-2008.wikispaces.com/file/view/400px-Surplus_from_Price_Floor.svg.png/113853105/375x313/400px-Surplus_from_Price_Floo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52578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3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762000" y="0"/>
            <a:ext cx="7696200" cy="2514600"/>
          </a:xfrm>
          <a:prstGeom prst="wedgeRectCallout">
            <a:avLst>
              <a:gd name="adj1" fmla="val -981"/>
              <a:gd name="adj2" fmla="val 16069"/>
            </a:avLst>
          </a:prstGeom>
          <a:solidFill>
            <a:schemeClr val="tx1"/>
          </a:solidFill>
          <a:ln w="38100" algn="ctr">
            <a:solidFill>
              <a:schemeClr val="accent1"/>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FFFF00"/>
                </a:solidFill>
                <a:effectLst/>
                <a:uLnTx/>
                <a:uFillTx/>
                <a:latin typeface="Calibri" pitchFamily="34" charset="0"/>
              </a:rPr>
              <a:t>Price elasticity is </a:t>
            </a:r>
            <a:r>
              <a:rPr lang="en-US" sz="3500" kern="0" dirty="0">
                <a:solidFill>
                  <a:srgbClr val="FFFF00"/>
                </a:solidFill>
                <a:latin typeface="Calibri" pitchFamily="34" charset="0"/>
              </a:rPr>
              <a:t>the responsiveness of consumers to a change in price; it answers the question: does a change in price cause a small, large, or proportional change in quantity demanded?</a:t>
            </a:r>
            <a:endParaRPr kumimoji="0" lang="en-US" sz="3500" b="0" i="0" u="none" strike="noStrike" kern="0" cap="none" spc="0" normalizeH="0" baseline="0" noProof="0" dirty="0">
              <a:ln>
                <a:noFill/>
              </a:ln>
              <a:solidFill>
                <a:srgbClr val="FFFF00"/>
              </a:solidFill>
              <a:effectLst/>
              <a:uLnTx/>
              <a:uFillTx/>
              <a:latin typeface="Calibri" pitchFamily="34" charset="0"/>
            </a:endParaRPr>
          </a:p>
        </p:txBody>
      </p:sp>
      <p:pic>
        <p:nvPicPr>
          <p:cNvPr id="19458" name="Picture 2" descr="http://www.oswego.edu/~atri/Slide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19400"/>
            <a:ext cx="5562600" cy="3733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2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10668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lang="en-US" sz="3500" kern="0" dirty="0">
                <a:solidFill>
                  <a:srgbClr val="000000"/>
                </a:solidFill>
                <a:latin typeface="Calibri" pitchFamily="34" charset="0"/>
              </a:rPr>
              <a:t>When demand is elastic, a small change in price will have a large change in quantity demanded</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1371600"/>
            <a:ext cx="7162801" cy="510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47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105400"/>
            <a:ext cx="9144000" cy="1524000"/>
          </a:xfrm>
          <a:prstGeom prst="wedgeRectCallout">
            <a:avLst>
              <a:gd name="adj1" fmla="val -981"/>
              <a:gd name="adj2" fmla="val 16069"/>
            </a:avLst>
          </a:prstGeom>
          <a:solidFill>
            <a:schemeClr val="accent6">
              <a:lumMod val="20000"/>
              <a:lumOff val="8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lang="en-US" sz="3500" kern="0" dirty="0">
                <a:solidFill>
                  <a:srgbClr val="000000"/>
                </a:solidFill>
                <a:latin typeface="Calibri" pitchFamily="34" charset="0"/>
              </a:rPr>
              <a:t>When demand is inelastic, a small change in the price will have the effect of a small change in the quantity demanded</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20482"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867400" cy="472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8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6927"/>
            <a:ext cx="91440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ADVANTAGE and DISADVANTAGE:</a:t>
            </a:r>
          </a:p>
          <a:p>
            <a:pPr marL="0" marR="0" lvl="0" indent="0" algn="ctr" defTabSz="914400" eaLnBrk="0" fontAlgn="base" latinLnBrk="0" hangingPunct="0">
              <a:lnSpc>
                <a:spcPct val="90000"/>
              </a:lnSpc>
              <a:spcBef>
                <a:spcPct val="0"/>
              </a:spcBef>
              <a:spcAft>
                <a:spcPct val="0"/>
              </a:spcAft>
              <a:buClrTx/>
              <a:buSzTx/>
              <a:buFontTx/>
              <a:buNone/>
              <a:tabLst/>
              <a:defRPr/>
            </a:pPr>
            <a:r>
              <a:rPr lang="en-US" sz="3500" b="1" kern="0" dirty="0">
                <a:solidFill>
                  <a:srgbClr val="000000"/>
                </a:solidFill>
                <a:latin typeface="Calibri" pitchFamily="34" charset="0"/>
              </a:rPr>
              <a:t>Sole Proprietorship</a:t>
            </a:r>
            <a:endParaRPr kumimoji="0" lang="en-US" sz="3500" b="1" i="0" u="none" strike="noStrike" kern="0" cap="none" spc="0" normalizeH="0" baseline="0" noProof="0" dirty="0">
              <a:ln>
                <a:noFill/>
              </a:ln>
              <a:solidFill>
                <a:srgbClr val="000000"/>
              </a:solidFill>
              <a:effectLst/>
              <a:uLnTx/>
              <a:uFillTx/>
              <a:latin typeface="Calibri" pitchFamily="34" charset="0"/>
            </a:endParaRPr>
          </a:p>
        </p:txBody>
      </p:sp>
      <p:sp>
        <p:nvSpPr>
          <p:cNvPr id="3" name="Rectangular Callout 2"/>
          <p:cNvSpPr>
            <a:spLocks noChangeArrowheads="1"/>
          </p:cNvSpPr>
          <p:nvPr/>
        </p:nvSpPr>
        <p:spPr bwMode="auto">
          <a:xfrm>
            <a:off x="304800" y="1828800"/>
            <a:ext cx="8534400" cy="11430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ADVANTAGE:</a:t>
            </a:r>
            <a:r>
              <a:rPr kumimoji="0" lang="en-US" sz="3500" b="0" i="0" u="none" strike="noStrike" kern="0" cap="none" spc="0" normalizeH="0" noProof="0" dirty="0">
                <a:ln>
                  <a:noFill/>
                </a:ln>
                <a:solidFill>
                  <a:srgbClr val="000000"/>
                </a:solidFill>
                <a:effectLst/>
                <a:uLnTx/>
                <a:uFillTx/>
                <a:latin typeface="Calibri" pitchFamily="34" charset="0"/>
              </a:rPr>
              <a:t> there is easy entry into the market; you are in business for yourself </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4" name="Rectangular Callout 3"/>
          <p:cNvSpPr>
            <a:spLocks noChangeArrowheads="1"/>
          </p:cNvSpPr>
          <p:nvPr/>
        </p:nvSpPr>
        <p:spPr bwMode="auto">
          <a:xfrm>
            <a:off x="685799" y="3429000"/>
            <a:ext cx="7848601" cy="1524000"/>
          </a:xfrm>
          <a:prstGeom prst="wedgeRectCallout">
            <a:avLst>
              <a:gd name="adj1" fmla="val -981"/>
              <a:gd name="adj2" fmla="val 16069"/>
            </a:avLst>
          </a:prstGeom>
          <a:solidFill>
            <a:schemeClr val="accent5">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DISADVANTAGE:</a:t>
            </a:r>
            <a:r>
              <a:rPr kumimoji="0" lang="en-US" sz="3500" b="1" i="0" u="none" strike="noStrike" kern="0" cap="none" spc="0" normalizeH="0" noProof="0" dirty="0">
                <a:ln>
                  <a:noFill/>
                </a:ln>
                <a:solidFill>
                  <a:srgbClr val="000000"/>
                </a:solidFill>
                <a:effectLst/>
                <a:uLnTx/>
                <a:uFillTx/>
                <a:latin typeface="Calibri" pitchFamily="34" charset="0"/>
              </a:rPr>
              <a:t> </a:t>
            </a:r>
            <a:r>
              <a:rPr kumimoji="0" lang="en-US" sz="3500" b="0" i="0" u="none" strike="noStrike" kern="0" cap="none" spc="0" normalizeH="0" noProof="0" dirty="0">
                <a:ln>
                  <a:noFill/>
                </a:ln>
                <a:solidFill>
                  <a:srgbClr val="000000"/>
                </a:solidFill>
                <a:effectLst/>
                <a:uLnTx/>
                <a:uFillTx/>
                <a:latin typeface="Calibri" pitchFamily="34" charset="0"/>
              </a:rPr>
              <a:t>unlimited liability; limited lifespan for the company;  more difficult to rise capital</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27984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6927"/>
            <a:ext cx="91440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ADVANTAGE and DISADVANTAGE:</a:t>
            </a:r>
          </a:p>
          <a:p>
            <a:pPr marL="0" marR="0" lvl="0" indent="0" algn="ctr" defTabSz="914400" eaLnBrk="0" fontAlgn="base" latinLnBrk="0" hangingPunct="0">
              <a:lnSpc>
                <a:spcPct val="90000"/>
              </a:lnSpc>
              <a:spcBef>
                <a:spcPct val="0"/>
              </a:spcBef>
              <a:spcAft>
                <a:spcPct val="0"/>
              </a:spcAft>
              <a:buClrTx/>
              <a:buSzTx/>
              <a:buFontTx/>
              <a:buNone/>
              <a:tabLst/>
              <a:defRPr/>
            </a:pPr>
            <a:r>
              <a:rPr lang="en-US" sz="3500" b="1" kern="0" noProof="0" dirty="0">
                <a:solidFill>
                  <a:srgbClr val="000000"/>
                </a:solidFill>
                <a:latin typeface="Calibri" pitchFamily="34" charset="0"/>
              </a:rPr>
              <a:t>Partnership</a:t>
            </a:r>
            <a:endParaRPr kumimoji="0" lang="en-US" sz="3500" b="1" i="0" u="none" strike="noStrike" kern="0" cap="none" spc="0" normalizeH="0" baseline="0" noProof="0" dirty="0">
              <a:ln>
                <a:noFill/>
              </a:ln>
              <a:solidFill>
                <a:srgbClr val="000000"/>
              </a:solidFill>
              <a:effectLst/>
              <a:uLnTx/>
              <a:uFillTx/>
              <a:latin typeface="Calibri" pitchFamily="34" charset="0"/>
            </a:endParaRPr>
          </a:p>
        </p:txBody>
      </p:sp>
      <p:sp>
        <p:nvSpPr>
          <p:cNvPr id="3" name="Rectangular Callout 2"/>
          <p:cNvSpPr>
            <a:spLocks noChangeArrowheads="1"/>
          </p:cNvSpPr>
          <p:nvPr/>
        </p:nvSpPr>
        <p:spPr bwMode="auto">
          <a:xfrm>
            <a:off x="838200" y="1828800"/>
            <a:ext cx="7543800" cy="16002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ADVANTAGE: </a:t>
            </a:r>
            <a:r>
              <a:rPr kumimoji="0" lang="en-US" sz="3500" b="0" i="0" u="none" strike="noStrike" kern="0" cap="none" spc="0" normalizeH="0" baseline="0" noProof="0" dirty="0">
                <a:ln>
                  <a:noFill/>
                </a:ln>
                <a:solidFill>
                  <a:srgbClr val="000000"/>
                </a:solidFill>
                <a:effectLst/>
                <a:uLnTx/>
                <a:uFillTx/>
                <a:latin typeface="Calibri" pitchFamily="34" charset="0"/>
              </a:rPr>
              <a:t>easier to raise capital;</a:t>
            </a:r>
            <a:r>
              <a:rPr kumimoji="0" lang="en-US" sz="3500" b="0" i="0" u="none" strike="noStrike" kern="0" cap="none" spc="0" normalizeH="0" noProof="0" dirty="0">
                <a:ln>
                  <a:noFill/>
                </a:ln>
                <a:solidFill>
                  <a:srgbClr val="000000"/>
                </a:solidFill>
                <a:effectLst/>
                <a:uLnTx/>
                <a:uFillTx/>
                <a:latin typeface="Calibri" pitchFamily="34" charset="0"/>
              </a:rPr>
              <a:t> each partner can bring their areas of expertise into the business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4" name="Rectangular Callout 3"/>
          <p:cNvSpPr>
            <a:spLocks noChangeArrowheads="1"/>
          </p:cNvSpPr>
          <p:nvPr/>
        </p:nvSpPr>
        <p:spPr bwMode="auto">
          <a:xfrm>
            <a:off x="1219199" y="4419600"/>
            <a:ext cx="6705601" cy="1524000"/>
          </a:xfrm>
          <a:prstGeom prst="wedgeRectCallout">
            <a:avLst>
              <a:gd name="adj1" fmla="val -981"/>
              <a:gd name="adj2" fmla="val 16069"/>
            </a:avLst>
          </a:prstGeom>
          <a:solidFill>
            <a:schemeClr val="tx2">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DISADVANTAGE:</a:t>
            </a:r>
            <a:r>
              <a:rPr kumimoji="0" lang="en-US" sz="3500" b="0" i="0" u="none" strike="noStrike" kern="0" cap="none" spc="0" normalizeH="0" baseline="0" noProof="0" dirty="0">
                <a:ln>
                  <a:noFill/>
                </a:ln>
                <a:solidFill>
                  <a:srgbClr val="000000"/>
                </a:solidFill>
                <a:effectLst/>
                <a:uLnTx/>
                <a:uFillTx/>
                <a:latin typeface="Calibri" pitchFamily="34" charset="0"/>
              </a:rPr>
              <a:t> unlimited</a:t>
            </a:r>
            <a:r>
              <a:rPr kumimoji="0" lang="en-US" sz="3500" b="0" i="0" u="none" strike="noStrike" kern="0" cap="none" spc="0" normalizeH="0" noProof="0" dirty="0">
                <a:ln>
                  <a:noFill/>
                </a:ln>
                <a:solidFill>
                  <a:srgbClr val="000000"/>
                </a:solidFill>
                <a:effectLst/>
                <a:uLnTx/>
                <a:uFillTx/>
                <a:latin typeface="Calibri" pitchFamily="34" charset="0"/>
              </a:rPr>
              <a:t> liability; limited life for the company; possible conflicts between partners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2916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1600200"/>
          </a:xfrm>
          <a:prstGeom prst="wedgeRectCallout">
            <a:avLst>
              <a:gd name="adj1" fmla="val -981"/>
              <a:gd name="adj2" fmla="val 16069"/>
            </a:avLst>
          </a:prstGeom>
          <a:solidFill>
            <a:srgbClr val="FFC0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difference</a:t>
            </a:r>
            <a:r>
              <a:rPr kumimoji="0" lang="en-US" sz="3500" b="0" i="0" u="none" strike="noStrike" kern="0" cap="none" spc="0" normalizeH="0" noProof="0" dirty="0">
                <a:ln>
                  <a:noFill/>
                </a:ln>
                <a:solidFill>
                  <a:srgbClr val="000000"/>
                </a:solidFill>
                <a:effectLst/>
                <a:uLnTx/>
                <a:uFillTx/>
                <a:latin typeface="Calibri" pitchFamily="34" charset="0"/>
              </a:rPr>
              <a:t> is that there can be multiple tradeoffs when making a choice, but only one option can be the “next best alternative”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4098" name="Picture 2" descr="http://images-mediawiki-sites.thefullwiki.org/06/7/4/6/8069865377085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828800"/>
            <a:ext cx="7391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6927"/>
            <a:ext cx="91440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ADVANTAGE and DISADVANTAGE:      Corporation</a:t>
            </a:r>
          </a:p>
        </p:txBody>
      </p:sp>
      <p:sp>
        <p:nvSpPr>
          <p:cNvPr id="3" name="Rectangular Callout 2"/>
          <p:cNvSpPr>
            <a:spLocks noChangeArrowheads="1"/>
          </p:cNvSpPr>
          <p:nvPr/>
        </p:nvSpPr>
        <p:spPr bwMode="auto">
          <a:xfrm>
            <a:off x="1219200" y="1828800"/>
            <a:ext cx="6781800" cy="16002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ADVANTAGE:</a:t>
            </a:r>
            <a:r>
              <a:rPr kumimoji="0" lang="en-US" sz="3500" b="0" i="0" u="none" strike="noStrike" kern="0" cap="none" spc="0" normalizeH="0" baseline="0" noProof="0" dirty="0">
                <a:ln>
                  <a:noFill/>
                </a:ln>
                <a:solidFill>
                  <a:srgbClr val="000000"/>
                </a:solidFill>
                <a:effectLst/>
                <a:uLnTx/>
                <a:uFillTx/>
                <a:latin typeface="Calibri" pitchFamily="34" charset="0"/>
              </a:rPr>
              <a:t> least difficult to raise capital; unlimited</a:t>
            </a:r>
            <a:r>
              <a:rPr kumimoji="0" lang="en-US" sz="3500" b="0" i="0" u="none" strike="noStrike" kern="0" cap="none" spc="0" normalizeH="0" noProof="0" dirty="0">
                <a:ln>
                  <a:noFill/>
                </a:ln>
                <a:solidFill>
                  <a:srgbClr val="000000"/>
                </a:solidFill>
                <a:effectLst/>
                <a:uLnTx/>
                <a:uFillTx/>
                <a:latin typeface="Calibri" pitchFamily="34" charset="0"/>
              </a:rPr>
              <a:t> life for the company; limited liability</a:t>
            </a:r>
            <a:r>
              <a:rPr kumimoji="0" lang="en-US" sz="3500" b="0" i="0" u="none" strike="noStrike" kern="0" cap="none" spc="0" normalizeH="0" baseline="0" noProof="0" dirty="0">
                <a:ln>
                  <a:noFill/>
                </a:ln>
                <a:solidFill>
                  <a:srgbClr val="000000"/>
                </a:solidFill>
                <a:effectLst/>
                <a:uLnTx/>
                <a:uFillTx/>
                <a:latin typeface="Calibri" pitchFamily="34" charset="0"/>
              </a:rPr>
              <a:t> </a:t>
            </a:r>
          </a:p>
        </p:txBody>
      </p:sp>
      <p:sp>
        <p:nvSpPr>
          <p:cNvPr id="4" name="Rectangular Callout 3"/>
          <p:cNvSpPr>
            <a:spLocks noChangeArrowheads="1"/>
          </p:cNvSpPr>
          <p:nvPr/>
        </p:nvSpPr>
        <p:spPr bwMode="auto">
          <a:xfrm>
            <a:off x="685799" y="3886200"/>
            <a:ext cx="7772401" cy="1524000"/>
          </a:xfrm>
          <a:prstGeom prst="wedgeRectCallout">
            <a:avLst>
              <a:gd name="adj1" fmla="val -981"/>
              <a:gd name="adj2" fmla="val 16069"/>
            </a:avLst>
          </a:prstGeom>
          <a:solidFill>
            <a:schemeClr val="tx2">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DISADVANTAGE:</a:t>
            </a:r>
            <a:r>
              <a:rPr kumimoji="0" lang="en-US" sz="3500" b="0" i="0" u="none" strike="noStrike" kern="0" cap="none" spc="0" normalizeH="0" baseline="0" noProof="0" dirty="0">
                <a:ln>
                  <a:noFill/>
                </a:ln>
                <a:solidFill>
                  <a:srgbClr val="000000"/>
                </a:solidFill>
                <a:effectLst/>
                <a:uLnTx/>
                <a:uFillTx/>
                <a:latin typeface="Calibri" pitchFamily="34" charset="0"/>
              </a:rPr>
              <a:t> double taxation of the both the corporation (which is considered a legal entity) and the people in it</a:t>
            </a:r>
          </a:p>
        </p:txBody>
      </p:sp>
    </p:spTree>
    <p:extLst>
      <p:ext uri="{BB962C8B-B14F-4D97-AF65-F5344CB8AC3E}">
        <p14:creationId xmlns:p14="http://schemas.microsoft.com/office/powerpoint/2010/main" val="22916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1059873" y="152400"/>
            <a:ext cx="7086600" cy="1371600"/>
          </a:xfrm>
          <a:prstGeom prst="wedgeRectCallout">
            <a:avLst>
              <a:gd name="adj1" fmla="val -981"/>
              <a:gd name="adj2" fmla="val 16069"/>
            </a:avLst>
          </a:prstGeom>
          <a:solidFill>
            <a:schemeClr val="accent3">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Calibri" pitchFamily="34" charset="0"/>
              </a:rPr>
              <a:t>The chief purpose of business is to maximize profit</a:t>
            </a:r>
          </a:p>
        </p:txBody>
      </p:sp>
      <p:pic>
        <p:nvPicPr>
          <p:cNvPr id="22530" name="Picture 2" descr="http://express.howstuffworks.com/gif/wq-money-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573" y="1735282"/>
            <a:ext cx="5791200" cy="519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6927"/>
            <a:ext cx="9144000" cy="6858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FIVE CHARACTERISTICS OF </a:t>
            </a:r>
            <a:r>
              <a:rPr kumimoji="0" lang="en-US" sz="3500" b="1" i="1" u="none" strike="noStrike" kern="0" cap="none" spc="0" normalizeH="0" baseline="0" noProof="0" dirty="0">
                <a:ln>
                  <a:noFill/>
                </a:ln>
                <a:solidFill>
                  <a:srgbClr val="000000"/>
                </a:solidFill>
                <a:effectLst/>
                <a:uLnTx/>
                <a:uFillTx/>
                <a:latin typeface="Calibri" pitchFamily="34" charset="0"/>
              </a:rPr>
              <a:t>PURE COMPETITION</a:t>
            </a:r>
          </a:p>
        </p:txBody>
      </p:sp>
      <p:sp>
        <p:nvSpPr>
          <p:cNvPr id="3" name="Rectangular Callout 2"/>
          <p:cNvSpPr>
            <a:spLocks noChangeArrowheads="1"/>
          </p:cNvSpPr>
          <p:nvPr/>
        </p:nvSpPr>
        <p:spPr bwMode="auto">
          <a:xfrm>
            <a:off x="0" y="1447800"/>
            <a:ext cx="9144000" cy="39624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kumimoji="0" lang="en-US" sz="4000" b="0" i="0" u="none" strike="noStrike" kern="0" cap="none" spc="0" normalizeH="0" baseline="0" noProof="0" dirty="0">
                <a:ln>
                  <a:noFill/>
                </a:ln>
                <a:solidFill>
                  <a:srgbClr val="000000"/>
                </a:solidFill>
                <a:effectLst/>
                <a:uLnTx/>
                <a:uFillTx/>
                <a:latin typeface="Calibri" pitchFamily="34" charset="0"/>
              </a:rPr>
              <a:t> Identical</a:t>
            </a:r>
            <a:r>
              <a:rPr kumimoji="0" lang="en-US" sz="4000" b="0" i="0" u="none" strike="noStrike" kern="0" cap="none" spc="0" normalizeH="0" noProof="0" dirty="0">
                <a:ln>
                  <a:noFill/>
                </a:ln>
                <a:solidFill>
                  <a:srgbClr val="000000"/>
                </a:solidFill>
                <a:effectLst/>
                <a:uLnTx/>
                <a:uFillTx/>
                <a:latin typeface="Calibri" pitchFamily="34" charset="0"/>
              </a:rPr>
              <a:t> goods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4000" kern="0" baseline="0" dirty="0">
                <a:solidFill>
                  <a:srgbClr val="000000"/>
                </a:solidFill>
                <a:latin typeface="Calibri" pitchFamily="34" charset="0"/>
              </a:rPr>
              <a:t> Large numbers of buyers and sellers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4000" kern="0" dirty="0">
                <a:solidFill>
                  <a:srgbClr val="000000"/>
                </a:solidFill>
                <a:latin typeface="Calibri" pitchFamily="34" charset="0"/>
              </a:rPr>
              <a:t> Buyers and sellers act independently</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4000" kern="0" baseline="0" dirty="0">
                <a:solidFill>
                  <a:srgbClr val="000000"/>
                </a:solidFill>
                <a:latin typeface="Calibri" pitchFamily="34" charset="0"/>
              </a:rPr>
              <a:t> </a:t>
            </a:r>
            <a:r>
              <a:rPr lang="en-US" sz="4000" kern="0" dirty="0">
                <a:solidFill>
                  <a:srgbClr val="000000"/>
                </a:solidFill>
                <a:latin typeface="Calibri" pitchFamily="34" charset="0"/>
              </a:rPr>
              <a:t>W</a:t>
            </a:r>
            <a:r>
              <a:rPr lang="en-US" sz="4000" kern="0" baseline="0" dirty="0">
                <a:solidFill>
                  <a:srgbClr val="000000"/>
                </a:solidFill>
                <a:latin typeface="Calibri" pitchFamily="34" charset="0"/>
              </a:rPr>
              <a:t>ell-informed buyers and sellers</a:t>
            </a:r>
          </a:p>
          <a:p>
            <a:pPr marL="514350" marR="0" lvl="0" indent="-514350" defTabSz="914400" eaLnBrk="0" fontAlgn="base" latinLnBrk="0" hangingPunct="0">
              <a:lnSpc>
                <a:spcPct val="90000"/>
              </a:lnSpc>
              <a:spcBef>
                <a:spcPct val="0"/>
              </a:spcBef>
              <a:spcAft>
                <a:spcPct val="0"/>
              </a:spcAft>
              <a:buClrTx/>
              <a:buSzTx/>
              <a:buFontTx/>
              <a:buAutoNum type="arabicParenBoth"/>
              <a:tabLst/>
              <a:defRPr/>
            </a:pPr>
            <a:r>
              <a:rPr lang="en-US" sz="4000" kern="0" dirty="0">
                <a:solidFill>
                  <a:srgbClr val="000000"/>
                </a:solidFill>
                <a:latin typeface="Calibri" pitchFamily="34" charset="0"/>
              </a:rPr>
              <a:t> Buyers and sellers are free to enter the market, conduct business, and leave the market</a:t>
            </a:r>
            <a:endParaRPr lang="en-US" sz="4000" kern="0" baseline="0" dirty="0">
              <a:solidFill>
                <a:srgbClr val="000000"/>
              </a:solidFill>
              <a:latin typeface="Calibri" pitchFamily="34" charset="0"/>
            </a:endParaRPr>
          </a:p>
          <a:p>
            <a:pPr marL="514350" marR="0" lvl="0" indent="-514350" algn="ctr" defTabSz="914400" eaLnBrk="0" fontAlgn="base" latinLnBrk="0" hangingPunct="0">
              <a:lnSpc>
                <a:spcPct val="90000"/>
              </a:lnSpc>
              <a:spcBef>
                <a:spcPct val="0"/>
              </a:spcBef>
              <a:spcAft>
                <a:spcPct val="0"/>
              </a:spcAft>
              <a:buClrTx/>
              <a:buSzTx/>
              <a:buFontTx/>
              <a:buAutoNum type="arabicParenBoth"/>
              <a:tabLst/>
              <a:defRPr/>
            </a:pP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87543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04800" y="1447800"/>
            <a:ext cx="8534400" cy="40386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lvl="0" algn="ctr" eaLnBrk="0" fontAlgn="base" hangingPunct="0">
              <a:lnSpc>
                <a:spcPct val="90000"/>
              </a:lnSpc>
              <a:spcBef>
                <a:spcPct val="0"/>
              </a:spcBef>
              <a:spcAft>
                <a:spcPct val="0"/>
              </a:spcAft>
              <a:defRPr/>
            </a:pPr>
            <a:r>
              <a:rPr kumimoji="0" lang="en-US" sz="3500" b="0" i="0" u="none" strike="noStrike" kern="0" cap="none" spc="0" normalizeH="0" baseline="0" noProof="0" dirty="0">
                <a:ln>
                  <a:noFill/>
                </a:ln>
                <a:solidFill>
                  <a:srgbClr val="000000"/>
                </a:solidFill>
                <a:effectLst/>
                <a:uLnTx/>
                <a:uFillTx/>
                <a:latin typeface="Calibri" pitchFamily="34" charset="0"/>
              </a:rPr>
              <a:t>In a MONOPOLISTIC</a:t>
            </a:r>
            <a:r>
              <a:rPr kumimoji="0" lang="en-US" sz="3500" b="0" i="0" u="none" strike="noStrike" kern="0" cap="none" spc="0" normalizeH="0" noProof="0" dirty="0">
                <a:ln>
                  <a:noFill/>
                </a:ln>
                <a:solidFill>
                  <a:srgbClr val="000000"/>
                </a:solidFill>
                <a:effectLst/>
                <a:uLnTx/>
                <a:uFillTx/>
                <a:latin typeface="Calibri" pitchFamily="34" charset="0"/>
              </a:rPr>
              <a:t> competition, the one characteristic of a pure competition that is missing is identical goods; </a:t>
            </a:r>
            <a:r>
              <a:rPr lang="en-US" sz="3600" noProof="0" dirty="0"/>
              <a:t>m</a:t>
            </a:r>
            <a:r>
              <a:rPr lang="en-US" sz="3600" dirty="0" err="1"/>
              <a:t>onopolistic</a:t>
            </a:r>
            <a:r>
              <a:rPr lang="en-US" sz="3600" dirty="0"/>
              <a:t> competition has a differentiated product, although it may seem to be the same thing. An example: pizza places or restaurants. Even if they are all Italian restaurants, they still have their own chefs, recipes, etc.</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5125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715000"/>
            <a:ext cx="91440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An oligopoly is a market structure with few large sellers (example: cell phone</a:t>
            </a:r>
            <a:r>
              <a:rPr kumimoji="0" lang="en-US" sz="3500" b="0" i="0" u="none" strike="noStrike" kern="0" cap="none" spc="0" normalizeH="0" noProof="0" dirty="0">
                <a:ln>
                  <a:noFill/>
                </a:ln>
                <a:solidFill>
                  <a:srgbClr val="000000"/>
                </a:solidFill>
                <a:effectLst/>
                <a:uLnTx/>
                <a:uFillTx/>
                <a:latin typeface="Calibri" pitchFamily="34" charset="0"/>
              </a:rPr>
              <a:t> companies)</a:t>
            </a:r>
            <a:r>
              <a:rPr kumimoji="0" lang="en-US" sz="3500" b="0" i="0" u="none" strike="noStrike" kern="0" cap="none" spc="0" normalizeH="0" baseline="0" noProof="0" dirty="0">
                <a:ln>
                  <a:noFill/>
                </a:ln>
                <a:solidFill>
                  <a:srgbClr val="000000"/>
                </a:solidFill>
                <a:effectLst/>
                <a:uLnTx/>
                <a:uFillTx/>
                <a:latin typeface="Calibri" pitchFamily="34" charset="0"/>
              </a:rPr>
              <a:t> </a:t>
            </a:r>
          </a:p>
        </p:txBody>
      </p:sp>
      <p:sp>
        <p:nvSpPr>
          <p:cNvPr id="3" name="AutoShape 2" descr="data:image/jpeg;base64,/9j/4AAQSkZJRgABAQAAAQABAAD/2wCEAAkGBhQSERUUExQWFBQWGBwaGBYYFxwYGhodHB8YGRwcGhgcHSYfGhwjIBkcHy8gIycpLC0sGB8xNTAqNSYrLCkBCQoKDgwOGg8PGi4kHyQsLCwsLC8sLCwsLCwpLC8sKiwsLCwvLiwsLCwsLCwsLCwsLCwsLCwsLCwsLCwsLCwsLP/AABEIAK0BIwMBIgACEQEDEQH/xAAcAAABBQEBAQAAAAAAAAAAAAAFAQIDBAYHAAj/xABQEAACAQIDBAUGCQgIBQMFAAABAgMAEQQSIQUGMUETIlFhcQcUMoGRoSNCU5KTscHR8BUWUmJy0tPhJDNjgqKywvFDc4PD4jVEhCVUZJSz/8QAGgEAAQUBAAAAAAAAAAAAAAAAAQACAwQFBv/EADkRAAEDAgQBCgYBAwQDAAAAAAEAAhEDIQQSMUFRBRNhcYGRobHR8BQVIlLB4UIjMmIzcuLxgqKy/9oADAMBAAIRAxEAPwC/hNjo6CRcJiGjN7FMSWbQlTdS6kG4OmtT+YYEaSjFQ/8ANM6j51yvvrRbtjL5xEf+HiHsP1ZLSD3saMg1knlCtTcWmDC030KJNmx1Hu1lY2HYWzXtlnDcDbzluRB/T7RRePdrDNwaQ+GIlP8A3KJzbOif04o2/aRT9YoditgYFbZ4oELGw9GMk91iLmpByqd2+KhOEpnQkdk+if8AmhB2y/TzfxK9+Z8HbL9PN+/TX3cwyAnrRrzPTyoPWektTYNg4dtUllNuaYqRrf4zUnzVv2lM+CGoce79p53Qh7Zfp5v4lJ+aMP8Aa/TzfxKed3l+WxP07V5t3IyLGTEH/wCRJ9hFH5oz7SgMH/l4Jv5qQf23/wCxN/EpfzTw/bL9PN/Erw3Yh7Zj44ib9+vDdTC84Q37TO/+ZjTTyo3ZvinDCN3ce79qGXd/CL6UrL44mUfXJVCVNmr/AO4JPYuJmc+xXNGo93cKvDDwj/pL91X4owosoCjuAH1VE7lR2zU8YakNST3D1WQY4IFdMWFZgoctiFS5vbrM47OXZRg7pwWBBlt/z5v4lB9/JM8uEgHxpC58Fso/zN7K2kK2UDsFaODrPrMzO4qviqbKZbl3H5KBrulD2y/Tzfv1INz4O2X6eb+JRcGpVNXFSMoINzYe2X6eb9+l/MuHtl+nm/iUfDClIFNlLtWe/M6D+1+nm/iUxtzMOSCelJHA9PLpy0+ErREUjR6UZQus4d0ob8Zfp5v4lL+Z0PbL9PN+/R1kpubtoogoL+Z0XbL9PN/EoJtnBxwTpCkGJnd0aSyYl16qlVNs8ozHrDQVt8wrObzHJisBL/bNEfCWNgP8SrQJIaSBMAnuCe25AKBLLgo79LDjsPc3JcYgLftLoxU+N6uYQ7Ml9DFgm3A4uRT7DIDWrlxKpbMypcgC7Bbk8AL8T3VUmwmGnJV0glYC5DKjkDhcg3IFZTeVBEupnsP6/KtnDcHKnHuvh29F3bwxMp/7lPO6EP8Aa/TzfxKjk3IwJ181iU9qLkPtS1INy8OLZDPHbhkxMwHsLkVKOU8Odc3cPVMOGftCk/NGHtl+nm/iV780Ye2X6eb+JUb7pKf/AHOMHhiX+29VsXs2OP09pYiPW3WxMY17OslStx9B1gT3Jhw9Qawrg3Th7Zfp5v4lSDc+Dtl+nm/iVV/NbMB/TcaRxBE6i/rVBenfmkOeKxp/+S32CgeUMPxPcj8PUVgboQdsv0838SvHdGDtlH/Xm/iVWG5cHxnxL/tYqY/U4pRuNgucAb9t3f8AzMaYeUsONM3cPVO+Gf0KPFbKwMYvJPkH62LkH1y0NfGbLvZcRJIeyKXESns+IxrQYXdfCR6phoFPaIkv7bXq1tDGDDwSSaBY0Z7DQdUFvsqP5ownKxhPaB+CnfDECSVncJhcBKodZZLG41mnU3UlSCrNcEEEWNerH7vbvF8NGxvdgWPiSSfea9Wo4gEgKrC6Pgxlx2KX9JIX90iH/KKK0KdbbRP62G9uWQfVm99Fa5XGCKzlsNu1p6B4CPwvVzXejDLPjcYJbkQYXNEL2sQI2v36u3trpVZ3eDcmLFyCQyPGxXK2S3XUcAb/AI0GmlV2mCrmEqtpvlxi2vD3ogWP2h0mxAGN5OijJuD6IlCA3tbXL23obuivm2ILMpgaTCFolHWWSy5i5NzYnIWy99tOe9x278cmF81BZI7Koy2JAUgjj4ce+qGyNxYIHzlpJmyFAZGvlUgqQoA00JHdfSnBwgqw3E0xSe3iSY64jo92QLZ+9OJbzTNJfpYMQ79VRdkE2U+jpbKOHZUeH3mxhw2HtKrTYp2ysUUCNI9DoBYknW5GgFGdm+T2KF1bppmyq6qGy5QHVlIAtp6RPeeVR7Z3LAwcUcJleTDkmPKyozZ2uwvaw439XO9KWynmrhy4AAa8P93q2egIG2++I81w/wAKFklMpaUxhtENlUIFtcnTh2d9FMJt3FzYnBx5+h6SHpJVMYuSjSA6MLrmCjnpe9SbJ3HJwmHWR3gniZ2V4yLrnN8t+B4DgdKOpu+oxEU5kdnii6IXscwsRmY2vmNyaRLU2rVoCQ0D+W3XHZp3d5avV6kqJZax2M+E2yotcRRL7Tmb/UK2+Yf7Vjt31z7VxbfokL81VH2Vt7V1GCGWi1UMXer2DyCgMdJkqwaYWq5KqQmZT2e+vG9PF6Q0pQsnLKakE4qAU5QKBASkhOaoyKmUUrJSlNjdVmUVn9+NMKr/ACc8EnzZUufCxNaUpQHfrD5tnYoaaRMw8V6w961IyC4BGYWe8q0GaHCjoxKTjIhkLZQ1w4yk8g3C/Klw2DfBYXF4gYLDYSRIiY+jbpCcoLEObAWBA8fVWg27u/HjY0WUuArrIpjfIQwBsb2/WNVINx8Mqyr8M3SxtG5eZ3JVrXtmJAOnG1c/TxVMYdtJxNjcQb3B+4DwK1Cw5i4LM4bezajzQx9Fhrz4bpVBJsg0+EcjjfU9Gv6Q7DV7d/fKeb8mB8n9KXEGWykG8V8uXXS/PjWkh3chWSOUBs0UHQJ1jbJpxHNtONDpdwMMYYIgZUGHz9GySlXAkvnBYcQ31U92JwjxBYB0gdDhx2JaexNDKg392/as7qbZfExzNJlvHiJYhlFuqhAF9TrrWDx+7smJxO0ygwcaiWzTzqWdAUBOQkFUFuLcddK6LsDd6HBxGKAMELF7Mxaxa17E8tBQ3EeT7CSTSSyLJIZHzsjSN0ebtyCwPZrem4fF0qNao5kgHS07g6TG3FF9NzmgFB90955CNmQrGiRSpOhHWa4gACMjEg2bjqDTZt9sX0MbRJE8r498MFYFVKrfLc5tD2n3Vpttbpw4nos2eMw3CGFzGQrAKy6fFIAFhyqDB7jYaJIkQOFhn6dBnJs/DU817vfqbu+Jwh+stve0Tu46zfVo7EslTQH3ZA8bvfjIl6F1w64iONpcRKcxhijzEJZQczO4tZb8x2m1UeUadsNgxHGHxOIV3cpE8gRFdkusStdibc2AHr0t73bts+L6ZME2KDxrcDEKiGRLhOlib0lUW1v26cb2tkeT1RhcMkryxzwxsjPBIUJV2LshIGq3NWM2CbSa9zRJMwI4GbSTAdFjFosbpkVcxAKH/nbtFxhI0igE+IWbMHJyjoyLN1WOXTimpvRLfjEyjY79KFE0iRo4X0czsgYDu40Wwm6WHieBo0Kebq6xgMctn9IsPjE8bk0G8pxvBh4/lMVHf+6rt9YFV2VaVXEUxSaAAZNoNiTxNohOc1zWOLijO7+y8uGiFuCivUcwGHCxoOxRXq2VThC8W39Pj78NJ7pIvvojVDHL/wDUIz/+NJ75Ivuq/XM47/Xd72Woz/Tb1fkprXsbceXjXPt0cfKcUwxeImWcZv6O4IRxl+LrYEG5AA4DS9dBcGxtxtp48qx+H3axcuJjnxkkR6AHIIxqx1OugsL6+q1heqrdCruHc0MeHECR29lu/RO2B5QhOwWaLoQysyOGzKwQEsOA1AU+ypNkb/LKzdJEYk6J5UbOGJVCQ2ZQOqdDYd3gSA3M3XmmWJ5SFgjEyqtiJLyAq1xbhre9+6i2wtx3jimhlEFnjZFmRSZTm5sTwAHxR7+NOIardanhWlw/Jtc6eE6qPaG90suFWbopYEaeNYysuVnUiS9zlOl14W17dKL7R3wEGNXDugKuyqHWRSwLWHWj4qLnmeGutC23VxcmDjw8jQ/BSxlCC2qKHvmOX0usLaDhrUON3GxDYp5FaHIcSJgzZukte+W4U2A7OZsaUNTcuHJgkRfj0RdD9o7dxIhxTLPICmNyKQ2oQiQZR3XA07qvbT2niFm2mBM4EMaGMBvQu0Z6vZpces1bk3PnyYhQYCZcV0wDlyAozkXsB1rkdo41exu78zvjWAgtiFVUvnucthaSw7Ljq91KR77ETVpTt7LfQopu9KzYWBnJZmiQsx4kkA3PtojVbZuHMcMaNlzIiqct8twAOrfW2ml6ym9nlB83laCFAZFAzO3oqSAQAPjGxBve2vOnUaL6z8jBdZr7uMcVa3L62MxrD5Z/cSK2ZF64ls3e+eFnMbhTIxZuop1JueINtTROXyj4tMvwgckXI6NdB32X8XrraWHcymASLBVa2Fe97nAiJXW+jrxWgW5W8xx0DOyhXRsrAcDoCCByv9laHLQNjBVBzcpgqMRmvdGaflpb0JQgKPIa8PCpL0tCUMoSKa8dedeND9u7ZiwkDzzGyL7SToABzJNJKNleMffQffJD+T8X/wAiT/Ka58PLc7Hq4dFF/jOxNvVYXq/tLygNicLLEYVXpomUNnOmZSAbWNxrU9Jji4EKZuFe8fSPELcYNrxoe1VPuFc23ixWJk2hjIo/PZRGsRjiw8vRRqWQEmRuIF9QBx1rcbA25FMiqjddVAKnQ6AC47R3ihGM3PxLYvETRYzoExAjDBIgZLRrlsrk2W+puBfhXPYQtw9Z/OwDFswOuYcBOk6d6uVmOIA96KrsLfNYdnxdL00+JEhw5jK/DNMurLxOiggZieAF9dKnxPlISKKRpoJIpIZY45YiykqJAWVwy3DDKCbD+dSYjcToxhjg3WKTDNIwMqmQSGUBXZ7EEsbcR4aaWZ+YJMXXnz4iTEx4iaVk9Lo+CKoPVUA2Hr8BKTgXOzu3M7g/3dFgMvWZIGxUcVRYKfZm/Ym85/o2IQwKjhMoaR1e+UiMagm17E8De9V8B5RVkkmjaDI0UDz2E0clwnFWyEiN+4k99P29uVJO2MZJxGcUsK2ynQRekrEMCQ/daqmz/Jy8ckkjTx/CYWSAIkOREznTKobVR39Ym5J1oNbgC0uNiYgfVYwJ8Z17Ev6s/wDSl2R5S0xEkKrhpgsyuVc2sXjTO6IOL29HNpqRpVjZm/pmxKYfzOeNmTpGzFCUSxILKCSCTYBTY9YdoqRdz3UYApMobBROgJQkMzRiMNbNoARcjnw0odsvcfGQ9JbGpmlMjSyCE9I7MjKpLljohOYBbUiMC4OLYFrSXay6+nCD19qX9UewrWD8oYfFQwNh3j6Ziq55I+kBAJBeAEvGDb41qzWHmbo4Ou//AK0V9NvRv6PHhpw++i+xfJrJDLhpGnj/AKO+bJHFlD6WLM5Ys0hPNtBwAA0ojBuZIFiUyxHJjDiWtAouDrlA5N+vx9gqfncHRMUiItP92v1cZ2joTctR39346Eu4chJx9yTbHTAXJNhZLAXOgqt5Q9Zdnp2zsfmpb/VR7d/YzYfp8zI3SzvKMsYSwa1gbekdNWPbQTfUf0zZ37cv1R1Vova/G5m6Qf8A4Kc8EUoPu63UK2UacqWpFXT/AHpK2ZVHKgWJ/wDUfDC+zNIPry+6iFDYnDY/Eka5Y4E//q5HvFEq5jFmazlsCzWjoHjdVcVtOKJkWR1VpGyoCdWPYPq8SBxIqpj96cNDL0UsoR7A2Ia2vC7WsPbWf34w7dPC8Al87tljsitGRckhi3okC7eHtEHlFeOR4MMejWR2DSSmwyILrq51t6RsT8UdtQBsq9Sw7HFszcGeiN+rzW2xmNSJGkkYKii5Y8B9/gONVNm7xYfEIzxSqypq5N1yjU3IYCw0OvDSgvlBmRdnutswuirY8Oak91l9dZ7Z+EeQ7QgBWSd4Y7PHYIwUJ1AOAJ0F+48KQbIlKlhmvpZyYv4SPXitzsreTD4lmWGUOy6kWINuFxmAuO8doonauZbo5jtGBehMLQ4cpKCLFiAeswsOJdePdUm9Uk820HiRmDRohh+GESoeoxc3PWJuRYa8OyjlvCe/BjncjTAibx76epdJtTXewLHgAST3DWuZ727bcYsyR3jfDtHG7CQjOSGYgR8Clwwv4dtFIPh8fjHllYHD50hizWBGWRb5Tx0F9Oba8qGVRnBkNDibRPl6hbHZ20UnjEsRzI17NYi9iQdCAeIrinlNlMe05rfGWNv8Cj7K0O5itFNgGV3tOsodS3VspcCw5cAfGhnlh2f/AE1W5SQrr+yzKfdatDAnJW7D78FXxtDmXQ0zw7yPwgGzdl4iZQyqoB1GZrX91and/d5oi7zlWZlKKq3IVT6V2IGp4f71HsU9QW5DQfVWt2RGrYeRncdKqMVgBsSwBIUuQQATYaDnxqpiMXjMYTQpwBvtbr9Fcayjh2CpUJPqi3kz2D5thDdw7SSFiQLWAsqqR22BJ/arXWrIbt4ss8LKAQcP8MWkLOkhKWTqgIwAzDNa/VrTednsHvro6POOYC/Vc7VLc5y6J+JxKoLsfx7e73VIhBFxwqu2Jv8AFHjSDHWHoj1GpspUchW7Ulqq/lD9X30o2h3e+llKUhWbVzryv7LlmSIWtAoYsbjRzotxzsAbftNW+XHDs99ZrfDGrPGYVBBVgSxHV4HTtPHj9dVcXX+GpGoezrVnC0+cqhoErgy7Dkv8Gwe3Ln7DRptqSJGgkVkCC1yhA48za1F8BupPdnsNNcoJLe4WB9dFsNCCpVhcEWKnh4EVl/PeaP0gEbwtqhgjJgwVT3CxefGob2Cq7E30sFN7ns1410LYu9uGxXSdFKpMZYMCy3spsXAuboeIbhXI9mbJULtBHl6GONCvSZWYANLGVBC6kEdU25Grm5nR9LiIZGhaAx4np2iQJ0SBxqsw6xje2iknS1a+IwzMW11ckyAAIG2vUTfSRtxCy61ZweAV0zZ++uDnlEMU6vIb5RZgGtxysVCt6iaJ7R2jHBG0sziONeLHgOXrJ4WFYTY586kwkrdHhMFA4GEiYjppWsVQnXqg2uFGp773q1v1tBcWmFw2GeN3mxF1kzAxoYOs2biGPWHU5+y+Y7As59tNsgfy3iJm4EaCTrGl00VTlJPYtJsTenD4ssIJMzKAWUqyMAeBs4BIPaKr4jfrApL0LYlA4bKRqQDwszgZVPieRrKYVng2mMmMbGSNG3njdGpEUaAlSpT0Dm4IL3Nr8aBY6OaPY3RrJhfNZCckihzPiGL3VejI6r3FmOpAXTvss5NoueLmDljbWZ1bfSwgEgzYSozXdHv1XZq9We2ntJsDszpGGaSGBBY8C9kTW3LMdayuzt4sbCZjjMQsVsMZMsgjdlcsoV0iiGiXYKFZrkkHwz6WBfVaXNIgGBxPUBPEd6mdVDSAV0umySBQSTYAEk9w1Ncw2PvdiI8WRNJM6rhZZnjlMWa6LnHwca/AE29Akmx1ohsnaczdC2IxuaTFYeWTzVYgUVShZbONUyjm3pEEcqlfyZUZ/c4RE2kzqdhwGpgaJorg7LcbO2hHPEssTZo3F1axFxw4EA8udZjfU2xezj/aSD/Cn3Vndz8TjIo9mFpx0M7GNYFQWCBXN2cjMXJ100FhWh8osgQ4KQ/FxQHzkf7hU9PDfD4wNBkHNH/sL2F7bWTHPz0yepdAVdBXqigxilQb8u+lrUg8FWWT3PUlZ5GYsXnYZjzEYVB7w1aECubjC42NckM7pECxAyoDqSxueJ1Jq9hdzsXPGryYqdg3H4Ww4leGbtrDfgKz3lxi603VqP3dw4dcLbyYcEqWXVCSpPIkFSfYSPXQnaOw8FI5kmSJnNrs72OgsPjDkKEDyWxm2fpWPC/SA8v2u6kTyWYc5Tkkt+2Pta9EcnP+5AYljbtLvL8ovL5iekDNhz0oUSXkTrZBZb9b4o4EVHs2bZ+GBEMmHjDcbSrc9lyWJ9VRL5NMJfWBj/1P/OqW1/JzAkbusTKFW+rA8LfrE0/5afv8P2h8W2IvHWieEx+Aid3SXDq8hu7dKpLc9SW769jDs+d1kkfDu6WysZVBFjccGF9e2sNh9hQ5lzL1bi/hfWjbbOwIOUYXpXa+URjhYc7nhz9tR1MEKbS9z4A3UtOvzjoYDm6/eyOYrZuz55DI4w7u1rnpBc24cH4++rp2LhpJum6NGltbODqQRl5Gx6ptfsrHPsaHrH8n2Cmxu2W3Pmewg6cjVNty9SRhytuKidb6gka8dbXrNqVcO3SqCrnN1YuSP/Jvd/cOhdAw+70CGMpCqmK4jIv1c1y1tedzx7axXldgBXDt8b4QerqGo23adcoQGFywC/0lhe+X0QBrbML69vGs5vZDiI5Y48RKz3jZlUuz5b2vq3Pq+6psNUpOqwyoCYPHgehRVabgMzjPWRx6HHdW9ijqij+ZbAOQBe1yASL99r0B2OwsNaNTRK65SAQeXHw9dZFdxFQwSOpbFFodTghFsJkWEWxMucPrqQCL8u+xFXXRWYiPFFdRZTKTfQEkNoD/ACqvuxtYYeDoTkXK7XBvcAnMNBx48yNKtS7WjcksU17ASdABxPAWHDtrucIc1BhmbBcfiBlquEblJhYCGjLYhuvwF2N/H9G1+duFTYGCM5gcTI5XW4LAWsCLXIBPcKjjxsI1uNO7tv3VVxW0Y1Xq5Wbw99TQeKhTtpgq4WOR8pUNfMefr93fVS8nyj/OP30LkckkniaQijKSOYO5JzzSC36zX48tap4jZ0mHXFTLiZB04t8L1gnUIUx3vcjjY6aDWoMJKPRY27D2H7qTbWPJiALXAIbSzejw0001OmnKquLeadIvCnw7BUqBpV3ZW2RDhljkYYlUUL0wYLIdPjKTnVv1Tf18aGRPmYtrqefH11l4sUZJ2c8T9gA+ytNg16tcnyhU5yCWgGLrpOTqYpyAZCK7j7LXNjXZQwklVbEAggRqSCDxBL0X2Xudh4YZYAgaOZ2Z1IA0Y3y9UDqry7KxnmGKkeQYfFSxJcZljsOtlGt7X4Ac6VNzpW1lxOJk8ZZP3q3cPh3votdzkSGmADsLcFi4p4bWcMu5Wxw+42BidXTCxq6EMrWNwRqDqeRpk+7eA6HoHigEQYuEJAsx4kG9wTw0PDThXL94dnYXByKJUlmzXOr8LG3xr1Ns3ZeGxCdNFg7xKwjbPJEhZzqAuaRSWII0F/XWwzkbFPpivzj8p0dYaW3fxmFR+JZoGj32LqOzWwWGXJC2HiXiQrot+8m9ye80OwuzdkwzdMnmiS3vm6VND2qC1lPgBQPFbHwsURJ2VMrKWDFhGyjKuckFW6wAueXDt0rK4iTAI5EkZjYgHK0JXRgCugBsCCCPGm0+Rq7pyF5nWLz1wTKJxI3AXW8TtLCTI0bzQOjCzKZUIIPL0qoYbd7ZyxPCiQdHJbOM4JaxBF2zZtCLjXSubYJdmO2RQpZzYdQ8eFgSBaiybm4N2F0UaHgLcAW19lQP5Lfh/oc57N4iOoxI707n814BW92duxg4yGhgiBCst1FyQ3pBjc5r8Nb1JsvdLC4bP0OHSPOCGIBJIPEXJNl7hpXOTuThsrWUZuRzBcvqvrT490lAGSeZG0zZZmAHG9ut4VE7BvdP9V19bf8AJEVgP4j32LpMewYFEKiJQIDeIa9QkWNtfrvWe8qmHvgM/wAlNE9+zrZL/wCOgj7KxMbKIdoz5TxzvnA7rPeqe1E2jNA8EmIjkjkFjmjQNoQRYrbXQUKOCeys2oakgHeZib7Hp3RdWaWkQtNgIp2jQrLJYqLca9VHDNOEUGW1lAsGPIAfZXqv3Vey0GJxWGZbBJQf2z79TVPD7QZFAHAagAnjfN26614Qjv8AYT9lesB/ufuooK828chHorf9LXh3cge+huI3pWM3kkA1vbMR4dUa9/fV7ZsOZr8hbv1JHdROQanWwta/tvrfnesnF8pChUyBs9qsU6RcJlYva3laiJ0zm3Do429fWa1Z3aflckYFY4GAIsekcnQ9w++utONOJ1P3UkUfDU3uLX8OXjb8WqoOWeLPH9KT4fpXz/id98U3o5Y/2U19rXNHPJ7tqeTEnPIXLFV69yLOSp0BHaOFdkZLniw8NOz7vfVPbGyRLFYEqylmjK6WYXtw5A1Di+UW4mi6jkid5n8KxhGClVD3G19uIIVKTCS3eMMuVkRQFjJsobomABc3yjW5vx5Unm4TU4nLcorGyWKqXjHEeq+vHhpWSm3SxkqpKu0IiGUG7qUYAgNY+lyI0vUEO5kyxy9LjYWzIFDKWYxnOjZgFXiQpTl6fHkcL5WYvUHd6jtWoKocIEnsb6nyWvM6LmzYjW6GwlXQWF9VC6jLyHZxrFb5tC2Lw7pLeMKysWLMBq3bewIN+zwq5s/cSDMMzYnFEi/VUongWYkgnwFZPa0AbFSrBHZekZURQW0Xq+J4ca0sDgBSq52vJsdoFxCrYitlbdvDfh0R0cVfbDywMSFZozqHUZlI/aGlSLtJ5bIisSeQuPfyoNHHJFKgB1DdcBvR1sQbaE+HCtwu2YomCsbFgDcAEDiOsRqKucyw1mseRffqUjBXNIuY09AjUHcdCtbIwHRRBSqKeJC8PbxJ7SdSavKoHCo4sSjDqurdwYH6qSWXsrpGMDGhrdFgPeXEkpZDYafj1VUC3pxNepyYnYnDFGykg96m49tMddTToluQO+kbiaG6SZaosTCzLZWC9txpU9tK9e1Mq0xVYWHdSU3mm4OGyzm1diSwkPYWOvV1X1E60uD21pqbGrmJ2qryRpFICpJLZdQeFtbWPP8ABrUbMw+GYr0fRCZM2fgX46XB4WGmnbXP/AvfWNB38RM9FvVbIxQZTFZu5iFX3Qw0gEzSKVDuCt9CRbjbjbgNeytAzAcagfQEmRfWwoDPvVhlmSPpVbONHQ5kve2UkcCfZ31vU6LoDG3geQWTVqyS47oTvFuudoY5YukEWWBpLkZv+IEA9JRrmHPlU2wN3MbhQcJGcNKmePEdc4hDe8uW4SxIHmpbKynUj1anCbPRp1Yhlcjo86OyNlJva6kaZrGx7KXEbsTgL5viHkVcwUGWzi+dDdnSTORncDMRYsbWrbZy0KdFuGJgAbi0yTMi/kqfNGcwQXaW3NohSuJw8EiAMpCYgRtIpiCP0QfrXHShicuha1qw+8u62PxOKlk80IICKY43SXIFAjRWKMetZO65B0FdLlw+KsweGRixLEvBDKATlvl6KddTkVvRve9uNqsYVMR0zzLAGaV42fpBKv8AV5yModGCEZ7g30K99XMLyvSwxz0hTmIsTGo4mPfBNNNxsZXAYMQ8EobL142vlcHiDwYaH1VstleUtbnpoFFkaxRiLnKQAFIOpv20Y2P5JZnx5bGBZICXaS0pLEkMVuRlYnMQT662J8kOzPkGH/Wl/focu4uliq7XsIIyi4Npko0mOAWIw2/WDk9ItGf1kP1qWFF8LjIJf6uWN+5XF/Ze/uo8fI9s35F/ppP3qafI5s35KT6Z/vrAIGymuhrYK3aKb5me36/51osJ5OMLF/VviU7hiHI+abiiibtwgW6zd5bX3AU2CisYsRt6K+/769Wz/NyHsb51eoQUoWOn2sgHHN3Ch8m12bQWX3n36VaxGzIyuhYElRe3C7KpPE8iaufmaNfhm+YtZ1SnjKhhsdh9bqRopgST5/hZ55iTxJPbc6U0OeOZte/8fj2VoTuaNB0pvY65B+qOF++mYndAgaTa3AsUsNSByPK9UncnYnUt8R6p4cw2zDx9ECMzH4zDuuaccQw+M1/2jRuPcmXj00WmnoPzvTIt0GzMGlW62Oikggi44kGoxgK5MZfJP+iJzDx9EHWZteu/f1j+PCvHGv8AKPYcOufvo7+Z2lulHH9DxJv1u6lG5R+WXjfVD+9T/luI+3xHqm52fcPH0RvdbBxvhEzIraupuBrqy/5bDwFNXp1IuuFhuBoTYhuuTax10CkC/bVbE7y4fZkCRyszucxARDrdib6mw4241m8Hv6mLml6LDxq3RySEyXkJMSLYEAqFuDbS/A8arPovYC5wgDVXqdVu5t72/S3OyHkazPNHJyIjAyg9U6Nx0Hbxvyrm+M235u80GGiHToxMkrgWzMSwHaxI4fFFudAx5WcaTlhWFb8FWFeHL3czVdppZJHmmKmSRgzBBZQbAaDvtrWjhMNUYSSq2Iqsdpfw/CDbExTSP1iddT4km5/lRIz65eQ7u29BNlm0hHj7iatPirO3j9VRVmTUMLs+TMWW4RknfwVyJJA3SdCZFjb0wA1joesvHs5WrRYHfWNtHsD3H61OtX92MIUw6kjrP1z6/R9wHtq7idnxyenGj/tKD9laVKi5jQWujiNly+Kx1KrVcHsDhJg6OjrGvaClwuOjk9Fge7n7OPdU5NCMRuhBfqq8R55GIt6iSOzlVdsPLAhDSGQKGMWa111zfoHrXsdGB00HZYBcP7lmVOa1pz1GPPfuC0eG437AT7v51GKp7P33OITLJCQ6IVzqpDH0bA9pvmOvYbUw7XQcQy+MbfdUNTEspH657ifII06D6glvmB5lEFH48Kze++0SkHRJfPLceCj0ifH0fWaJ/l2LlImnI/71nN7cUGi6QKxym3SW0trp4c9Pto4fG0atVrPqIOsA270+rg6lNhc4gdov3IHg3KgXaxA4gmrEmKB9C7PbgTck93cdONA0u3FrDsH3/dRjYsAMsarpd1v28R7dK69lUOYYECNdyI96rFIgi6miyyLw8QeIqs8DRMHXXKQR4g31HMVt8ZunE8pl6XzfQl+pmVuZJ1Fvx68/iEUOypIsqjgym4IPDw8K5UFzTMweK0PJbnc7fQYt40kXJNmXrAdRrMCbHkba2PqrZ4rCXLL0RZM3FMhI9FtQCrg5j28r865LuntaPB4hZnRnVAxCoBfMRa+pHInnWsj8rGz2kzvBOjg+mFUniD8WS5GgvprVPEc4+oDG23HvF1I2ALFaQusYI6SSEBiBmDKvpECxIdcpvYc7AVYjxDWaUYjPHH1mC5SLKoJB5i4F+3Wh8e2cP1AmLkw11Dqk6mxVrMCDMOYBtZuZ7KMYrDscNOGkSRXiezhQpIKtqxBytpaxFuFVntLSA8QSdxfxH5TgZ0SbGLiJS/psAW8TqfeTV/p6F/nHheWJg+lT76Ubewx4YiH6VP3q1zTqj+J7lFmHFE+n7q95x3H2/wAqHnbUAuOnhv2dKn30o2rCeE0X0i/fQy1OB7ksw4q7513e/wDlSHGfq+/+VVDtGL5WP56/fS+dxn46fPX76H18EpVrz3upKrecJ+mvtFepS5KVxWeWd5MxmYsP19OfBclhyINtKuDeDG//AHD6d6n/AE0M86S9rTX/AOT/AOdT4NVk9EuB2tHYf5vqqDm50cpRUA/irv5x435dteHoad18v4sKg2PvvjGmVJ2JRX67AAL1TwGlzw4ipPycPlB81qgxUSRi7TKPU1z4DLc+qnc2Yu496XOgXDfI/hdKXfHC2Pwo1t8R/wB2srtze+UzXw10TKFJZVOYgtYgE6Cx8aynn0N7dKL/ALEnPuyV4Y6H5ZfmyfuVJUqF4gGFHThuon31I8m92N1GZTw4xppwv8bjxpp3zx9r3T5iaf4uXOgYx8PyyeyT9ynDFxfLJ2fH+1ahh/3nv/akzs+3y9Eu9GJnxgUycV4ZVC3BvcE5vsvUXkwwrNiyctozDMvYDdDwHPhxqRsZH8sntY/6aI7q7wYeHFoZJAFswLZWyi6kAcL+6qmNY44aoJk5THGYSzAuEIPgsCkS9UW0uSeJ7yaqz4l5CEhBNzYEDVj2DsHf9Qpi58TJ0Ueuui8AQDxJ/HKtvsfYCYSJ20L5SWbwBNl7B9fuF9pL9FEuabLSzjwb66vpDcHvv76H4ViuVv0QCfDn9/qoyBWRXP1Su95Mpf0Q0+5H6K2e7UxfDRk8VGU/3dPqtRVRxYi4GnG2pvb6r+qs5ubjnXpEVmC6NoSBc6Hgedh7K04x0nyj/OP31sUH56YK47H0eZxD2dPndV/ZS37xVj8oSfKP84178oSfpt7TUypJAbRceLfUKrj8a1Z/KEn6ZpPP3/S9w+6gElUaJTxAPiAaDb9y5cGTY2YqNedrk2+bWkOPftHzV+6sV5T9qMYooiRqS3ogdi8h3mpKdnSg7RYjCpoPAVpd10AxEXifqNAoFrQbvvlxER09McQCNbjgdOddDTpRQd/tPkqJd9Q61v7Vi95NgmFjPDpH8deS9pt+ifcfdts9yeHqAA9g0pHiBBBsQdCDz7jXNuaHBXlzzDYkOLj1jsqLF4IMCRobe2rm8GxGwriSIFom0tfRf1T3dh/BTZzCVly82APdc21qDWxRuLhHfKNi3w+PiCGxjwsSW5Hqtpb189Kh2BvgUBCHonsbqP6ttNbp6PLn7RV/yqwh9oyjsVAD/dH31j4sEAAPsB+sX/BqZtYts9uYcPc26D4JZA7QwV1T8pYTh0sHzk+/8XpyYjDMbBoCTwsU491csODBPYPAa+Ol/q5V5MGt/wDxHLhwq18x/wAD3/pDmP8AIe+1dUaXCnUmA+uOqjbMw00voRMqqPRCnUl+znZRXNfNBzt80ce2i27+2XwpJUKytbMhFvWCOHHvFSN5RGkOHb/0mmgdZC2v5rYUk/ApYAchxN/sApuD2LhVZx0UOhsMyqTwvz8aErv5Yk9Dxt8fs/u1ltv4ozymUALe2l78ABxt3VO3HNAJe8xHTx6TGiY2kXuDWi5XRzsjCfJQfMT7q9XJFww5n3X/ANQr1VPnVPi7vWh8oxX2Lrdk/T9386Qxofjj5v8AOqRpVSq8qpCudDH+kPYaQ4RP0l9hqqQKux7KygPMejU6gWvI37K8h3nTxpSjCj/JyHmh/un7qb+TY7/8P5v8qkxG0+qUiHRxniAes37bcT4cO6qVJCFN+RouyLX9UfdTTsGE/Eh9g+6o6sYHAtK2VB4k6BR2seQoWSULbuQm144TbhoPupjbswXuYob9un+9FcTikjUxQ639OUjVu5L+ivvNCp8UEFzcUIHBFSQbNjivkVFvxyi1/E02ZQwKmxUixHaDxHsodJvFF31Ed44/xrRkJINsXZOEaSWORWukjLo5GlzbTwtVndjZsHSzwzo0pivlIZhop4kLxupU+qhu3WUucRCSHUAyL+ko0LeK8T3X7K3u4e04GhkMwDAk3FySVCKx0X0rDMdbkZbC1q5+rg3VKjmhxAPgR6ytWjyjVpNIk3Ea6dPgquyZ1RX6FEVCxsCqudAFPWYE8QedXTj27I/o4/3ailw0cUkkcQZUVyFDcbaHjzBvcHsIvrevFa2sOzJSa3gFnVHue4ucZJUwxx/Rjt/yk+6kOO/Uj+jX7qrlaa6/jWplGrXn1/8AhxfM/nXvPR8lF81vsaqoFqco++kkrBxY+Sj9j/v0C3s2KuMjCiNVlXMY2UtxCk5TdiLGwHjai4HhQLeraDwLGYzYtIBfjpz916Bsks7u7u/DiNGkkiYEhgVV7EcdLitKNy4oZI2XEdKQwYp0eQkDtIc2oRuVFdM54tc+03+2iEW2kWR2JuSco/ZW4HtNz7KsMxtdoyh1uoKPmmawtN5ynyVv77UxdaCfnHHfnU0W8EZ52qAFSIlPh1dSrAFSLEHgRWFxeyJsHiUeFC0asHBvoctmIexHJT6ia3UMoYXHCp4ZMhBFj3HUHtvTajMwtqiFgdrb2yYvFPI+HS7alQzXAUAE5+zTmpqlHtNWawgkva+jg6cL6p26V2/BxQyLmEadh6q3HaDp/vUn5Ih+Rj4W9BeHG3DhUWSpxSgLhke0VY2EUtwLnVTpe1+Fej2ijEgRzaC50U2F7XruH5Cw/wAhF2f1a9t+zt1pn5vYYXPm8I01PRryNxy7daOWpxCUBcSj2ghJASbQXPVU2HtrybSjN9JdBc9RT/rrsy7DwYv8DALix6qi4BvY916SLdrB65YIdQAbAcAQRw5AgeyllqdCEBcaTaUR4dLp/Zj7Hprvc12VtzMHY2w8YuACQDew1HPlQPHbmxx6iJGXtC6jxH21WxFKo8RstnkrEUcM8veJdt0cVzO1LW7OyYfkk9gpKpfCu4rovnFL7T77Vfjy31v6gD9oq3hNnGS+QkAek7AKo8WufZxqwcFHBrOc78oUPD9txw8BrVTG7TeWwNlQeiiiyr4D7TW4uEVnzuOH+pHSP8qw0H7Cf6modLKWYsxLMeJJufbTbV6kkkr1LaieA2SMnTTHJCOH6TnsUfb/ALhJKHZuyjLdiQka+lIeA7h2nuFS43aQy9FCCkQ4/pOe1z9Q/Ai2ntQy2VRkiX0YxwHee099UKSSeL0yaMMCG1BpyDw9tNHupJLJbV2dkbQaUNcHsrfuik8B9nvrN7ccqbC2U9w+umEIoLGSDccR6/wKJ7mbXbDySQqAVDJIoPxbFtL96u6EH4rA8qGpKQb86m2ZiLHESMQLWuTwFlHGqOMcWU8zdbQnN1W0wkxZA2pFrC/HKtlXXnZVAvxNhUw58uy1Z7Z+34mKxx4iNm0ULe17Dlfwoy2cfjS/dV9lmgJqsrxP47qjamIza9v2VC+KkFvgw1uNydfG32U5BWqUGqceKkvqlj3GpWmYfFNJJT0E3twXSQM1iWiVmUdvVYH67+qiJxTclNJ541xmTq363Zbn7r0DoigOx7xYEsOJAVfXpf7aCkWo7sxjHgMTFe5gmyjwD5R7iKDdJreowkmZCe+jGxdlhzdqu7Fiut2Uce6jSoNABbwp4CSlw6gCwqSoA+tTqb09BWMDjWie44cxyNaqCdXUMvA/ixHbWNq5s3aJibtU8R9o76SKIjFPJiWhZzFb0eQYX017Ty9Y4iih2TIvxi/iT9R4VHPhEmUEgEcj3dnh3GoxBKDYM2jLkbpDZUFrqY+Dk66njflaglCf0eX+tR9eGWNnPrKg2HjTodmqwVwsiE6gEWYakaiwsTb30S89PZThj+730SZMpQhM2DmsJImLg8UZSp9hAYU/Dz5tCpRhxVh9R4EUzzicvclgek4XXouj7LekWtz7e6rMxLMDfQC2W3Ptvx7qCSHz7OiLElFvSVJN6Rr1NgcFJmdxWRNepTSDjTlEvEV4CvWrRbNwqw4bzogO/wAUHguuW/eef3UklXw+zEhUS4kanVIb6t3t2D8Hsofj9pPM+Z/UvJR3Co58U0jszklu3+XId1MvYeykima8L0pFebn417N+PfSQT1FtT9n20wkG/wCPbp9lIzW76ar8aSSTo71BjtnrILN6u2rhX3V50t+LUkVmMRuxa+VvVWM2pthFgxEIJ6RpLWtyW1zfh8W3rrrVtbfjX/ehmK3Zw0rEvCjMTqSNTUNSk2pE7EHuSBhco3OwubHQBrjrZtP1QWHquK7Ui/z1/FqHYDYOHhJaOFFI0uBr7aIl7fXUoEIJrprYH166+FRuhqRl0/Hf91edbeyiiveoUmWlzaV5I9PX+NaSCQ27Px7K4ptPaOIWV0mmlurEEByR6tbV29Y+r6/svWP2x5OI55WlErIXNyMoYX07xTSJSUO7eN6eDEm4vIkTH9rMiNp2koT/AHqK4bdawBY8fsqns/ycxwSJK0rOUIYAKqC41F7Vqi1+X47uykGoqvFh8i2XSplPt/HOlv8Aj+deva3jaigkY86kj00vTG+qvA3opKxam2pUNKackr+ydp9GbN6B49x7f5Vpwbi41FYijm72Ma/RnUWJHdb7KBCIRykpwHCvfj6qCKbXq9+PqpTSSQ5zcnXnXqaDSUyUV//Z"/>
          <p:cNvSpPr>
            <a:spLocks noChangeAspect="1" noChangeArrowheads="1"/>
          </p:cNvSpPr>
          <p:nvPr/>
        </p:nvSpPr>
        <p:spPr bwMode="auto">
          <a:xfrm>
            <a:off x="63500" y="-798513"/>
            <a:ext cx="2771775" cy="1647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MQEBUUEQ4QFBIQEBUREBAQDxYPERASGRIVFBQQEhYXJycgFxojHBUVHy8hIycqLCwsFh4yNTAqNSYsLCoBCQoKDgwOGg8PGislHyQyLCwqLDUvMCwvLSwsMCwpNCksKSw1LiosLSwvLy8tNSwsLCwsLDY0Ly0sLzQqLCwsLP/AABEIAOMA3gMBIgACEQEDEQH/xAAcAAABBQEBAQAAAAAAAAAAAAAAAQIDBAUGBwj/xABDEAACAQMBBQcDAQUDCgcAAAABAgMAERIEBRMhMVEGFCJBYZGhBzJxgRUjQlKxYnLBFhczNFSSk7LR4iRDU2NzguH/xAAaAQEAAwEBAQAAAAAAAAAAAAAAAQMEAgUG/8QALREAAgECBQIEBgMBAAAAAAAAAAECAxEEEiExQVGhBRNh0SJScYGR8BWxwUL/2gAMAwEAAhEDEQA/APbpJLVF3g9BT5Fuabu6ATvB6CjvB6Cl3dG7oBO8HoKO8HoKXd0bugE7wego7wegpd3Ru6ATvB6CjvB6Cl3dG7oBO8HoKO8HoKXd0bugE7wego7wegpd3Ru6ATvB6CjvB6Cl3dG7oBO8HoKO8HoKXd0bugE7wego7wegpd3Ru6ATvB6CjvB6Cl3dG7oBO8HoKO8HoKXd0bugE7wego7wegpd3Ru6ABqD5ipgah3dSpyoBaLUDmaWgEtRalooBLUWpaKAS1FqWigEtRalooBLUWpaKAS1FqWigEtRalooBLUWpaKAS1FqWigEtRalooBLUWpaKAS1FqWigEtQKWkX/GgEHM/pTqavM/pTqAKKK5ztr2xTZsIcrnJISsUd7ZEc2Y+Sjh7iuZSUVdllKlOrNQgrtnR0V5Jp/rJqI3XvWiQI6hwEyjfdt9rrkSGB8uV69K2Ht6HWwiWCQMh4HyZG80ceRrinVjPRGnE4GvhknUWj53Ro0VBqdakYGTWvyFiSfwBxNLp9UsgupuL2PAgg9CDxFWZle19THZ2uTUUUVJAUUUUAUUUUAUUXpL0AtFJei9ALRRRQBSXqLVagRozseCKWP4AvXnba3X7QVnj1PdgZLQRRAGQILgtMWHAHgeHLG3G9cylYrnUUPqelUVz+j7QQhhCNXFJPHGN6gZQ7FR43xHAHmbDlet5HuARyIuPxXR2mnsOooooSFNT/ABP9adTY/P8AJ/rQCL9x/Sn0xfuP6U+gA15f272C+0NoFMwselgguD/FvZmzI/CBm/8ApXqFeUfVlpNBq4deiFo308mjmI/gZ0dY3P8Av39SluF6qqxzKxuwNZ0auZOzs7fvYzdV2NfVamSeaQLGCrrDhk6w5FERwDZFAQi9zwW5tVPZfaCLQ7TgTZrtMsxEGq0yZOjjNrTCVjYyAFT4RiLML2Nc5re3kciamJN5jLBhEzrnPqZt/E2UxF7XAchB4VvbiSSe2+mHZFNnW1W0PBqZkO5hZGZoIrHJ5MQcGIB52sA3Q2zxg1rFano4zFqUMrlfhLi1uSp9Q/rPJpdU0GhVC8TYzzyLl4geMUYPIDletv6MdutRtIzrqirSQqrCRVCZqxIswHC4I59D6UnbrsrsvaMhlMkkU4VbzRRG0wIOIZWsGbFbg3BK2IuOXR/TfsppdDA3dZjMZHtLMVxyK8lA8lGRI53yvflV0aSjZd/U8a0MjbevT90OvNeew/UOaCXVnUaaSTS6fafde8xmNF06NulQFb5SWZ+JHIMOdeh1yk/030zzPI0mqxm1I1U0G/I080oKlS8duIBUcPTjfhV5SYXZb6lTGODvemkbvE2pij1MZiCu8TSsIxGCCBimORtxB8uNX/8AOdipMugkUncsirqYJC6yybsC4IAcEjw/petEfT7TLFDGplA0s0s8JLhiJJc8y3DxD941hVcfTPTs4eWbVySBYlzk1AclYZhNEv2jgGHla9zfib1U3PNZbdf8OtLFJ/qBNFrHXVaUQaaPQx6iTN1eSKR5d34ihNwSQtgOfG9q7xTXN9oOwGn10rSytOrSQLp5BFLgskayb1AwIPENxuK6QCu0nyyDie3/AGh12mmhXQpHJ+4m1E0Tpk0iRvCCEtxvaQmw48Da54HE2t9U2kgabROgC6AzNG6B2inGs08RR/TGVreRuDXpMmz42lWYoN7GjRo9zdUcqXXpxKL7VkjsJocpm7nFfUqUn4ECRSwcgrew8Sg3ABuK2U6lJJZo7d/qVtS4ZzGxe0utaFNRKdSU7udQ4/Z8UcLgQmTFZQ5YA2sGxvxHCpuxG0tbtTTHUvr1hDSOiQ6fTRsECm3jaTIk+3C3Wui0XYfRwlTHCy7sgoO8TFFt5YFsbelrVEn0+0KsxjgaLM3cafUT6dG/KxsB8VMqtJ3suyCTOhjHAXNz5nlf1p1NjjCgAcgLDjfgOHM86ra/aIhK5KbObFv4U4geI/r8VkOxm29GZtPLGv3PGyr/AHrcPm1eL67aeujjYJHKUuUcxrxRuTRy48VP5517F/lHDa92sACTgfCCuSk/kcqy9t7P0k8il4mzfMNNE7QtjGwRsyv3AE8L35VzKLZmr4fzeWv3k8f7KbPlbUrIVbMMN2vJmY+QHkP/ANr6C0kWEaqTfFFUnrYAXrndj6XR6UsYoXDKoLOwaWQKQCOJuRe/IdONag7Qw9W4WP2+RUtkOq2B48ul6mKsrDD0PJja5qUVX0euWUErfhbmCvAgMCL+RBBqxUmkKZH5/wB4/wBafTIvP+8f60Ai/cf0qSmL9x/Sn0AVDqtIkqMkiI6OLOjqHVh0YHgRU1NKjoPagMTZXYfQaV95BodPHJ5OsYyX+6TxX9LVrTaNHN2jRja12UMbWItx8vEfc1LiOg9qMR0HtQFIbD09792gvyvul636datafTLGuKKqrcnFRYXJueH5p+I6D2oxHQe1AOopuI6D2oxHQe1AOopuI6D2oxHQe1AOopuI6D2pcB0HtQC0UmA6D2owHQe1ALRSYDoPajAdB7UAtMkiVrXVTibi4Bseo6U7AdB7UYDoPagIu6pYjBQDzAUD+lNj0EaqFEa4qSVBF7Em5Iv61PgOg9qMB0HtQETaVDzRD+VB6f8AQe1HdE/9NOYP2jmORqXAdB7UYDoPagEVQOQA/AtTqTAdB7UtAFMi8/7x/rT6ZF5/3j/WgBeZ/Sn0g5mloArmfqLtGTT7PkkhkZJFaIB1tcAyqDz9DXTVzf1B2XLqtBJFBGXkZoyqghbgSKx4sQOQqynbOr9TipfI7HmuztsbUnRXXaWKMsrlnYDdpFbNnAQm3iW1r86swybbdFddY2DkBGaaJMizBUWzAG5JWwtxvVTS9jNqx4Y6WUGLLdsmqjjKZElsSrX43NWV7O7YBU7nUndsroH1yuoZSCpxZiDYgcx5V6Ly8Zex5yc+VInePbYQMNde92IE8PgjGJ3xJFilmvkOXnRudu/7SwsLteeAYDxAM/RTibHkarHs1tgtludTle+X7QF73BvfPqoP6CkTsztcG4h1QPO42gL/AMXnn/bf/ePWudOsexN5fLMn0J21NGsia0lHF8jIlhYur5eH+AoQ3S6870uG3OF9XbIErfUQrcBcmbiL2AIubcL1Si7HbUVcV0s6rZhZdcoFnILiwf8AiIBPWwqVuzO1yysYdSWQkox2gCykixKnPhccKn4b7x7EJy+WRalj22LFdYXBVTdZoeDsiOITcfecxYeflwpirt08tS9w5S29iJuGZCSAOCgq3HlwqsOy21uP7jU8QVP/AI8cVKqpB8fEWVR+FHSpH7ObYa14tWbEEX2iOBU3U/f5GmnWPYXl0mWOxnaXXPtSPT6jVu6hpFkTJHRisTsLMo4i4BuDXsAryTsZ2O10W0459Rp3VQ0jSSPMkpu0TrckMSSSRXrdZMTlzLLbbg2YfNlea+/Jk7f7QppAt1Z3kJ3caWBIUXd2ZiFRFBF2Y2Fx1qpsjtlFOXV1eJ4lLsri4ZAbFkI4mxIBBAYXHDiKo9utkSSPFNCQXiVkaPeLGzIzI2SZeEkMg4G178wQKzdgbGcTPO4iixgkiiWRkJld8bvIiEqiDEAC5Y3JNhZR1GnTdO73LG3c6U9r9Pe2T/aWJ3TAKAuRBuOBAt7jrT4u1mnYKRI1mJUHdta4YrztwFwResV9i8VZe4+BSArAjh4goJXw3seJC/oae2yTdLdx8IGRAIcnN2YqSDbIFDxvYqeYNc5KfqTdmpp+2OmcgCRrtKYgN233AqvsSwsfPj0rbFcZpNiFbBu5FRKrjG4KkYg2B6hQP0rqNpa8QRPIQSEF7Dz42H9a4nBZkoDNZNy4LeVc3qu2Y3pjg08k5VirFOC3HAgcDf8APCqexpNXri0rzPFBxEaRWQyN1yPHEdfM9LVH2D7SmRFhlChwtkZRiGIHFGH83A8fOx8+d8aCgpNrNbdX29zDPEOeVReVS2dt/a/qdjDJdQSCpIBKm11PQ2p965LWvq7yIrSlSZcTuzxBaTwKyJ5Ju8TkvE82tYPi1WtbI+K6ozYbnnIHS0RLIvgIJtiWPA+OsR6J1V6WsDYs2oeX940m7WME7yARFpSFyTkPCpvaw49Tbjv0AUyPz/J/rT6Rf8aAWiiigCiim5eh+KASW9jja9ja/EX8r+lYuu2VPLIrb9U3YspQNxyPiFiefhXj+Ryvfby9D8UZf2T8VKdiGrmNJseYgjvRKnTNFY5cZGveU8fXh08vWv8A5PTn7ta5AK2F2WwAUEeE8eGYuSfuB5jj0OXofijL0PxU5mc5EYibFn3ZU62Qu2N5OVrZE4gciSR+gAqF+z+oJBOubwsGW6k2sjL143yIPUcTc10OX9k/FGXofimZjIjBg7PSqjr3klWxCLjZU/e5tw8yRwvfz9BUuwtjSQMWeYsGB/dg+ENl956nEIPTiK2cv7J+KMvQ/FMzJUEh1FNy9D8UZeh+K5Oivq9DvHjbeSLumLYo2KvcWs48xR3L99vN7J9mG6y/d8752/mqxl6H4oy9D8VNxYqabZxRpTvpW3zZWZriPhbGPoKYmyLafc7+Y+EjfZne8Te+XWr2XofijL0PxTMyLFbU6DMxneyLunD2RrCSwIxk6jjVkpfn80Zeh+KMvQ/FLkgFtXHP2Okj1olhZdy8wlcE4tGcsmCjzB42/Nq7HL0PxRl6H4qynVlTvl50KatGFVJS41FFLTcvQ/FGXofiqi4dRTcvQ/FOoAooooAooooAooooBCap6rbEURUPIFLmyLzZz/ZUcT7VPqHsBfkWANeEdou1OpTXyyiTCSGSRFVlDKqglSpB8iPg1TWqqml6np+HeHyxspJO2VX+vQ97RwRcG4PIinVgdlNoNKpLLjeOOQr/ACO63Zfj4rfq481qzsFFFFCDJ7RdpodBFvJi9icUSKMyySNa+KqP6mwHWsrs/wDUSHVuF7vqoSxspmhspPkLre361z31Ih2l3yJtHqNPFDuALTjnIHYtY4nyKVV0TbXw463Qn8c/+SvOq4zy6ji3H8u/9F6pXinqerCioNAHESbwgybtd4RyL4jK3pe9T16JQFY3aTb/AHNUbd55sVtnjbhe/I1s1yH1G/0UX/yH/krJjKkqdCU4vVGzA0o1cRGE1dP2K/8AnHP+yj/jf9tH+cc/7KP+N/21xlFfL/yeK+bsvY+t/icJ8nd+56FsTtmdTOsW4xyBOW8ytYX5WFdRXmXYj/XU/uv/AMhr02vofDa861FyqO7v7HzXiuHp0KyjTVlb3CsnanaKOC92Xw/ezMERPRmPn6CtasPa/ZfSS5STaVZCAWNgzMTYk4hTxJ9OdekedBRclmbS9NX/AIY2n+pemc/61EtzioMcniPUWuQPza/Sur2frhKtxzBsbG45Agg9CDXj2u7JRzzs0UD6WILaOJcpJS/GzvxITjbgCeVeqdnF/dEk3dmycHmvABQf0HP1NRG7V2jTjIYaEoqhJvre2n3Wn4bNeiiipMYUUUUAlLSCloAprSAcyB+TanVl7f2EurRVZ2Qq1w688SpSRPwyMyn8+lQ720O6ai5JTdl13Lk8iMrAutgPEch4fMEnyrjdp7F00gXVO+mYYI6zPCWlxYgRnAcWNyoHC/Kr7dhEyZhLbx5ophVk/wBI0lph/wCdYsQL2sALdaig+nqKVvPkqbu4aFSXx3F1ZvNDuB4fLI1U3N/8m+nDCxd/Nf2TWnKN/ZkEUCWEgN28bswBLkDgeh9KvrKCSAwJHMA8RflceVcmn0+j/ikyWzKFMSWIKTKGf+dxviczxOIrQ2F2XXSyu4kLlxYlgcuJDG5vY8eXC4vzNdKU29V3KalLDqLy1G3x8JvVkavtGsepGmEUryFEkJQJiqO7oGOTAnijXAB4CteuV7Sdi+96jeiSFcoY4XL6bezRCOV5Vk0smQ3T+Mi9jyU+VjYYzR27s3Ra6AxaoQSxFTJ4nAxC8GlVgbra9sgeF7Vy3Z3sJsTRzJLAYJJnDPpt5q1mYhb3aBSbGxB8ViQRzFWx9P5CQraqIwoDGqDTEOYG1iapkdi5BJ3YS+IFiTbjSaj6eO8iHvY3Sahp91u3AUnWTakhArhLlZQhLq1t2CLXNAdJsvbyzGxjeInEoJmiBkDK7KUCO1xZGPrY2vY20YpVdQysGVhdWUhgR1BHOuM0XYCQNEZtYGEA06L3eN9K5jg0+rhXxq5IZu9XJFh4SLWNdN2f2Z3XSwwZZbiJY87Y5Yi17caA0K5L6hRlo4QqliZWsFBYnwHkBXW1jdpNmSzhN1u/CWDiUsFZWWxHh4/0rLi4OpRlFc+5swVRU68Zvi/9HmY0r2vu3ta98Da3W9DaOQXvFIMRdrowxBvYnoOB9q7EdnNbdmL6YllxJOfAeO9rDzzb4qSPs/qwDcwFvEUbNhgWLljbHj958/IV84vDn0l+D6d+JxXMfyYvY2Bl1qZKR4X4HgfsPMHiK9KrlNldntQmrWaZobBSto2bhcECwYdSfOurr3PDqTpUnFprXn7Hz/idaNaqpJp6Lb6sK43tH2u7mDLIszKZGjjSJgqqykWzPqMjxv8AbauyrB7QdlI9WpVxcMcipZlGX8wK8QfcV6PBgpOCqRdRXjyjgO3v1DjnjjTSPIJVkDmZbxlLKRu1I4tcnj5cPOuz7Kap5BAzOWeTSh5SVCniFYXC2F7nnasvZ/0thimEgQeH7FdzIqn+c34senIDpfjXZbO2YsI8PEkAE2twAsFA8gOlcxi1dtm3GV8POnClQi7LW7314LlFFFdHnBSClpq+f5oBRzpaaOZp1AFNx9T8U6igG4+p+KMfU/FKDS0A3H1PxRj6n4p1FANx9T8UY+p+Kcagj1sbAlZEKr9zBwQvnxI5UBLj6n4ox9T8VWk2tCtsp4luAwylUXB4gi55VKmsRvtdSSuQAYG6/wA3Dy9amzIuiTH1PxRj6n4qKPXRtbGRDe9sXU3tztbnanR6lWJCupK8GAYEqehHlUE3H4+p+KMfU/FOqjtXbkGkTPU6iKFCbBpZAgJ6C/M+goC5j6n4ox9T8VS2Tt7T6tC+m1EUyg2JikD4no1uR/NX6Abj6n4ox9T8U6igG4+p+KMfU/FOooBuPqfijH1PxTqKAbj6n4p1FFAFMTmfzT6jj5n80A4cz+lOpq8z+lOoArH7RbU3KqA1spY1kN7buNnxzJ/hGVlv5X9K2Ko67YsM7BpYlcgY3N/tvfEjzF+tcTUnH4dy6jKEZp1NiDRbUjVFUylsU4ytyfElC9/O5Rjf/rVpdqxHlIp42sLnja/9OP4o02yoo0CLGMQLANeSw8lGV7AdOQqUaRPJFH4UDyt/SpimkkzibTk2tiNdooTbIcgR63JHD9RT49ajGyuCT0/F/wClvend2X+Uew63pVgUclH6AVCzeg+H1HSDgfwa8r0vYPV6fRqdMib6eCXTa7TGVRHKrGQJMrfbmoZf6db+qOLgi5Fxa45j1Fc4vZuawA1GAVVACZgXVQt7XsORP5c3vYVppVHG6M9SGY5fZfZabTs+92Np9Xmmnxd5oLx4aaON4/3gP8Snlwqrs/6eawoVzWG+hMN1kDKX75JMdK+PiCFWAJW3TjyPZns3L4gdSxVgVClnsFKuvLmSCwYG/UdDSS9npwPBPxLMcc5FUA8RY3/hJYjhx86u899V3KfKXRmJ+ytWJNNNDs+KJtJpNRDuEmi3azMFEeJB+0nib8eBv1NbYHZDXaLUwzDu8hfJNaEkYSzK7l2nfOylkYi2PlwrppuzT5MyTkZtIzKCUU5Sl1Bx4kYkqTz878AKZB2bnyVm1LXVjeztd1zve5vYmymwFvCPzXPm6W0/bnWTW9mdKK+e+2Oqj1G2dd+0ZCkMETaPRhlLKk0sdonA8h98hb8elfQgrhO3/wBI9PtVxLvXgnsFaRFDrIALLvENrkDgCCDbhx4Wymk8w7K6mPS7V2adnyFlkVNDrwoIV5x/pm6OvjDK3/tk+Ver9vO2Gp0TwLpdGdRkd5qlCMzrDvYogIrcN4zScL3+0m1qp9gfo/p9lSb4yvPPYhHdRGkdxYlEBPiIJFyTwJta5rv7UB5bp/qRryiHUafT6VZtXPF3iSKaaHTxxKLBwpGbuxZQbqpwNr34W07W7WkGjw0+lRtZJLH++0+oHhjzYasrkDGjIFsjeK7V6Pai1AeaL9QdcZzHuYN5HrF0z6Lu8+/kiFhLrd7fGKPmwuGFv4iaj2b9RtoySqW2cd28Op1KR93dHkhjDGFY3DteRiFGLRrzNr8K9PtRagPKx9TtaIXlEUE4GjMzCDS6hBpNSzKsWmlZid6SW4hQpGJPAVsdpPqHJHpUbQQNqZ3RncjSzmKNY18bMoAYZNZV/JJNlNd5ai1AVdk67fwRS2I3sSSYkEFckDWIPK16t0gpaAKii5t+alqGE+JvzQDweJ/SnXqJm8R/T/GjOgJb0XqLOjOgJb0XqLOjOgJb0XqLOjOgJb0XqLOjOgJb0XqLOjOgJb0XqLOjOgJb0XqLOjOgJb0XqLOjOgJb0XqLOjOgJb0XqLOjOgJb0XqLOjOgJb0XqLOjOgJb1BCfE35p2dRQnxN+TQBM3iP4H+NNzpNZwa/kRa/Q1BvPUe9AWM6M6r7z1FG89RQFjOjOq+89R70bz1HvQFjOjOq+89R70bz1HvQFjOjOq+89R70bwdR70BYzozqvvB1HvRvB1HvQFjOjOq+8HUe9G8HUe9AWM6M6r7wdR70bwdR70BYzozqvvB1HvRvPUe9AWM6M6r7z1HvRvPUe9AWM6M6r7z1HvRvPUe9AWM6M6r7z1HvRvPUe9AWM6M6r7z1HvRvPUe9AWM6bAeLfmoDKB5ipdHyJ6m9AWtQlxWTPoLnlW2RTN1QGGNmelPGzfStrdUu7oDHGzR0p42aOla2FGFAZY2cOlL+zh0rTxpcaAzf2eOlL3AdK0caLUBn9wHSl7gOlX7UWoCj3EdKO4jpV61FqAodxHSk7gOlaFqLUBndwHSk/Z46VpWotQGZ+zx0o/Z46Vp40Y0Bmfs8dKadnjpWrjSY0BknZ46Uh2d6Vr4UmFAY52d6Uw7O9K293SGKgMiLQ28q0oI7CpRFTwtALRRRQBRRRQBRRRQBRRRQBRRRQBRRRQBRRRQBRRRQBRRRQBRRRQBRRRQBRRRQBRRRQBRRRQH//2Q=="/>
          <p:cNvSpPr>
            <a:spLocks noChangeAspect="1" noChangeArrowheads="1"/>
          </p:cNvSpPr>
          <p:nvPr/>
        </p:nvSpPr>
        <p:spPr bwMode="auto">
          <a:xfrm>
            <a:off x="63500" y="-1049338"/>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543800" cy="5257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01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257800"/>
            <a:ext cx="9144000" cy="16002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 monopoly is a market structure with only one seller</a:t>
            </a:r>
            <a:r>
              <a:rPr kumimoji="0" lang="en-US" sz="3500" b="0" i="0" u="none" strike="noStrike" kern="0" cap="none" spc="0" normalizeH="0" noProof="0" dirty="0">
                <a:ln>
                  <a:noFill/>
                </a:ln>
                <a:solidFill>
                  <a:srgbClr val="000000"/>
                </a:solidFill>
                <a:effectLst/>
                <a:uLnTx/>
                <a:uFillTx/>
                <a:latin typeface="Calibri" pitchFamily="34" charset="0"/>
              </a:rPr>
              <a:t> (example: Microsoft was accused of trying to have a monopoly over the computer industry)  </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3" name="AutoShape 2" descr="data:image/jpeg;base64,/9j/4AAQSkZJRgABAQAAAQABAAD/2wCEAAkGBhAPDxAQEBEQEBUQFBAQFQ8QFRUWEBIQFxEXFxcRFhIXJyYgFxkjGRISHy8gIycpLCwsFyAxNTAqNScrLCkBCQoKDgwOGg8PGSokHiQqLC0pNSwqLSk1LzUqKSwpMiw1LCw1KSwsMiwvLCwsKjAqKSwsLCwuLCksKSwqLCwsLP/AABEIAMIBBAMBIgACEQEDEQH/xAAcAAEAAgIDAQAAAAAAAAAAAAAABAYFBwEDCAL/xABPEAABAwIDBAQJBwkFBgcAAAABAAIDBBEFEiEGFTGSE0FRVAciMlNhcZHR0hRzgaGxs+IzNDVCUmJygrIII6K0wSR0k+Hw8RYXJSY2VYP/xAAaAQEAAwEBAQAAAAAAAAAAAAAAAgMEAQUG/8QAOREAAgECAwQHBwIFBQAAAAAAAAECAxEEEiETMVGRIjJBUmFxsQUUcoHB0fCh0iMzQsLhFVNic5L/2gAMAwEAAhEDEQA/ANHIiIAiIgCIiAIiIAiIgCIiAIiIAiIgCIiAIiIAiIgCIiAIiIAiIgCIiAIiIAiIgCIiAIiIAiIgCIiAIiIAiIgCIiAIiIAiIgCIiAIiIAiIgCIiAIiIAiIgCIiAIiIAiIgCIiAIiIAiIgCIiAIiIAiIgCIvpjCdACfUgPlF2Gnf+yfYvl0ZHEFAfKKbTEMjz2vc2XRUuaTdot2+tAdKIiAIiIAiIgCIiAIiIAiIgCIiAIiIAiIgCIiAIiIAiIgCKZhGEy1dRFTQNzyTODGt9J6yeoAXJPYFt7CvBNhlLNHBXOnqZHuaxzs8dNTNJNvED3CWXXQFosUBqCiwqadsroo3PbAwyyOaNI4wbZnH6VEXq2LwY0dLR4jT0reibXQmM5i52RzY3gHM65td17LzXj+ys9DPJTy5TJHlzBhuPGYHAgn0OCAw1ldthqXDojJPiOaQRBpZSstmqJTezCb6MFtertPUaW3Qi/UR9q2l4NdjYK8VM9QDI2nMYFOJBEJHPubvkPksAYeHp7EBkKrabAp6KR81AWzyyOIZBJaUEcCJLARxNaWtAy2JBs3S6oOOQRPe59PHLHA8kRGYXIsBmGfg4gk8O3gOA3XRbI4SXywuoA4su/PGagx+OC78vIGNyhrdC0m1+06yNsdnWVdFT0rrQwukAj6JkcYo2ta4F7w4kuHjahuWwuSdNQPOVNoXRu/W+1Rpoi0kH/uO1czOOY63tpmHXbQFTGsM7QGgufcNDWgkuJ4AAcSeztQGPRS6/CKinNp4ZoTwtKxzNbXt4wHUoiAIiIAiIgCIiAIiIAiIgCIiAIiIAi5slkBwi5slkBwi5slkBwi5slkBk9mtopsOq4quAML4s1hILsIc0tIIBB4OPAq4TeHbFi8vYaWIutfo4G+NbQXc+5OnpVGw/DJZ3ZY237XHRrR2k9S2zsV4FnShss9mt0PSSjiO1kXX/E5Vymk7b2aaWGlOOeTyx4v6dr+RJ2Y8OFW5jjiEAfE3XpIYy0v8V1ozrl1cGa6AC976LXuP4zJW1U1VL5Uzy+w4NHBrB6A0NH0LeEtVg+HNLGRisksWm+V49ILj4jR6Ghan2kweOR75qaIQtJv8naS5oH7hP9Ps7FBV43tJq5qn7PqOLnSi3FLtVm/Jb7GAw5lN0o+UMLmmwLhcuYL+VlBGb1XW8/B1sRTxsFTBJ08FbAMwe0XjlDiMgYbgtIfI0hwJ8X0rQiv/AII9rZqetgpHSP8Ak8zpG9GLWbK9mjx18WgW9N1dbW5gc24qOmngvXebdw6emHSBphjgH92x0lmNle13j9HqLxtsG34E3toNfkVUU76lnSU9RG6J3SRMIeYC5psHPGj2vAedRcHhcHSTNhzRFBBFK+OaOBrY3RODGStYAC0Z2vYbcdWki/pKwmMYkMOoZo5ejjqKsuDGGYzVEhLQ10skjgLkNGgAyizWjsRuyuchBzkore9DUOM+BmrgGYMlAtxyiRvD9qPh9IUrwO4LJTY3D00IeCydrHjVrJBGXB1+o2a4a/tK0/8AmpWUbM0jmTjg1kos9xt+02x9ZN1H8GO3Qlr5zXSNE1TlMM7rNjY4E3gsNGtdcctr3sqKUpT1T08UeljaUKLyTilL/i3b5p/dGy8boYsQw2rie11pGTAukBH981vltDupr2gA/u6XGp8hr0vt3V1c1DUyYay8cjSyod43TZALvbEx1ixtnuvpc3JsL3Pm+opC3Wxy9Tur1XWi55eVnQi5slkOHCLmyWQHCLmyWQHCLmyWQHCJZEAREQBW7wf7FuxGYNtcE5QCbNNhdznEfqge0lVFbs/s/flP5Kj+qNVVG7JLtZswcYuUpNXyxbLS3YbCKICOoqQ19hdrC1gH8jQSPpK53LgHenc/4VU9oXf7ZVnj/fz/AFSO/wBArBivg7fBSuqRMJMjWyGMMIOXS+tzwBv9Cw5rt5YrQ+ldJQUNrXknLdbRemm8mblwDvLuf8KblwDvJ5/wqiKwbK7IvxDpSJBE2PKMxbmu43NuI4AfWFGM8zsootq4ZUYOc600l4r7Gb3LgHenc/4U3LgHenc/4VU6nCclYaXNe0wgz27XhubL9K79psANDOITJ0l2NkzBuXiXC1rn9lM+95EcWHTkoqtO7V1r2ciy7lwDvLuf8KblwDvTuf8ACq7s/spUVtyzKyNps6aTRoPYO0/Z1rMt2IoycgxOHpOGWzLX7PK/1UotyV1BFVSNOnLLKvO6321tyTsT6WPAqQ9M2Tp3MF2xkl/jdRDLAE+vgq9tHtrUVhLQTFF1RMOrh++79b1cFE2h2anoXhstnNd5MrPIdbq9B9BWQ2e2NFXTvqHVDYGse5hztuAAAcxcSAPKUXKcuglYthTw1JLETm58G9beSX2KyuVb/wDwRS//AGlL7WfGo2M7BywQmeOWOpjaLl0d7hv7VtQR6iq3Slvsa44+hKSjm1e66a9UjVWPwhlQ6wsHBrtO0jX6wV14LVmGqppRp0U0Ml/4ZAT9Sn7Ux+PG7taR7HfiWDJtr2a+xepRd4JnxmPhkxE4+L/XU3TjHgrqKivnmfXGn6eWeSmjiEr8pDSQXPFhF4vZ2kArXW3NHJTTw0sz+klpoGtlfmL7yySPlNnnUgNkjGvYvRzajNLSgSyNzRSSdG1l45BaMXe+xylpeCBcXueNl5k2vxL5TiFZPe4knlIP7jXZW/4WhWmMxb5C7VxLj2kkn61w1hcbAEk6ADUkq7bLeCmprYRUzSx0cHnJdXuHWQ24AHpJCt+G+C6iHi0uIQyy2/XDS4+gZXXA9QKrnPKtNTTRo7SXTdl2uzfp9TDbE7QVOGMDQ7pGvcZJIX6tLiADZ3EOsAL+jgVjdo46Smq2VtMC6mqHXnox4skLr+MGnhY3JaRpe40BU7FMLlpZXQzNyub9LSDwcD1hScF2VmxAuYxoyWs979GNv1aak+gfUsEa08zi1e/YfT18Bh1SVWnLK0tJX3+f5cslPhez8jGvbVOs4Bwu/Wx6iMuhXZuXAO9O5/wqtYD4PxBPUwVGIU0cbXAQkPY5zydSS3N4nGxB1uPb37QbH1FE0SEtliPCaPgL8Mw6r9vD0qdRZb2imijCuNZRUq04yfY/o7ame3LgHeXc/wCFNy4B3k8/4VV9nMENbUCAP6O7XuzEZvJHC2isL/B/A0lrsSp2kGxBygg9hGfRQi3JXUEXVYU6Usk6878/RM79y4B3k8/4U3LgHenc/wCFQavYmBkb3jEad5Y1zgwZbuIBOUeNxPBdWF7HwTwxyur4IS9ocYnZczD2G7h9iXd7ZV+fMj/Cy5tvO27c/wBpk9y4B3l3P+FNyYCdPlTuf8K+D4No+j6U18WQ6dJlGS97WzZrcVjcW2QhghfK2vgmLACI2ZcztQNLOPb2dS68y3wX58zkHRm7Rrz4bn+0x+3Pgng+TmppntkZx6RobmaDoHEt0e29r9YutIzwljnMcLFpLSPSDZelNnz/AOg13rn+7j/5rzxj/wCdVHzj/tWmi+G5q55OPp9FuWslJxva11a+viY9ERaTyAt2f2fvyg/gqP6o1pNbs/s/flB/BUf1Rqqp/T5m7B7qnwP6HXtF+d1fz1R945bYqK4NnpKd/kVVPKwjqLg1pHtaXhao2i/Oqv56o+8crj4Qqp0L8Nlbo6NpePWDGVhpyy5n4r1Po8XR2zo0+Klzy6fqUnE6E080sLuMT3Mv2gHQ/SLFbI2XHyRmH0vB9V01TIOsN6MloP8AgH8pWO2iwFtZX0M0YvHWNY55HYxuZ3tZYfQuKHFPlGPhw8mMSwstwysjcCR63Ziuwjs5fNJFeIq+9UUuEXKXmk0lzu/kYDEv0w//AHxn3zVO8JwviDQOJhiA9ed6g4l+mH/74z75qn+E11sQaeyGI+x7z/ooPqy8/uaYfz6PwP6E/b2f5HS0tBCcrSwl9tMwbYWPrcXE9tlQFe/CXH0rKSrZqx7C3MOrNZ7b+vxvYqKo1+v6FvstL3ZPtbd/O7M5UbWSSULaORjX5SLTOJzgB12gDtA0vfgrDs3C5+B1rWtLnOfIA1oJcTlj0AHFVuHZaV1C6uL2NY0nxHXDnAEC7TwN3G1vQrRsnWPgwarljOV8b5HNNgbHKzWx0KnTvm6XBmbF7NUrULX2iv53/NxTNw1fdqj/AIT/AHK77IUMlFQ1klWDFG5t2xP0PkOBOXqLrtFuJssNh3hJrGSNMxbMy4zMyNa63XlLba+tT9vqGSaKOtimkmgfZxjJu2O+gcB2X0N9QV2CjFOcbto5iZVqko0KyjFSe9Xe7W3ZZmstocLc+kdUDhTyRMd/+ocAfbGPaFUXcD6itx7L4e2tpsRw8kB1TC10ZPDpYyS32OLD6rrT80LmOcx7S1zCWuaeLXA2LT6QQQteG/lo8P2un73K/h6I9TRYh0WEtnJ/J0bZb+kU4d/ovN2zuFulJmc0lkZaCeoyuBIb/hcfoW2tqNrqSPZ1tO2pgfNJSU0AijeHPuWRtfcNvazc/HsWJq8Hbh+FUNMRaacurJgfKDnMsGnssCG/ylSrSywbRR7OpqpiYRaur+mpaJsPOJ4VSspXszU+UPhJsC5rMpB7DfUX0N1UKvZutpjmdBK3IcwkYMwBHB2Zt7LuxXBanDHRP6XKZWktkgc4cLHKTpfiCpmH+EWuiIzvbOOyRouR/G2x+1YJOLfTumfT0oVoRbw7jODbeuj1euv3MftJtK+udG98bGGNrm3aSS4Eg6k+kH2lWjamY0GHUtJEchmBMjm6FwsC/Udrnj6BZRPCDRQvhpa2JnRmpF3N0F7szAm3WOBPXopG3zPlFHRVkerA3K4j9XOG8f5mFvrUrNZ9buyKVKnP3dKNoXlpwa3LnexQrK8+DjEDL01BL48ckbnNa7XLqA9o9BDgfWFRldPBhRE1MlQdGQxuaXHhmcRpf0NaT7FVQ66sbvaSi8NNy7N3n2HXsJSmLFnRHXoxUR37cptf6lB2g2dq31dS5lNO5rpZHBwY4gguNiD2LI7FVQmxh8o4SfKXj1ONx9RC6cc2zroqqojZOQ1ksjGtys0aHEAahT6Oz14sy3re9PJa+RXvfj4FerMGqIW5pYJY2khuZ7C0XPVc+oqHZZTE9pqqqYI55S9ocH5S1o8YAgG4A7SsYqJWv0T1qW0y/wAS1/D/ACXmpH/tyP5wf5hyotle6n/45H84P8w5UVW1f6fJGLAbqnxyL5s/+ga71z/dxrzxj/51UfOP+1eh9n/0DXeuf7uNeeMf/Oqj5x/2rbR7PL6nz3tDqz/7P7THoiLUeIFuz+z9+UH8FR/VGtJq9eDHbXd87c1rXdbMbNc1wAdGT1XsCD2hVVdyfBm3BtZpQv1otLzLdtCP9rq/nqj7xyzG2W0cNYKbos46FjmuztA1OXhqb+SVm6irwOtPTSF0D36u8tpce05QWk+kLq3VgHeX8z/hWDI9UpKz8T6ZYmPQlOnPNFd3irPzI+Bbcx09AYXteZoxK2FwaC0Bw8W7uqxJ+gBYLZTFmUtZHPLmLWh4OUXddzCBp6yrLurAO8v5n/Cm6sA7y/nf8K64yduktPEiqlBKaVOfT39F/naVmsxNj8QdUjNkNQ2bUeNkEgdw7bBSNtMciraoTRZw0RsZ44sbhzidNf2gs9uvAO8v53/Cm6sA7y/nf8K5klZq618SxYikpRls6l4qy6LMXs5tg2GE0tVF8ogN7N0LmAm9gDxF9eII6lLEmAg58tS7r6E58vq/6Kk7rwDvL+Z/wpuvAO8v53/CpJStZuL8yiU6Tk5RjVjffZNXMNtRtcatrYYmdDBHbLGLXdYWBNtAB1ALswvaOGLDKmkcH9JMXltm3ZYhoFzf909Syu6sA7y/nf8ACm6sA7y/nf8ACuZZXvmXMntKCpqmqc0k0+q96KGrXsjtbHTxS01U10kMgNg0ZiCdHNsbaEa+v1rI7qwDvL+Z/wAKbqwDvL+d/wAKjGEou6kuZbXxNKvDJOnO3wsp7avoKjpKZ7wI3Zo3uFnW7HN9Wh7fpWXr5cGxK8lbTSU87vKqKU6PP7RA4n1tJ9KzO6sA7y/nf8KbqwDvL+d/wqcFOHVkuZRiZYfEpbSnUuu3LqYLDqfA8PcJaeCesmbqx9VYRsd1Oy2Av6cpPqWLxXFJKqZ00pu53Z5LW9TQOoD3q47qwDvL+d/wpurAO8v5n/ClTPU60lzOYV4fDawpTvxcWQ8K2ygfTtpcQhMzGWDZG6vAHC40NwNMwK7GzYDGc4ZUSkaiJwcW37CDYEeslSN14B3l/M/4U3VgHeX87/hS0u1xZxujduMasb70k0vzyK7tRtM6ukacojjjBbHENbA8ST26D1AKRs1te6ka6GVgngfe8Rtdt+OW+hB7D9SzW68A7y/nf8KbqwDvL+d/wqOWWbNmV/MudbDulstlPL8L9d5GMmAuOfLUs6+iGa3q0v8Aao+N7ZsdB8koovk8JuHHTO8HiNOF+s3JKyO6sA7y/nf8KbqwDvL+d/wqTUraOK8iqMqOZOUasrbsybXL7le2PxiOjq2zS5i0Me3xBd1yNNNFAxirbNUzysvlkke8ZtDYuJFx1K4bqwDvL+d/wpuvAO8v53/CobN5ct1zNCxVNVHV2c7tW6rKHdLq+bqwDvL+Z/wpurAO8v5n/Co7F8VzLv8AUI/7c/8AyzEzbRwnCWUQD+ka8OJyjJbpS7yr9h7FWVfN1YB3l/M/4VyMMwAa/KHn0ZpNfY1SlTct7XMppYqnSvlp1NW31e1jZ/8AQNd/FP8Adxrzxj/51UfOP+1by2z8INFTUbqSkbkjPEkWc8XuWtafGJNhdx6loKrqDJI+R3F7nOPrJutlFa+SseDj59F5lZyk5W7UrW14HUiItJ44REQEiHEJWCzJJG+hrnAewLs3xUeem53e9Q0XMq4FiqzWik+ZM3vUeem53e9N8VHnpud3vUNFzKuB3bVO8+ZM3vUeem53e9N71Hnpud3vUNEyrgNtU7z5kze9R56bnd703xUeem53e9Q0TKuA21TvPmTN8VHnpud3vTe9R56bnd71DRMq4DbVO8+ZM3vUeem53e9N8VHnpud3vUNEyx4DbVO8+ZM3xUeem53e9N8VHnpud3vUNEyx4DbVO8+ZM3vUeem53e9N71Hnpud3vUNEyrgNtU7z5kze9R56bnd703xUeem53e9Q0TLHgNtU7z5kzfFR56bnd703vUeem53e9Q0TKuA21TvPmTN71Hnpud3vTfFR56bnd71DRMq4DbVO8+ZM3xUeem53e9N71Hnpud3vUNEyx4DbVO8+ZM3vUeem53e9N71Hnpud3vUNEyrgNtU7z5kzfFR56bnd71xveo89Lzu96iImVcBtqnefM+nyFxuSSe0m59q+URSKr3CIiAIiIAiIgCIiAIiIAiIgCIiAIiIAiIgCIiAIiIAiIgCIiAIiIAiIgCIiAIiIAiIgCIiAIiIAiIgCIiAIiIAiIgCIiAIiIAiIgCIiAIiIAiIgCIiAIiIAiIgCIiAIiIAiIgCIiAIiIAiIgCIiAIiIAiIgCIiAIiIAiIgCIiAIiIAiIgCIiAIiIAiIgCIiAIiIAiIgCIiAIiIAiIgCIiAIiIAiIgCIiAIiIAiIgCIiAIiIAiIgCIiAIiIAiIgP/9k="/>
          <p:cNvSpPr>
            <a:spLocks noChangeAspect="1" noChangeArrowheads="1"/>
          </p:cNvSpPr>
          <p:nvPr/>
        </p:nvSpPr>
        <p:spPr bwMode="auto">
          <a:xfrm>
            <a:off x="63500" y="-896938"/>
            <a:ext cx="24765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987"/>
            <a:ext cx="5486400"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95600"/>
            <a:ext cx="38862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75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609600"/>
            <a:ext cx="91440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equation for G.D.P. </a:t>
            </a:r>
            <a:r>
              <a:rPr lang="en-US" sz="3500" kern="0" dirty="0">
                <a:solidFill>
                  <a:srgbClr val="000000"/>
                </a:solidFill>
                <a:latin typeface="Calibri" pitchFamily="34" charset="0"/>
              </a:rPr>
              <a:t>is </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GDP</a:t>
            </a:r>
            <a:r>
              <a:rPr kumimoji="0" lang="en-US" sz="3500" b="0" i="0" u="none" strike="noStrike" kern="0" cap="none" spc="0" normalizeH="0" noProof="0" dirty="0">
                <a:ln>
                  <a:noFill/>
                </a:ln>
                <a:solidFill>
                  <a:srgbClr val="000000"/>
                </a:solidFill>
                <a:effectLst/>
                <a:uLnTx/>
                <a:uFillTx/>
                <a:latin typeface="Calibri" pitchFamily="34" charset="0"/>
              </a:rPr>
              <a:t> = C + I + G + (X – M)</a:t>
            </a:r>
            <a:r>
              <a:rPr kumimoji="0" lang="en-US" sz="3500" b="0" i="0" u="none" strike="noStrike" kern="0" cap="none" spc="0" normalizeH="0" baseline="0" noProof="0" dirty="0">
                <a:ln>
                  <a:noFill/>
                </a:ln>
                <a:solidFill>
                  <a:srgbClr val="000000"/>
                </a:solidFill>
                <a:effectLst/>
                <a:uLnTx/>
                <a:uFillTx/>
                <a:latin typeface="Calibri" pitchFamily="34" charset="0"/>
              </a:rPr>
              <a:t> </a:t>
            </a:r>
          </a:p>
        </p:txBody>
      </p:sp>
      <p:sp>
        <p:nvSpPr>
          <p:cNvPr id="3" name="Rectangular Callout 2"/>
          <p:cNvSpPr>
            <a:spLocks noChangeArrowheads="1"/>
          </p:cNvSpPr>
          <p:nvPr/>
        </p:nvSpPr>
        <p:spPr bwMode="auto">
          <a:xfrm>
            <a:off x="0" y="2133600"/>
            <a:ext cx="9144000" cy="571500"/>
          </a:xfrm>
          <a:prstGeom prst="wedgeRectCallout">
            <a:avLst>
              <a:gd name="adj1" fmla="val -981"/>
              <a:gd name="adj2" fmla="val 16069"/>
            </a:avLst>
          </a:prstGeom>
          <a:solidFill>
            <a:schemeClr val="bg2"/>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C = consumer sector</a:t>
            </a:r>
          </a:p>
        </p:txBody>
      </p:sp>
      <p:sp>
        <p:nvSpPr>
          <p:cNvPr id="4" name="Rectangular Callout 3"/>
          <p:cNvSpPr>
            <a:spLocks noChangeArrowheads="1"/>
          </p:cNvSpPr>
          <p:nvPr/>
        </p:nvSpPr>
        <p:spPr bwMode="auto">
          <a:xfrm>
            <a:off x="-27709" y="3657600"/>
            <a:ext cx="9144000" cy="571500"/>
          </a:xfrm>
          <a:prstGeom prst="wedgeRectCallout">
            <a:avLst>
              <a:gd name="adj1" fmla="val -981"/>
              <a:gd name="adj2" fmla="val 16069"/>
            </a:avLst>
          </a:prstGeom>
          <a:solidFill>
            <a:srgbClr val="FFFF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G = government sector</a:t>
            </a:r>
          </a:p>
        </p:txBody>
      </p:sp>
      <p:sp>
        <p:nvSpPr>
          <p:cNvPr id="5" name="Rectangular Callout 4"/>
          <p:cNvSpPr>
            <a:spLocks noChangeArrowheads="1"/>
          </p:cNvSpPr>
          <p:nvPr/>
        </p:nvSpPr>
        <p:spPr bwMode="auto">
          <a:xfrm>
            <a:off x="-13854" y="2895600"/>
            <a:ext cx="9144000" cy="571500"/>
          </a:xfrm>
          <a:prstGeom prst="wedgeRectCallout">
            <a:avLst>
              <a:gd name="adj1" fmla="val -981"/>
              <a:gd name="adj2" fmla="val 16069"/>
            </a:avLst>
          </a:prstGeom>
          <a:solidFill>
            <a:schemeClr val="accent6">
              <a:lumMod val="20000"/>
              <a:lumOff val="8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I = investment sector (businesses)</a:t>
            </a:r>
          </a:p>
        </p:txBody>
      </p:sp>
      <p:sp>
        <p:nvSpPr>
          <p:cNvPr id="6" name="Rectangular Callout 5"/>
          <p:cNvSpPr>
            <a:spLocks noChangeArrowheads="1"/>
          </p:cNvSpPr>
          <p:nvPr/>
        </p:nvSpPr>
        <p:spPr bwMode="auto">
          <a:xfrm>
            <a:off x="-27709" y="4419600"/>
            <a:ext cx="9144000" cy="1524000"/>
          </a:xfrm>
          <a:prstGeom prst="wedgeRectCallout">
            <a:avLst>
              <a:gd name="adj1" fmla="val -981"/>
              <a:gd name="adj2" fmla="val 16069"/>
            </a:avLst>
          </a:prstGeom>
          <a:solidFill>
            <a:srgbClr val="FFCC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(X</a:t>
            </a:r>
            <a:r>
              <a:rPr kumimoji="0" lang="en-US" sz="3500" b="0" i="0" u="none" strike="noStrike" kern="0" cap="none" spc="0" normalizeH="0" noProof="0" dirty="0">
                <a:ln>
                  <a:noFill/>
                </a:ln>
                <a:solidFill>
                  <a:srgbClr val="000000"/>
                </a:solidFill>
                <a:effectLst/>
                <a:uLnTx/>
                <a:uFillTx/>
                <a:latin typeface="Calibri" pitchFamily="34" charset="0"/>
              </a:rPr>
              <a:t> – M) = exports minus imports; you may also substitute in </a:t>
            </a:r>
            <a:r>
              <a:rPr kumimoji="0" lang="en-US" sz="3500" b="0" i="0" u="none" strike="noStrike" kern="0" cap="none" spc="0" normalizeH="0" noProof="0" dirty="0" err="1">
                <a:ln>
                  <a:noFill/>
                </a:ln>
                <a:solidFill>
                  <a:srgbClr val="000000"/>
                </a:solidFill>
                <a:effectLst/>
                <a:uLnTx/>
                <a:uFillTx/>
                <a:latin typeface="Calibri" pitchFamily="34" charset="0"/>
              </a:rPr>
              <a:t>Nx</a:t>
            </a:r>
            <a:r>
              <a:rPr kumimoji="0" lang="en-US" sz="3500" b="0" i="0" u="none" strike="noStrike" kern="0" cap="none" spc="0" normalizeH="0" noProof="0" dirty="0">
                <a:ln>
                  <a:noFill/>
                </a:ln>
                <a:solidFill>
                  <a:srgbClr val="000000"/>
                </a:solidFill>
                <a:effectLst/>
                <a:uLnTx/>
                <a:uFillTx/>
                <a:latin typeface="Calibri" pitchFamily="34" charset="0"/>
              </a:rPr>
              <a:t> (net exports), N (net exports), or F (foreign sector)</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18066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299364"/>
            <a:ext cx="9144000" cy="1524000"/>
          </a:xfrm>
          <a:prstGeom prst="wedgeRectCallout">
            <a:avLst>
              <a:gd name="adj1" fmla="val -981"/>
              <a:gd name="adj2" fmla="val 16069"/>
            </a:avLst>
          </a:prstGeom>
          <a:solidFill>
            <a:srgbClr val="66FF33"/>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Gross Domestic Product is the total of all goods and services produced</a:t>
            </a:r>
            <a:r>
              <a:rPr kumimoji="0" lang="en-US" sz="3500" b="0" i="0" u="none" strike="noStrike" kern="0" cap="none" spc="0" normalizeH="0" noProof="0" dirty="0">
                <a:ln>
                  <a:noFill/>
                </a:ln>
                <a:solidFill>
                  <a:srgbClr val="000000"/>
                </a:solidFill>
                <a:effectLst/>
                <a:uLnTx/>
                <a:uFillTx/>
                <a:latin typeface="Calibri" pitchFamily="34" charset="0"/>
              </a:rPr>
              <a:t> within a country’s borders within a given time period</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3" name="AutoShape 2" descr="data:image/jpeg;base64,/9j/4AAQSkZJRgABAQAAAQABAAD/2wCEAAkGBhANDAwODBIWDAwNDQwNDQ0MEBENDg0MFBAVFBQQFBIXJyceFxkvGRQSIC8gJScqLSwtFR4xNjAqNjIrLykBCQoKDQwOGg8PGjYlHSQpKiktLCwsKTU1KSw1KiwsLSwsNS8sKSwtLCwvKTUsNTYsNSwtLC0uLDQsNSkuMikuLP/AABEIALsBDQMBIgACEQEDEQH/xAAbAAEBAAMBAQEAAAAAAAAAAAAABAECBQMGB//EAEQQAAEDAgMCCggFAwIFBQAAAAEAAgMREgQhYZGhBRMxQVFScZKj4QYUFSIyYpPSIzM0U4EkQsJ0ghZDcqKyRGOz0fD/xAAXAQEBAQEAAAAAAAAAAAAAAAAAAQID/8QAIBEBAQACAQMFAAAAAAAAAAAAAAECETESIUEDIjJhcf/aAAwDAQACEQMRAD8A/cUREBERARFhBlERBhFlEBERAREQEU2Phe+OkRAeHwvFxLQ6yRry0kVIBDSK0PLyFcN3AWMIoMR/eZC25wDc2uDWupUCvGCvOCOxB9Ki+fwPBOMbJC7ETiUMElaOcBcWPb8IArm5pzOVKCvKpouAMbG1oimDM2ggySOo0EGvw0cSakmgryGpq4h9Qsr5vB8EY+Mxg4gPYx+F91znOrExtHgktqSe3M5nX6RARYWUBEWEGUREBERAWFlEGFlEQYWURARFNwhhnSxhrHFjhLA+ocW5Mla4tNOUEAinIa5oKUXy/wDw9isvxQc2kjjpveaGAPbyf3nM9Xmqsxej2KDmEyg0LKnjZjU3VD6dLR7oH9wzNEH06KF0zziHxh1rWxRvH4d2bnOBz5/hXpZJ1/CQVIpbJOv4SWSdfwkFSKW2Tr+ElsnX8JBUiltk6/hpbJ1/CQVIpbJOv4SWSdfwkFKypbJOv4SWydfwkFSKWyTr+ElsnX8JBUiltk6/hJbJ1/CQVIpbZOv4SWydfwkFKypbJOv4SWydfwkFKypbJOv4SWydfwkFSKWyTr+ElsnX8JBUiltk6/hJbJ1/DQVIpbZOv4aWydfwkFSKfDPddI1xutsINtpzr/8ASoQR8LYwwQPlBAsoS5zXSWitK2NoXbR2rPBeKdNh45HZF7bsmlmWrTWnZU9pUnpSQMDOTT3Qw5gn+8AgUzqQSMiDnyhe/AUjXYPDOZk0xMoKEUy5KEkj+SUF6IiCBo/rJcnfp4cw7L45OQVyVdNHd7zUjSPXJfeofV4Kioy9+TmVdR1t4QKaO73mlNHd7zSo628JUdbeECmju95pTR3e80qOtvCVHW3hApo7veaU0d3vNKjrbwlR1t4QKaO73mlNHd7zSo628JUdbeECmju95pTQ97zSo628JUdbeECmju95pTR3e80qOtvCVHW3hApo7veaU0d3vNKjrbwlR1t4QKaHveaU0d3vNKjrbwlR1t4QKaO73mlNHd7zSo628JUdbeECmju95pTR3e80qOtvCVHW3hApo7veaU0d3vNKjrbwlR1t4QKaO73mlNHd7zSo628JUdbeECmju95pTR3e80qOtvCVHW3hB5QD8WXsi5TXrKlTQfmy0NcotesqUHG9LMSYsG4gkAvY15awyvsrUhrAWknIc4NCaZ0VnAraYTDj3RSJmUdbAKc1c6LTh/EGLBzvBoQylfdFAXAVzyPLyc/Is8CTOkwsL3OEt7Gua9rOKq2gpVlXUP8AKC9ERBE139XJkf08PZ8ciru0Kka8etyDP9PDzGnxyc6rv7dhQLtCl+hS8a7Cl/bsKBdoUu0KXjXYUvGuwoF+hS/Qpf27Cl412FAv0KXaFL+3YUvGuwoF+hS/Qpf27Cl412FAv0KX6FLxrsKXjXYUC7QpfoUvGuwpeNdhQL9Cl+hS8a7Cl412FAv0KX6FLxrsKXjXYUC/QpfoUv7dhS8a7CgXaFLtCl412FLxrsKBfoUv0KX9uwpeNdhQL9Cl2hS8a7CsCQa7Cg8oT+LL2Rcv+5e68IT+LL2RadZUIOX6ROJwr42fmzVjioxslZA0ycjsuRjty39Hh/RYYZZRgEBrWAEZEUbUctRUHOlV5+kb4xhw2Zj5myPawNhY2Q30JbVrqtpUAZgirgvfgVzXYWFzA5rXMBaJaBwHMKDIDoplSlEFyIiCNn6uT/Txf+cisUTW/wBXJmf08OWVB78irt1O5Bsi1t1O5LdTuQbItbdTuS3U7kGyLW3U7kt1O5Bsi1t1O5LdTuQbItbdTuS3U7kGyLW3U7kt1O5Bsi1t1O5LdTuQbItbdTuS3U7kGyLW3U7kt1O5Bsi1t1O5LdTuQbItbdTuXMx3DkcfuRO9ZxLnuijw0T2F7pR8Qdy2NHK5x5BrQGyW8DqrkzekkQe9kbJcSYyWOdhYHzRiUcsRkHuh3TnQc5CnlweMxRbFiuLw+GrdMcLPI+SZoFBDUsYWNJzJBrQW85K7GHwrYmNjiAjjYA1jGNa1rWjkAAFAFrUnKOUeD58aQcaBBheX1KN97pej1iQZEf8AttqOlzhkuvBAyNjWRtEcbRRrGANa0dAAyAW1up3JbqdylytV4xfnS9kX+SoU8I/Fl58ouX/cqFkcj0lw3GYcAEikjTkySSoLXNc0tYCaEOI06QqOAoy3B4drmmMiMVa7Ig9lBQdAoKCgoORS+lWJfFhb4yRSRtfefGwih9172e80E2io57QciVZwM9xwsBkLi8xtuMnxE/8A7nOdOXNBai4M/pSGOLeKIIldBR0jR79zmsOVfdNhJP8AaCMjnTzj9MGuLPw6B+Y/EbW0OsflTlu5B/cM8uRB12fq5P8ATxf+cirXMlxzI8W8PurxEXwRySf3v6oK9fbMXz/Qn+1Bcih9sRfP9Cf7U9sRfP8AQn+1Bcih9sxfP9Cf7U9sxfP9Cf7UFyKH2xF8/wBCf7U9sRfP9Cf7UFyKH2xF8/0J/tT2xF8/0J/tQXIofbEXz/Qn+1PbMXz/AEJ/tQXIofbMXz/Qn+1PbMXz/Qn+1BasqH2xF8/0J/tT2zF8/wBCf7UFyKH2zF8/0J/tT2xF8/0J/tQXIuPwr6RxwYbEStvLoopHtBgmAc8NJa2pHOaD+Vy/RjGNwpxOGkdJJZ6vOHPjxDyXSx/iuzFRWWOZ3R7xotzHeNo+rWs0zY2Oe8hjGNL3vcbWtYBUuJPIKL5w+l75iPU4Huhdm3F4hkrIXspW5jWgvcDVtDQAipryV0jccS5r+EXEsa69uBgw+IMAcD7hkkLQ6WnLQgNqeQ0BTo18kWRDE45vGcY7AYV4PEsiaw4mWMnKSQyNPF1bQhoFRWpNch0cDwTBhw0QRtjLWCO4NHGFgNaOf8Ts88zmTVa+2Ivn+hP9qe2Yvn+hP9qlyt7ThVywovbEXz/Qn+1PbMXz/Qn+1ZFyKH2xF8/0J/tT2zF8/wBCf7UHtF+dL/0xf5L3UmCxLZZJnMrSkY95j4zWh5nAFWIOZ6QYQTQNaXMZSRhunc5raEFrhVpGdrnCmv8AIp4NgEcETGWlrWAAx1sOrakmn8lR+lTWnAYi4XC1vuhwYSbgALublp/NF6+jsVmBwraEWxMADiHEDmzCCx+FY74mNcaPGbQcnfEP55+lY9TjrWxtasdW1tbmijT2gZDoXsiCAfrJMj+nh5HUHxycyrpoe8pA3+slyP6eHkJp8cnNVV00O3zQKaHvJTQ95KaHb5pTQ7fNApoe8lND3kpodvmlNDt80Cmh7yU0PeSmh2+aU0O3zQKaHvJTQ95KaHb5pTQ7fNApoe8lND3kpodvmlNDt80Cmh7yU0PeSmh2+aU0O3zQKaHvJTQ95KaHb5qfEY+GJ8Ucr2xyTEiGOSRrHykUyY0mruUcnSE1sUU0PeSmh7y4bMRicYXOwzhhMK2SaNs2WImnLHFlQx3usZcHEGpJoMgFtwRjOJw+JjxT3yP4PdI2WaR1XyYcN4yOVxHKTGRU9ZrlvoqPT0i95mGgoa4nGYeMgu5Y2OM8n/ZE4fyvThL0fixLy+TjWl0fEyCGd8QmiqSGPDTmPef3ypOCIMRiJmYrGsbEGRf0sMUjnlplAc58laUeG2x5dDz/AHUHdpodvmrbcdSUYaygAaC1oAAAIAA5gAs00PeSmh2+aU0O3zXNSmh7yU0PeSmh2+aU0O3zQKaHvJTQ95KaHb5pTQ7fNApoe8lND3kpodvmlNDt80HlB+bL2Rcpr1lSpoPzZeyLlz6yoQRcM4wQ4aR5a2SlrRHK8Rse5zg0AuNenoKcCYky4WCQtDC9l1jaWsz+EUpl/A7AvD0nbXAzkNvIDSGjlPvAUB5sic+bl5ln0Ykc7AYZzwBWNtoBJ9z+2p6adGXQg6iIiCJoPrcmf/p4cqfPIq6Hp3KRrP6uTl/Tw85p8cirs7dpQKHp3JQ9O5LO3aUs7dpQKHp3JQ9O5LO3aUs7dpQKHp3JQ9O5LO3aUs7dpQKHp3JQ9O5LO3aUs7dpQKHp3JQ9O5LO3aVx+FOGw0vgwQGKx/wthDnGOJxNLp3trxbRy55mlACVZLeB2KHp3L5/FcOuxNIOD+M4ySSz1z1d3q8LGv8AxZA94seQAQ3lBLm8orTxhxOJ4TJYI34DBA2zSSOcMTO5paHwMaCDGLhI0vzqG+7y1H0WHwrImMjjFkcbWsYxtQ1rGigaBzCgW9TDnlHz0PBfCGKw7ji8R6pMA8RRYUBgErPdZLJICS9pLb7BQUfaa0VXB/ovG2Oc4prZ8RjLjjHUc6N9XlwY0OPutALWilD7jSc127O3aUs7dpS+pl47fhp5wYcRsZHGAyNjQxjGtAa1oFAAOhcjhP0ffPibg9ow07IY8bGWm+VkL3vY1pGVCXlrq8rRRduzt2lLO3aVmZWXcUoenclD07ks7dpSzt2lZCh6dyUPTuSzt2lLO3aUCh6dyUPTuSzt2lLO3aUCh6dyUPTuSzt2lLO3aUCh6dyUPTuSzt2lLO3aUHjD+bLXPKL/ACVCnhH4svZF/kvdBDw5IxmFlfJUsbY48WQ14o9pBbdkSDQ0PLSnOt+CSz1aHiq8XYLbyC7W6mVa15F4+kFhwsjJHCMS0jq9pe0/3OBAzpa12fMKnKi9uCcI6DDxRSFrjG2wGNtrbByZdiCxERBE1n9XIanPDw5Vy+ORV2anapGu/q5Mj+nhzyoffkVd2h3IFmp2pZqdqXaHcl2h3IFmp2pZqdqXaHcl2h3IFmp2pZqdq52M4eiifxTQ6fE5EYbDgSS58hdnbGPmeWjVeHE43EZySDARn/lYZrJ5wPmmkqwHQMNOsVqY3z2HUnkZGxz5H8Wxoq573BrWjpJOQXK9u8dlgI34uv8AznEwYQa8c4VeP+hrl6Q+jmHa4PkjdiZW0IlxbziXtPS28kM/2gLq3aHcr7Z9jjjgSWcf12Ic9p5cPha4aDsLgeMf/LgD0LpYXARwMEcLRDG3kZGAxo/gL2u0O5LtDuUuVoWanalmp2pdodyXaHcshZqdqWanal2h3JdodyBZqdqWanal2h3JdodyBZqdqWanal2h3JdodyBZqdqWanal2h3JdodyBZqdqWanal2h3JdodyBZqdqWanal2h3JdodyBZqdqWanal2h3JdodyDxhFJZeyLl/wByoU8J/Fl5souX/cvdBxPS2Jr8OxrxczjauDSBJaIpCeLJBFacuXw3K3gF1cHhif2m9NcsqGv93SOmqoxeDZM0NfXJ1zXRvfE9rqEVa9pBGRI5eQkLfD4dsTGsjFrGgBoqTlqTmTqUHoiLCCVn6uT/AE8X/wAkirUbP1cn+ni/85FROHljhEQ2Shsc9pe0O6S0EEj+Qg9FLj+FIcM0OxEjYQcm3uALz0NbyuOgUPsSaT9Ti5XiuceHDMIzawcZ/wB6pwPAeHw7i+KMCQ5OmcTJM4dBlfVx/kresZzRN7XxE36TDODc6T44nCs7RHQyHsLW9qexZpv1mJe8HlhwdcHFTouaTKe//C66ynVrgT4Hg+LDsEcDGxMrW1gAq7ncek6nMqhEWLdgiIgIiICIiAiIgIiICIiAiIgIiICIiAiIgni/Ol7Iv8lQp4vzpf8Api/yVCAiIg5nC/A/rDo3AgFjZG0cC5rw4tNrh1TbQ6ErlxeiDmuYeMabS3PizU0NbuX4m/Cw8zcl9OpuEsH6xh5oSbeNjeyueRIyOVOfmQaS4EumdIJHsqxrLWWUyJPOD0rPqTv3pPC+1ck+ipPH/i0Mss8oIDhaZIpWE0rmfxR3OauXX4MwZghbGSCQZHe42xjbnudY1vM0VoNAEGPUnfvSeF9q1bgn51nkIrl+VkKD5emq14W4M9ZbGA7izG9zg7M8sT2clR19y4p9DnWNaHs92OSPOJzg4PdcA73sw3lbqOZB3vUnfvSeF9qepO/ek8L7VSxtABWtABU8p1K5PDfABxRcWvsLo2xuBDnA0fcMq5c6CtmCfQVnkLgAHEcUATz5W5Lb1J370nhfauThPRh0c7JOMaWtkc+gY64EuDi5ri4kOdSjuamQovoUET8E+hpPID0niiB/2rYYN370nhfaubi/RsyTiUPAAmlmse0yCr44mkZnk/DOXJR+304J9H/VZr2uBYIWxhoZa4m2MG41zFY3ECnLK/8AkLvUnfvSeF9q1OCfUUnkArn+VmKH5emiscKgjmOXQvl3+hjiGgSgWwQwglhdQMYxlczzWlwrzu5iKoO96k796TwvtT1J370nhfavHgXgs4Vj2ucH3PBq1pbWjQ252Zq80qTzkr34TwXrED4q23Uo7PJwIIOXLmAg1GBfU/jyUoKD8KoOdc7exZ9Sd+9J4X2rkf8ACptf+ICTNPI0FpsDHxllhFferkXE5nPPOq7PB+FMMMcZNxYKVAtby1oBzAcgHQAg19Sd+9J4X2rDcE/nnkJqeTihlXIfD0UXlwxwT601gusLOOocyCHwSR0oCOd4P8U51yD6HvIH4ra2Wk8UcybqOoDQFtxspyUb0IO76k796TwvtWHYJ1Mp5Aeb8rl7qsXF4X9HjiHyPbJxZe2BubS+2zjRcATStJajLItry5gLm4J1Pz5CeenFcvdWfUnfvSeF9q5eA9GXQzRyXtLWPLrQx1wyeDR7iT7xfV1a/CAF30ET8E+mU8gzFSeKIpXMfD0VW3qTv3pPC+1crEei5dIXtkDRdin0czjM5A6gNx5KuJI56AcwpXwVwGMLLK5hHFuZGxjGttcGtAAuNc6UoMucoKvUnfvSeF9qwcE+o/HkpnUfhVJ5v7e1Uyxh7XNPI5paaEjIinKM18zJ6GvNKTW0jhjqGZ1bG1hfUn4hbVvVqaU5UHe9Sd+9J4X2p6k796TwvtXlwLwYcNE5jnB1X3e40saKMa3kqczbcdXFOGeDnYiNjG2ikrHuMgJNgrWwj4XfNzZ0oaEBRhsMWOeS8yXW/HbUUr0AL3XzzPRUiNovaXNLsrHCN7SIgWuZXO4xVd03u/ntYHDcTDFETeY42MLqUuoKVpzIKEREBERARFhBlERAREQEREBERAREQFLwlFI+CQQOsmAuidzcYMwHDnaSKEdBKqRB83PHwkxzmwlr42ywiN0lpcYQPeLicyTz8lDyZcnewbXiKMTG6UMbxjshV9Pe5MuWq9kQEREBERAREQEREBERARYRBlERB//Z"/>
          <p:cNvSpPr>
            <a:spLocks noChangeAspect="1" noChangeArrowheads="1"/>
          </p:cNvSpPr>
          <p:nvPr/>
        </p:nvSpPr>
        <p:spPr bwMode="auto">
          <a:xfrm>
            <a:off x="63500" y="-866775"/>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28600"/>
            <a:ext cx="7391400"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09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1143000" y="5320145"/>
            <a:ext cx="7010400" cy="1524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Economic growth is defined as an increase in a nation’s total output of goods and services over time</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28600"/>
            <a:ext cx="7391400"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66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320145"/>
            <a:ext cx="9144000" cy="1524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err="1">
                <a:ln>
                  <a:noFill/>
                </a:ln>
                <a:solidFill>
                  <a:srgbClr val="000000"/>
                </a:solidFill>
                <a:effectLst/>
                <a:uLnTx/>
                <a:uFillTx/>
                <a:latin typeface="Calibri" pitchFamily="34" charset="0"/>
              </a:rPr>
              <a:t>Unemploymen</a:t>
            </a:r>
            <a:r>
              <a:rPr lang="en-US" sz="3500" kern="0" dirty="0">
                <a:solidFill>
                  <a:srgbClr val="000000"/>
                </a:solidFill>
                <a:latin typeface="Calibri" pitchFamily="34" charset="0"/>
              </a:rPr>
              <a:t>t can be defined as the state of working less than one paid hour per week while looking for paid employment</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4098" name="Picture 2" descr="http://upload.wikimedia.org/wikipedia/commons/thumb/a/a0/Map_of_U.S._states_by_unemployment_rate.png/375px-Map_of_U.S._states_by_unemployment_r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7315200" cy="4648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a:spLocks noChangeArrowheads="1"/>
          </p:cNvSpPr>
          <p:nvPr/>
        </p:nvSpPr>
        <p:spPr bwMode="auto">
          <a:xfrm>
            <a:off x="0" y="-1"/>
            <a:ext cx="9144000" cy="5860473"/>
          </a:xfrm>
          <a:prstGeom prst="wedgeRectCallout">
            <a:avLst>
              <a:gd name="adj1" fmla="val -981"/>
              <a:gd name="adj2" fmla="val 16069"/>
            </a:avLst>
          </a:prstGeom>
          <a:solidFill>
            <a:schemeClr val="tx1"/>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5122" name="Picture 2" descr="http://upload.wikimedia.org/wikipedia/commons/thumb/9/97/The_Earth_seen_from_Apollo_17.jpg/220px-The_Earth_seen_from_Apollo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467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a:spLocks noChangeArrowheads="1"/>
          </p:cNvSpPr>
          <p:nvPr/>
        </p:nvSpPr>
        <p:spPr bwMode="auto">
          <a:xfrm>
            <a:off x="0" y="5860473"/>
            <a:ext cx="9144000" cy="990600"/>
          </a:xfrm>
          <a:prstGeom prst="wedgeRectCallout">
            <a:avLst>
              <a:gd name="adj1" fmla="val -981"/>
              <a:gd name="adj2" fmla="val 16069"/>
            </a:avLst>
          </a:prstGeom>
          <a:solidFill>
            <a:schemeClr val="tx2">
              <a:lumMod val="20000"/>
              <a:lumOff val="8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LAND:</a:t>
            </a:r>
            <a:r>
              <a:rPr kumimoji="0" lang="en-US" sz="3500" b="0" i="0" u="none" strike="noStrike" kern="0" cap="none" spc="0" normalizeH="0" baseline="0" noProof="0" dirty="0">
                <a:ln>
                  <a:noFill/>
                </a:ln>
                <a:solidFill>
                  <a:srgbClr val="000000"/>
                </a:solidFill>
                <a:effectLst/>
                <a:uLnTx/>
                <a:uFillTx/>
                <a:latin typeface="Calibri" pitchFamily="34" charset="0"/>
              </a:rPr>
              <a:t> any gift of the Earth (such as trees, animals, plants, water, metals, etc.)</a:t>
            </a:r>
          </a:p>
        </p:txBody>
      </p:sp>
    </p:spTree>
    <p:extLst>
      <p:ext uri="{BB962C8B-B14F-4D97-AF65-F5344CB8AC3E}">
        <p14:creationId xmlns:p14="http://schemas.microsoft.com/office/powerpoint/2010/main" val="367242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85800" y="5313218"/>
            <a:ext cx="7848600" cy="1524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Consumer Price Index (CPI)</a:t>
            </a:r>
            <a:r>
              <a:rPr kumimoji="0" lang="en-US" sz="3500" b="0" i="0" u="none" strike="noStrike" kern="0" cap="none" spc="0" normalizeH="0" noProof="0" dirty="0">
                <a:ln>
                  <a:noFill/>
                </a:ln>
                <a:solidFill>
                  <a:srgbClr val="000000"/>
                </a:solidFill>
                <a:effectLst/>
                <a:uLnTx/>
                <a:uFillTx/>
                <a:latin typeface="Calibri" pitchFamily="34" charset="0"/>
              </a:rPr>
              <a:t> is used to measure price changes for a market basket of frequently used consumer items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6146" name="Picture 2" descr="http://www.advisorperspectives.com/dshort/charts/inflation/CPI-categori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848600" cy="46291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571500"/>
          </a:xfrm>
          <a:prstGeom prst="wedgeRectCallout">
            <a:avLst>
              <a:gd name="adj1" fmla="val -981"/>
              <a:gd name="adj2" fmla="val 16069"/>
            </a:avLst>
          </a:prstGeom>
          <a:solidFill>
            <a:schemeClr val="accent2">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Inflation is a general increase in price levels</a:t>
            </a:r>
          </a:p>
        </p:txBody>
      </p:sp>
      <p:pic>
        <p:nvPicPr>
          <p:cNvPr id="7170" name="Picture 2" descr="http://sfbayhomes.com/wp-content/uploads/2011/12/Inflation-cartoon-lemonade-st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7924800" cy="5486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3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1485900" y="5715000"/>
            <a:ext cx="6248400" cy="1143000"/>
          </a:xfrm>
          <a:prstGeom prst="wedgeRectCallout">
            <a:avLst>
              <a:gd name="adj1" fmla="val -981"/>
              <a:gd name="adj2" fmla="val 16069"/>
            </a:avLst>
          </a:prstGeom>
          <a:solidFill>
            <a:schemeClr val="accent1">
              <a:lumMod val="20000"/>
              <a:lumOff val="8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Stagflation</a:t>
            </a:r>
            <a:r>
              <a:rPr kumimoji="0" lang="en-US" sz="3500" b="0" i="0" u="none" strike="noStrike" kern="0" cap="none" spc="0" normalizeH="0" noProof="0" dirty="0">
                <a:ln>
                  <a:noFill/>
                </a:ln>
                <a:solidFill>
                  <a:srgbClr val="000000"/>
                </a:solidFill>
                <a:effectLst/>
                <a:uLnTx/>
                <a:uFillTx/>
                <a:latin typeface="Calibri" pitchFamily="34" charset="0"/>
              </a:rPr>
              <a:t> is inflation coupled with a lack of economic growth</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458200" cy="541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33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6927"/>
            <a:ext cx="9144000" cy="1524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“Aggregate supply” is the total value of all goods and services all</a:t>
            </a:r>
            <a:r>
              <a:rPr kumimoji="0" lang="en-US" sz="3500" b="0" i="0" u="none" strike="noStrike" kern="0" cap="none" spc="0" normalizeH="0" noProof="0" dirty="0">
                <a:ln>
                  <a:noFill/>
                </a:ln>
                <a:solidFill>
                  <a:srgbClr val="000000"/>
                </a:solidFill>
                <a:effectLst/>
                <a:uLnTx/>
                <a:uFillTx/>
                <a:latin typeface="Calibri" pitchFamily="34" charset="0"/>
              </a:rPr>
              <a:t> firms would produce in a specific period of time at various price levels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848599" cy="464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580909" y="1200150"/>
            <a:ext cx="2590800" cy="44958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“Aggregate demand” is the total value of all goods and services demanded at different price levels</a:t>
            </a:r>
          </a:p>
        </p:txBody>
      </p:sp>
      <p:pic>
        <p:nvPicPr>
          <p:cNvPr id="10242" name="Picture 2" descr="http://www.unc.edu/depts/econ/byrns_web/Economicae/ademandcurves_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6553200" cy="56769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09600" y="5486400"/>
            <a:ext cx="8007927" cy="9906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Economic growth is calculated through increases in real GDP</a:t>
            </a:r>
            <a:r>
              <a:rPr kumimoji="0" lang="en-US" sz="3500" b="0" i="0" u="none" strike="noStrike" kern="0" cap="none" spc="0" normalizeH="0" noProof="0" dirty="0">
                <a:ln>
                  <a:noFill/>
                </a:ln>
                <a:solidFill>
                  <a:srgbClr val="000000"/>
                </a:solidFill>
                <a:effectLst/>
                <a:uLnTx/>
                <a:uFillTx/>
                <a:latin typeface="Calibri" pitchFamily="34" charset="0"/>
              </a:rPr>
              <a:t> over time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001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715000"/>
            <a:ext cx="9144000" cy="1143000"/>
          </a:xfrm>
          <a:prstGeom prst="wedgeRectCallout">
            <a:avLst>
              <a:gd name="adj1" fmla="val -981"/>
              <a:gd name="adj2" fmla="val 16069"/>
            </a:avLst>
          </a:prstGeom>
          <a:solidFill>
            <a:srgbClr val="66FF33"/>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Inflation is calculated by dividing the CPI for the current year by the CPI for the base year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181600"/>
            <a:ext cx="9144000" cy="1676400"/>
          </a:xfrm>
          <a:prstGeom prst="wedgeRectCallout">
            <a:avLst>
              <a:gd name="adj1" fmla="val -981"/>
              <a:gd name="adj2" fmla="val 16069"/>
            </a:avLst>
          </a:prstGeom>
          <a:solidFill>
            <a:schemeClr val="accent2">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Unemployment is calculated dividing the total number</a:t>
            </a:r>
            <a:r>
              <a:rPr kumimoji="0" lang="en-US" sz="3500" b="0" i="0" u="none" strike="noStrike" kern="0" cap="none" spc="0" normalizeH="0" noProof="0" dirty="0">
                <a:ln>
                  <a:noFill/>
                </a:ln>
                <a:solidFill>
                  <a:srgbClr val="000000"/>
                </a:solidFill>
                <a:effectLst/>
                <a:uLnTx/>
                <a:uFillTx/>
                <a:latin typeface="Calibri" pitchFamily="34" charset="0"/>
              </a:rPr>
              <a:t> of unemployed people by the total number of people in the civilian labor force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030" y="457200"/>
            <a:ext cx="55816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031" y="1447800"/>
            <a:ext cx="55816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876300" y="3962400"/>
            <a:ext cx="7391400" cy="1600200"/>
          </a:xfrm>
          <a:prstGeom prst="wedgeRectCallout">
            <a:avLst>
              <a:gd name="adj1" fmla="val -981"/>
              <a:gd name="adj2" fmla="val 16069"/>
            </a:avLst>
          </a:prstGeom>
          <a:solidFill>
            <a:srgbClr val="FFFF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“Structural” unemployment is unemployment that is caused by fundamental changes in the economy</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36393"/>
            <a:ext cx="4762500" cy="3171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914400" y="5181600"/>
            <a:ext cx="7315200" cy="1524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300" b="0" i="0" u="none" strike="noStrike" kern="0" cap="none" spc="0" normalizeH="0" baseline="0" noProof="0" dirty="0">
                <a:ln>
                  <a:noFill/>
                </a:ln>
                <a:solidFill>
                  <a:srgbClr val="000000"/>
                </a:solidFill>
                <a:effectLst/>
                <a:uLnTx/>
                <a:uFillTx/>
                <a:latin typeface="Calibri" pitchFamily="34" charset="0"/>
              </a:rPr>
              <a:t>“Cyclical” unemployment </a:t>
            </a:r>
            <a:r>
              <a:rPr lang="en-US" sz="3300" kern="0" dirty="0">
                <a:solidFill>
                  <a:srgbClr val="000000"/>
                </a:solidFill>
                <a:latin typeface="Calibri" pitchFamily="34" charset="0"/>
              </a:rPr>
              <a:t>is unemployment that is caused by regular ups and downs in the business cycle </a:t>
            </a:r>
            <a:endParaRPr kumimoji="0" lang="en-US" sz="3300" b="0" i="0" u="none" strike="noStrike" kern="0" cap="none" spc="0" normalizeH="0" baseline="0" noProof="0" dirty="0">
              <a:ln>
                <a:noFill/>
              </a:ln>
              <a:solidFill>
                <a:srgbClr val="000000"/>
              </a:solidFill>
              <a:effectLst/>
              <a:uLnTx/>
              <a:uFillTx/>
              <a:latin typeface="Calibri"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00100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400800" y="1449532"/>
            <a:ext cx="2590800" cy="3501736"/>
          </a:xfrm>
          <a:prstGeom prst="wedgeRectCallout">
            <a:avLst>
              <a:gd name="adj1" fmla="val -981"/>
              <a:gd name="adj2" fmla="val 16069"/>
            </a:avLst>
          </a:prstGeom>
          <a:solidFill>
            <a:srgbClr val="FFCC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LABOR:</a:t>
            </a:r>
            <a:r>
              <a:rPr kumimoji="0" lang="en-US" sz="3500" b="0" i="0" u="none" strike="noStrike" kern="0" cap="none" spc="0" normalizeH="0" noProof="0" dirty="0">
                <a:ln>
                  <a:noFill/>
                </a:ln>
                <a:solidFill>
                  <a:srgbClr val="000000"/>
                </a:solidFill>
                <a:effectLst/>
                <a:uLnTx/>
                <a:uFillTx/>
                <a:latin typeface="Calibri" pitchFamily="34" charset="0"/>
              </a:rPr>
              <a:t> work done by a person (for example, installing a window on a house)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6146" name="Picture 2" descr="http://thinkprogress.org/wp-content/uploads/2011/09/hon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5943600" cy="6400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5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257800"/>
            <a:ext cx="9144000" cy="16002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“Frictional” unemployment is the state of being in between jobs either by choice</a:t>
            </a:r>
            <a:r>
              <a:rPr kumimoji="0" lang="en-US" sz="3500" b="0" i="0" u="none" strike="noStrike" kern="0" cap="none" spc="0" normalizeH="0" noProof="0" dirty="0">
                <a:ln>
                  <a:noFill/>
                </a:ln>
                <a:solidFill>
                  <a:srgbClr val="000000"/>
                </a:solidFill>
                <a:effectLst/>
                <a:uLnTx/>
                <a:uFillTx/>
                <a:latin typeface="Calibri" pitchFamily="34" charset="0"/>
              </a:rPr>
              <a:t> or other factors not related to the economy</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7238999" cy="502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5715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FOUR STAGES OF THE BUSINESS CYCLE</a:t>
            </a:r>
          </a:p>
        </p:txBody>
      </p:sp>
      <p:sp>
        <p:nvSpPr>
          <p:cNvPr id="3" name="Rectangular Callout 2"/>
          <p:cNvSpPr>
            <a:spLocks noChangeArrowheads="1"/>
          </p:cNvSpPr>
          <p:nvPr/>
        </p:nvSpPr>
        <p:spPr bwMode="auto">
          <a:xfrm>
            <a:off x="0" y="990600"/>
            <a:ext cx="9144000" cy="48006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514350" marR="0" lvl="0" indent="-514350" algn="ctr" defTabSz="914400" eaLnBrk="0" fontAlgn="base" latinLnBrk="0" hangingPunct="0">
              <a:lnSpc>
                <a:spcPct val="90000"/>
              </a:lnSpc>
              <a:spcBef>
                <a:spcPct val="0"/>
              </a:spcBef>
              <a:spcAft>
                <a:spcPct val="0"/>
              </a:spcAft>
              <a:buClrTx/>
              <a:buSzTx/>
              <a:buFontTx/>
              <a:buAutoNum type="arabicParenBoth"/>
              <a:tabLst/>
              <a:defRPr/>
            </a:pPr>
            <a:r>
              <a:rPr kumimoji="0" lang="en-US" sz="6600" b="0" i="0" u="none" strike="noStrike" kern="0" cap="none" spc="0" normalizeH="0" baseline="0" noProof="0" dirty="0">
                <a:ln>
                  <a:noFill/>
                </a:ln>
                <a:solidFill>
                  <a:srgbClr val="000000"/>
                </a:solidFill>
                <a:effectLst/>
                <a:uLnTx/>
                <a:uFillTx/>
                <a:latin typeface="Calibri" pitchFamily="34" charset="0"/>
              </a:rPr>
              <a:t>Peak</a:t>
            </a:r>
            <a:br>
              <a:rPr kumimoji="0" lang="en-US" sz="6600" b="0" i="0" u="none" strike="noStrike" kern="0" cap="none" spc="0" normalizeH="0" baseline="0" noProof="0" dirty="0">
                <a:ln>
                  <a:noFill/>
                </a:ln>
                <a:solidFill>
                  <a:srgbClr val="000000"/>
                </a:solidFill>
                <a:effectLst/>
                <a:uLnTx/>
                <a:uFillTx/>
                <a:latin typeface="Calibri" pitchFamily="34" charset="0"/>
              </a:rPr>
            </a:br>
            <a:r>
              <a:rPr kumimoji="0" lang="en-US" sz="6600" b="0" i="0" u="none" strike="noStrike" kern="0" cap="none" spc="0" normalizeH="0" baseline="0" noProof="0" dirty="0">
                <a:ln>
                  <a:noFill/>
                </a:ln>
                <a:solidFill>
                  <a:srgbClr val="000000"/>
                </a:solidFill>
                <a:effectLst/>
                <a:uLnTx/>
                <a:uFillTx/>
                <a:latin typeface="Calibri" pitchFamily="34" charset="0"/>
              </a:rPr>
              <a:t>(2) Contraction               (or recession)</a:t>
            </a:r>
          </a:p>
          <a:p>
            <a:pPr marR="0" lvl="0" algn="ctr" defTabSz="914400" eaLnBrk="0" fontAlgn="base" latinLnBrk="0" hangingPunct="0">
              <a:lnSpc>
                <a:spcPct val="90000"/>
              </a:lnSpc>
              <a:spcBef>
                <a:spcPct val="0"/>
              </a:spcBef>
              <a:spcAft>
                <a:spcPct val="0"/>
              </a:spcAft>
              <a:buClrTx/>
              <a:buSzTx/>
              <a:tabLst/>
              <a:defRPr/>
            </a:pPr>
            <a:r>
              <a:rPr lang="en-US" sz="6600" kern="0" dirty="0">
                <a:solidFill>
                  <a:srgbClr val="000000"/>
                </a:solidFill>
                <a:latin typeface="Calibri" pitchFamily="34" charset="0"/>
              </a:rPr>
              <a:t>(3) Trough</a:t>
            </a:r>
          </a:p>
          <a:p>
            <a:pPr marR="0" lvl="0" algn="ctr" defTabSz="914400" eaLnBrk="0" fontAlgn="base" latinLnBrk="0" hangingPunct="0">
              <a:lnSpc>
                <a:spcPct val="90000"/>
              </a:lnSpc>
              <a:spcBef>
                <a:spcPct val="0"/>
              </a:spcBef>
              <a:spcAft>
                <a:spcPct val="0"/>
              </a:spcAft>
              <a:buClrTx/>
              <a:buSzTx/>
              <a:tabLst/>
              <a:defRPr/>
            </a:pPr>
            <a:r>
              <a:rPr kumimoji="0" lang="en-US" sz="6600" b="0" i="0" u="none" strike="noStrike" kern="0" cap="none" spc="0" normalizeH="0" baseline="0" noProof="0" dirty="0">
                <a:ln>
                  <a:noFill/>
                </a:ln>
                <a:solidFill>
                  <a:srgbClr val="000000"/>
                </a:solidFill>
                <a:effectLst/>
                <a:uLnTx/>
                <a:uFillTx/>
                <a:latin typeface="Calibri" pitchFamily="34" charset="0"/>
              </a:rPr>
              <a:t>(4) Expansion</a:t>
            </a:r>
          </a:p>
        </p:txBody>
      </p:sp>
    </p:spTree>
    <p:extLst>
      <p:ext uri="{BB962C8B-B14F-4D97-AF65-F5344CB8AC3E}">
        <p14:creationId xmlns:p14="http://schemas.microsoft.com/office/powerpoint/2010/main" val="35975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762000" y="5715000"/>
            <a:ext cx="7543800" cy="1143000"/>
          </a:xfrm>
          <a:prstGeom prst="wedgeRectCallout">
            <a:avLst>
              <a:gd name="adj1" fmla="val -981"/>
              <a:gd name="adj2" fmla="val 16069"/>
            </a:avLst>
          </a:prstGeom>
          <a:solidFill>
            <a:srgbClr val="66FF33"/>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 “recession” is two consecutive quarters of negative GDP growth</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763000" cy="510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5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715000"/>
            <a:ext cx="9144000" cy="11430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 “deficit” is when more money is spent in a single budget than is received in revenue</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71628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5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37309" y="5105400"/>
            <a:ext cx="8001000" cy="1600200"/>
          </a:xfrm>
          <a:prstGeom prst="wedgeRectCallout">
            <a:avLst>
              <a:gd name="adj1" fmla="val -981"/>
              <a:gd name="adj2" fmla="val 16069"/>
            </a:avLst>
          </a:prstGeom>
          <a:solidFill>
            <a:srgbClr val="FFFF66"/>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 deficit</a:t>
            </a:r>
            <a:r>
              <a:rPr kumimoji="0" lang="en-US" sz="3500" b="0" i="0" u="none" strike="noStrike" kern="0" cap="none" spc="0" normalizeH="0" noProof="0" dirty="0">
                <a:ln>
                  <a:noFill/>
                </a:ln>
                <a:solidFill>
                  <a:srgbClr val="000000"/>
                </a:solidFill>
                <a:effectLst/>
                <a:uLnTx/>
                <a:uFillTx/>
                <a:latin typeface="Calibri" pitchFamily="34" charset="0"/>
              </a:rPr>
              <a:t> is </a:t>
            </a:r>
            <a:r>
              <a:rPr kumimoji="0" lang="en-US" sz="3500" b="0" i="0" u="none" strike="noStrike" kern="0" cap="none" spc="0" normalizeH="0" baseline="0" noProof="0" dirty="0">
                <a:ln>
                  <a:noFill/>
                </a:ln>
                <a:solidFill>
                  <a:srgbClr val="000000"/>
                </a:solidFill>
                <a:effectLst/>
                <a:uLnTx/>
                <a:uFillTx/>
                <a:latin typeface="Calibri" pitchFamily="34" charset="0"/>
              </a:rPr>
              <a:t>different from the national debt in that the national debt is the total amount borrowed over time</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000999"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5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09600" y="1447800"/>
            <a:ext cx="7772400" cy="39624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Federal Reserve System is a decentralized organization of twelve districts that are overseen by a central Board of Governors located in Washington DC. The</a:t>
            </a:r>
            <a:r>
              <a:rPr kumimoji="0" lang="en-US" sz="3500" b="0" i="0" u="none" strike="noStrike" kern="0" cap="none" spc="0" normalizeH="0" noProof="0" dirty="0">
                <a:ln>
                  <a:noFill/>
                </a:ln>
                <a:solidFill>
                  <a:srgbClr val="000000"/>
                </a:solidFill>
                <a:effectLst/>
                <a:uLnTx/>
                <a:uFillTx/>
                <a:latin typeface="Calibri" pitchFamily="34" charset="0"/>
              </a:rPr>
              <a:t> Board of Governors are appointed by the President to a single 14-year term (terms are staggered) and are approved by the Senate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35975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257800"/>
            <a:ext cx="9144000" cy="1600200"/>
          </a:xfrm>
          <a:prstGeom prst="wedgeRectCallout">
            <a:avLst>
              <a:gd name="adj1" fmla="val -981"/>
              <a:gd name="adj2" fmla="val 16069"/>
            </a:avLst>
          </a:prstGeom>
          <a:solidFill>
            <a:schemeClr val="accent5">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“Monetary policy” are the actions by the Federal Reserve increasing and decreasing of the money supply to affect the cost</a:t>
            </a:r>
            <a:r>
              <a:rPr kumimoji="0" lang="en-US" sz="3500" b="0" i="0" u="none" strike="noStrike" kern="0" cap="none" spc="0" normalizeH="0" noProof="0" dirty="0">
                <a:ln>
                  <a:noFill/>
                </a:ln>
                <a:solidFill>
                  <a:srgbClr val="000000"/>
                </a:solidFill>
                <a:effectLst/>
                <a:uLnTx/>
                <a:uFillTx/>
                <a:latin typeface="Calibri" pitchFamily="34" charset="0"/>
              </a:rPr>
              <a:t> and availability of credit</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33400"/>
            <a:ext cx="4267200"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5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914400" y="4800600"/>
            <a:ext cx="7467600" cy="20574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three major tools of monetary policy that the Federal Reserve uses are (1) Reserve Requirement (2) Discount Rate (3) </a:t>
            </a:r>
            <a:r>
              <a:rPr kumimoji="0" lang="en-US" sz="3500" b="0" i="0" u="none" strike="noStrike" kern="0" cap="none" spc="0" normalizeH="0" baseline="0" noProof="0" dirty="0" err="1">
                <a:ln>
                  <a:noFill/>
                </a:ln>
                <a:solidFill>
                  <a:srgbClr val="000000"/>
                </a:solidFill>
                <a:effectLst/>
                <a:uLnTx/>
                <a:uFillTx/>
                <a:latin typeface="Calibri" pitchFamily="34" charset="0"/>
              </a:rPr>
              <a:t>Ope</a:t>
            </a:r>
            <a:r>
              <a:rPr lang="en-US" sz="3500" kern="0" dirty="0">
                <a:solidFill>
                  <a:srgbClr val="000000"/>
                </a:solidFill>
                <a:latin typeface="Calibri" pitchFamily="34" charset="0"/>
              </a:rPr>
              <a:t>n Market Operations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7200"/>
            <a:ext cx="42672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5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5562600" y="1371600"/>
            <a:ext cx="3276600" cy="4124325"/>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“Fiscal policy” are the actions by the legislative and executive branches of government in tax and spending decisions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5105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5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5337175" y="175059"/>
            <a:ext cx="3657600" cy="646632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legislative and executive branches use fiscal policy to regulate</a:t>
            </a:r>
            <a:r>
              <a:rPr kumimoji="0" lang="en-US" sz="3500" b="0" i="0" u="none" strike="noStrike" kern="0" cap="none" spc="0" normalizeH="0" noProof="0" dirty="0">
                <a:ln>
                  <a:noFill/>
                </a:ln>
                <a:solidFill>
                  <a:srgbClr val="000000"/>
                </a:solidFill>
                <a:effectLst/>
                <a:uLnTx/>
                <a:uFillTx/>
                <a:latin typeface="Calibri" pitchFamily="34" charset="0"/>
              </a:rPr>
              <a:t> the economy through tax and spending decisions designed to purchase goods and services or give people or businesses incentives to do so</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204"/>
            <a:ext cx="5108575"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3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228600" y="1066800"/>
            <a:ext cx="2590800" cy="4494068"/>
          </a:xfrm>
          <a:prstGeom prst="wedgeRectCallout">
            <a:avLst>
              <a:gd name="adj1" fmla="val -981"/>
              <a:gd name="adj2" fmla="val 16069"/>
            </a:avLst>
          </a:prstGeom>
          <a:solidFill>
            <a:schemeClr val="accent3">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CAPITAL:</a:t>
            </a:r>
            <a:r>
              <a:rPr kumimoji="0" lang="en-US" sz="3500" b="1" i="0" u="none" strike="noStrike" kern="0" cap="none" spc="0" normalizeH="0" noProof="0" dirty="0">
                <a:ln>
                  <a:noFill/>
                </a:ln>
                <a:solidFill>
                  <a:srgbClr val="000000"/>
                </a:solidFill>
                <a:effectLst/>
                <a:uLnTx/>
                <a:uFillTx/>
                <a:latin typeface="Calibri" pitchFamily="34" charset="0"/>
              </a:rPr>
              <a:t> </a:t>
            </a:r>
            <a:r>
              <a:rPr kumimoji="0" lang="en-US" sz="3500" b="0" i="0" u="none" strike="noStrike" kern="0" cap="none" spc="0" normalizeH="0" noProof="0" dirty="0">
                <a:ln>
                  <a:noFill/>
                </a:ln>
                <a:solidFill>
                  <a:srgbClr val="000000"/>
                </a:solidFill>
                <a:effectLst/>
                <a:uLnTx/>
                <a:uFillTx/>
                <a:latin typeface="Calibri" pitchFamily="34" charset="0"/>
              </a:rPr>
              <a:t>any good used to make another good (for example, factories and equipment)</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7170" name="Picture 2" descr="http://upload.wikimedia.org/wikipedia/commons/thumb/7/71/Wolfsburg_VW-Werk.jpg/250px-Wolfsburg_VW-We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75434"/>
            <a:ext cx="6019800" cy="487679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1371600" y="5181600"/>
            <a:ext cx="6781800" cy="1524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“Comparative advantage” is the ability to produce a good or service at a lower opportunity cost</a:t>
            </a:r>
          </a:p>
        </p:txBody>
      </p:sp>
      <p:pic>
        <p:nvPicPr>
          <p:cNvPr id="24578" name="Picture 2" descr="http://alwayson.goingon.com/files/imagecache/ao_story_image_inside/story_image/comparative_advantage_300x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4745"/>
            <a:ext cx="5257800" cy="4800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715000"/>
            <a:ext cx="9144000" cy="1143000"/>
          </a:xfrm>
          <a:prstGeom prst="wedgeRectCallout">
            <a:avLst>
              <a:gd name="adj1" fmla="val -981"/>
              <a:gd name="adj2" fmla="val 16069"/>
            </a:avLst>
          </a:prstGeom>
          <a:solidFill>
            <a:srgbClr val="FFCC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“Absolute advantage” is the ability</a:t>
            </a:r>
            <a:r>
              <a:rPr kumimoji="0" lang="en-US" sz="3500" b="0" i="0" u="none" strike="noStrike" kern="0" cap="none" spc="0" normalizeH="0" noProof="0" dirty="0">
                <a:ln>
                  <a:noFill/>
                </a:ln>
                <a:solidFill>
                  <a:srgbClr val="000000"/>
                </a:solidFill>
                <a:effectLst/>
                <a:uLnTx/>
                <a:uFillTx/>
                <a:latin typeface="Calibri" pitchFamily="34" charset="0"/>
              </a:rPr>
              <a:t> to produce more of a good or service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3886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6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04800" y="1295400"/>
            <a:ext cx="8839200" cy="35052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Balance of trade is the difference between the amounts of goods exported</a:t>
            </a:r>
            <a:r>
              <a:rPr kumimoji="0" lang="en-US" sz="3500" b="0" i="0" u="none" strike="noStrike" kern="0" cap="none" spc="0" normalizeH="0" noProof="0" dirty="0">
                <a:ln>
                  <a:noFill/>
                </a:ln>
                <a:solidFill>
                  <a:srgbClr val="000000"/>
                </a:solidFill>
                <a:effectLst/>
                <a:uLnTx/>
                <a:uFillTx/>
                <a:latin typeface="Calibri" pitchFamily="34" charset="0"/>
              </a:rPr>
              <a:t> to a country and the amount of goods imported from that country (X – M). Balance of record shows the payments and receipts of the residents of the country in their transactions with residents of other countries </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7716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285750"/>
            <a:ext cx="9144000" cy="5715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 “tariff” is a tax on an import</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09" y="1371600"/>
            <a:ext cx="86868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6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4343400"/>
            <a:ext cx="9144000" cy="20574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government uses standards</a:t>
            </a:r>
            <a:r>
              <a:rPr kumimoji="0" lang="en-US" sz="3500" b="0" i="0" u="none" strike="noStrike" kern="0" cap="none" spc="0" normalizeH="0" noProof="0" dirty="0">
                <a:ln>
                  <a:noFill/>
                </a:ln>
                <a:solidFill>
                  <a:srgbClr val="000000"/>
                </a:solidFill>
                <a:effectLst/>
                <a:uLnTx/>
                <a:uFillTx/>
                <a:latin typeface="Calibri" pitchFamily="34" charset="0"/>
              </a:rPr>
              <a:t> as a trade barrier by regulating the quality of goods that are imported from a country (for example, toys may not be made using lead-based paints)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3" name="Rectangular Callout 2"/>
          <p:cNvSpPr>
            <a:spLocks noChangeArrowheads="1"/>
          </p:cNvSpPr>
          <p:nvPr/>
        </p:nvSpPr>
        <p:spPr bwMode="auto">
          <a:xfrm>
            <a:off x="0" y="2667000"/>
            <a:ext cx="91440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An</a:t>
            </a:r>
            <a:r>
              <a:rPr kumimoji="0" lang="en-US" sz="3500" b="0" i="0" u="none" strike="noStrike" kern="0" cap="none" spc="0" normalizeH="0" noProof="0" dirty="0">
                <a:ln>
                  <a:noFill/>
                </a:ln>
                <a:solidFill>
                  <a:srgbClr val="000000"/>
                </a:solidFill>
                <a:effectLst/>
                <a:uLnTx/>
                <a:uFillTx/>
                <a:latin typeface="Calibri" pitchFamily="34" charset="0"/>
              </a:rPr>
              <a:t> “embargo” is the restriction of exports to a specific country</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4" name="Rectangular Callout 3"/>
          <p:cNvSpPr>
            <a:spLocks noChangeArrowheads="1"/>
          </p:cNvSpPr>
          <p:nvPr/>
        </p:nvSpPr>
        <p:spPr bwMode="auto">
          <a:xfrm>
            <a:off x="0" y="685800"/>
            <a:ext cx="9144000" cy="1143000"/>
          </a:xfrm>
          <a:prstGeom prst="wedgeRectCallout">
            <a:avLst>
              <a:gd name="adj1" fmla="val -981"/>
              <a:gd name="adj2" fmla="val 16069"/>
            </a:avLst>
          </a:prstGeom>
          <a:solidFill>
            <a:srgbClr val="FFFF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 “quota” is a limit of the number</a:t>
            </a:r>
            <a:r>
              <a:rPr kumimoji="0" lang="en-US" sz="3500" b="0" i="0" u="none" strike="noStrike" kern="0" cap="none" spc="0" normalizeH="0" noProof="0" dirty="0">
                <a:ln>
                  <a:noFill/>
                </a:ln>
                <a:solidFill>
                  <a:srgbClr val="000000"/>
                </a:solidFill>
                <a:effectLst/>
                <a:uLnTx/>
                <a:uFillTx/>
                <a:latin typeface="Calibri" pitchFamily="34" charset="0"/>
              </a:rPr>
              <a:t> of goods that may be imported from a specific country</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7029866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4191000"/>
            <a:ext cx="9144000" cy="2667000"/>
          </a:xfrm>
          <a:prstGeom prst="wedgeRectCallout">
            <a:avLst>
              <a:gd name="adj1" fmla="val -981"/>
              <a:gd name="adj2" fmla="val 16069"/>
            </a:avLst>
          </a:prstGeom>
          <a:solidFill>
            <a:schemeClr val="accent3">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Calibri" pitchFamily="34" charset="0"/>
              </a:rPr>
              <a:t>The government uses subsidies as a trade barrier by making domestic goods cheaper</a:t>
            </a:r>
            <a:r>
              <a:rPr kumimoji="0" lang="en-US" sz="3000" b="0" i="0" u="none" strike="noStrike" kern="0" cap="none" spc="0" normalizeH="0" noProof="0" dirty="0">
                <a:ln>
                  <a:noFill/>
                </a:ln>
                <a:solidFill>
                  <a:srgbClr val="000000"/>
                </a:solidFill>
                <a:effectLst/>
                <a:uLnTx/>
                <a:uFillTx/>
                <a:latin typeface="Calibri" pitchFamily="34" charset="0"/>
              </a:rPr>
              <a:t> for consumers to buy, so that customers are less likely to turn to an imported substitute (for example, American cotton may be subsidized, leading to a decrease in demand for the now more expensive Egyptian cotton)</a:t>
            </a:r>
            <a:endParaRPr kumimoji="0" lang="en-US" sz="3000" b="0" i="0" u="none" strike="noStrike" kern="0" cap="none" spc="0" normalizeH="0" baseline="0" noProof="0" dirty="0">
              <a:ln>
                <a:noFill/>
              </a:ln>
              <a:solidFill>
                <a:srgbClr val="000000"/>
              </a:solidFill>
              <a:effectLst/>
              <a:uLnTx/>
              <a:uFillTx/>
              <a:latin typeface="Calibri" pitchFamily="34" charset="0"/>
            </a:endParaRPr>
          </a:p>
        </p:txBody>
      </p:sp>
      <p:pic>
        <p:nvPicPr>
          <p:cNvPr id="27650" name="Picture 2" descr="http://static.flickr.com/96/209806168_55f337944e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248400" cy="3886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1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2133600"/>
          </a:xfrm>
          <a:prstGeom prst="wedgeRectCallout">
            <a:avLst>
              <a:gd name="adj1" fmla="val -981"/>
              <a:gd name="adj2" fmla="val 16069"/>
            </a:avLst>
          </a:prstGeom>
          <a:solidFill>
            <a:srgbClr val="FF00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costs of trade barriers are less choice and more expensive goods. The benefits of trade barriers are the protection of domestic industries,</a:t>
            </a:r>
            <a:r>
              <a:rPr kumimoji="0" lang="en-US" sz="3500" b="0" i="0" u="none" strike="noStrike" kern="0" cap="none" spc="0" normalizeH="0" noProof="0" dirty="0">
                <a:ln>
                  <a:noFill/>
                </a:ln>
                <a:solidFill>
                  <a:srgbClr val="000000"/>
                </a:solidFill>
                <a:effectLst/>
                <a:uLnTx/>
                <a:uFillTx/>
                <a:latin typeface="Calibri" pitchFamily="34" charset="0"/>
              </a:rPr>
              <a:t> national pride, and national security</a:t>
            </a:r>
            <a:r>
              <a:rPr kumimoji="0" lang="en-US" sz="3500" b="0" i="0" u="none" strike="noStrike" kern="0" cap="none" spc="0" normalizeH="0" baseline="0" noProof="0" dirty="0">
                <a:ln>
                  <a:noFill/>
                </a:ln>
                <a:solidFill>
                  <a:srgbClr val="000000"/>
                </a:solidFill>
                <a:effectLst/>
                <a:uLnTx/>
                <a:uFillTx/>
                <a:latin typeface="Calibri" pitchFamily="34" charset="0"/>
              </a:rPr>
              <a:t> </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4495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0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5715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EU</a:t>
            </a:r>
            <a:r>
              <a:rPr kumimoji="0" lang="en-US" sz="3500" b="0" i="0" u="none" strike="noStrike" kern="0" cap="none" spc="0" normalizeH="0" noProof="0" dirty="0">
                <a:ln>
                  <a:noFill/>
                </a:ln>
                <a:solidFill>
                  <a:srgbClr val="000000"/>
                </a:solidFill>
                <a:effectLst/>
                <a:uLnTx/>
                <a:uFillTx/>
                <a:latin typeface="Calibri" pitchFamily="34" charset="0"/>
              </a:rPr>
              <a:t> (European Union) is based in Europe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5943600"/>
          </a:xfrm>
          <a:prstGeom prst="rect">
            <a:avLst/>
          </a:prstGeom>
          <a:solidFill>
            <a:srgbClr val="FF0000"/>
          </a:solidFill>
          <a:ln>
            <a:solidFill>
              <a:srgbClr val="FF0000"/>
            </a:solidFill>
          </a:ln>
          <a:effectLst/>
        </p:spPr>
      </p:pic>
    </p:spTree>
    <p:extLst>
      <p:ext uri="{BB962C8B-B14F-4D97-AF65-F5344CB8AC3E}">
        <p14:creationId xmlns:p14="http://schemas.microsoft.com/office/powerpoint/2010/main" val="19560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715000"/>
            <a:ext cx="91440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NAFTA (the North American Free Trade Agreement) is based in North America</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0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ular Callout 1"/>
          <p:cNvSpPr>
            <a:spLocks noChangeArrowheads="1"/>
          </p:cNvSpPr>
          <p:nvPr/>
        </p:nvSpPr>
        <p:spPr bwMode="auto">
          <a:xfrm>
            <a:off x="6438900" y="2476500"/>
            <a:ext cx="2438400" cy="39624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ASEAN (Association of Southeast Asian Nations) is based in Asia</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709" y="609600"/>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0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0"/>
            <a:ext cx="9144000" cy="990600"/>
          </a:xfrm>
          <a:prstGeom prst="wedgeRectCallout">
            <a:avLst>
              <a:gd name="adj1" fmla="val -981"/>
              <a:gd name="adj2" fmla="val 16069"/>
            </a:avLst>
          </a:prstGeom>
          <a:solidFill>
            <a:srgbClr val="66FF33"/>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ENTREPRENEUR:</a:t>
            </a:r>
            <a:r>
              <a:rPr kumimoji="0" lang="en-US" sz="3500" b="0" i="0" u="none" strike="noStrike" kern="0" cap="none" spc="0" normalizeH="0" noProof="0" dirty="0">
                <a:ln>
                  <a:noFill/>
                </a:ln>
                <a:solidFill>
                  <a:srgbClr val="000000"/>
                </a:solidFill>
                <a:effectLst/>
                <a:uLnTx/>
                <a:uFillTx/>
                <a:latin typeface="Calibri" pitchFamily="34" charset="0"/>
              </a:rPr>
              <a:t> a person who comes up with the idea to combine the productive resources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8194" name="Picture 2" descr="http://www.csmonitor.com/var/ezflow_site/storage/images/media/images/0804-wires-gates/8426237-1-eng-US/0804-wires-gates_full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33055"/>
            <a:ext cx="7772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4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4636" y="5334000"/>
            <a:ext cx="9144000" cy="1524000"/>
          </a:xfrm>
          <a:prstGeom prst="wedgeRectCallout">
            <a:avLst>
              <a:gd name="adj1" fmla="val -981"/>
              <a:gd name="adj2" fmla="val 16069"/>
            </a:avLst>
          </a:prstGeom>
          <a:solidFill>
            <a:srgbClr val="FFCC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Arguments AGAINST</a:t>
            </a:r>
            <a:r>
              <a:rPr kumimoji="0" lang="en-US" sz="3500" b="0" i="0" u="none" strike="noStrike" kern="0" cap="none" spc="0" normalizeH="0" noProof="0" dirty="0">
                <a:ln>
                  <a:noFill/>
                </a:ln>
                <a:solidFill>
                  <a:srgbClr val="000000"/>
                </a:solidFill>
                <a:effectLst/>
                <a:uLnTx/>
                <a:uFillTx/>
                <a:latin typeface="Calibri" pitchFamily="34" charset="0"/>
              </a:rPr>
              <a:t> free trade are national pride, protecting domestic industries, protecting domestic jobs, and national security </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3" name="Rectangular Callout 2"/>
          <p:cNvSpPr>
            <a:spLocks noChangeArrowheads="1"/>
          </p:cNvSpPr>
          <p:nvPr/>
        </p:nvSpPr>
        <p:spPr bwMode="auto">
          <a:xfrm>
            <a:off x="-34636" y="0"/>
            <a:ext cx="9144000" cy="11430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An argument IN FAVOR of free trade is that there are lower cost</a:t>
            </a:r>
            <a:r>
              <a:rPr kumimoji="0" lang="en-US" sz="3500" b="0" i="0" u="none" strike="noStrike" kern="0" cap="none" spc="0" normalizeH="0" noProof="0" dirty="0">
                <a:ln>
                  <a:noFill/>
                </a:ln>
                <a:solidFill>
                  <a:srgbClr val="000000"/>
                </a:solidFill>
                <a:effectLst/>
                <a:uLnTx/>
                <a:uFillTx/>
                <a:latin typeface="Calibri" pitchFamily="34" charset="0"/>
              </a:rPr>
              <a:t> of goods and more choice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664" y="1406236"/>
            <a:ext cx="2819400"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0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927" y="1371600"/>
            <a:ext cx="9144000" cy="3505200"/>
          </a:xfrm>
          <a:prstGeom prst="wedgeRectCallout">
            <a:avLst>
              <a:gd name="adj1" fmla="val -981"/>
              <a:gd name="adj2" fmla="val 16069"/>
            </a:avLst>
          </a:prstGeom>
          <a:solidFill>
            <a:srgbClr val="66FF33"/>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Supply and demand determine the exchange rates between national currencies by coming to an equilibrium price;</a:t>
            </a:r>
            <a:r>
              <a:rPr kumimoji="0" lang="en-US" sz="3500" b="0" i="0" u="none" strike="noStrike" kern="0" cap="none" spc="0" normalizeH="0" noProof="0" dirty="0">
                <a:ln>
                  <a:noFill/>
                </a:ln>
                <a:solidFill>
                  <a:srgbClr val="000000"/>
                </a:solidFill>
                <a:effectLst/>
                <a:uLnTx/>
                <a:uFillTx/>
                <a:latin typeface="Calibri" pitchFamily="34" charset="0"/>
              </a:rPr>
              <a:t> as more goods are demanded from a foreign country, there will be an increase in demand for that country’s currency, leading to an appreciation of value of the foreign currency and vice versa</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26481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381000" y="3124200"/>
            <a:ext cx="8458200" cy="3048000"/>
          </a:xfrm>
          <a:prstGeom prst="wedgeRectCallout">
            <a:avLst>
              <a:gd name="adj1" fmla="val -981"/>
              <a:gd name="adj2" fmla="val 16069"/>
            </a:avLst>
          </a:prstGeom>
          <a:solidFill>
            <a:schemeClr val="accent6">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The appreciation of the U.S. </a:t>
            </a:r>
            <a:r>
              <a:rPr lang="en-US" sz="3500" kern="0" dirty="0">
                <a:solidFill>
                  <a:srgbClr val="000000"/>
                </a:solidFill>
                <a:latin typeface="Calibri" pitchFamily="34" charset="0"/>
              </a:rPr>
              <a:t>Dollar in terms of the British Pound Sterling affects trade between the United States and Great Britain in that it becomes less expensive to import goods from Britain but more expensive for the British to buy American goods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021773"/>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69372"/>
            <a:ext cx="2819400" cy="202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1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685800" y="990600"/>
            <a:ext cx="7924800" cy="19812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Commercial Banks are for-profit corporations; they will generally charge higher interest rates on loans and provide lower interest</a:t>
            </a:r>
            <a:r>
              <a:rPr kumimoji="0" lang="en-US" sz="3500" b="0" i="0" u="none" strike="noStrike" kern="0" cap="none" spc="0" normalizeH="0" noProof="0" dirty="0">
                <a:ln>
                  <a:noFill/>
                </a:ln>
                <a:solidFill>
                  <a:srgbClr val="000000"/>
                </a:solidFill>
                <a:effectLst/>
                <a:uLnTx/>
                <a:uFillTx/>
                <a:latin typeface="Calibri" pitchFamily="34" charset="0"/>
              </a:rPr>
              <a:t> rates on accounts</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3" name="Rectangular Callout 2"/>
          <p:cNvSpPr>
            <a:spLocks noChangeArrowheads="1"/>
          </p:cNvSpPr>
          <p:nvPr/>
        </p:nvSpPr>
        <p:spPr bwMode="auto">
          <a:xfrm>
            <a:off x="228600" y="3581400"/>
            <a:ext cx="8610600" cy="2514600"/>
          </a:xfrm>
          <a:prstGeom prst="wedgeRectCallout">
            <a:avLst>
              <a:gd name="adj1" fmla="val -981"/>
              <a:gd name="adj2" fmla="val 16069"/>
            </a:avLst>
          </a:prstGeom>
          <a:solidFill>
            <a:schemeClr val="bg2">
              <a:lumMod val="9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Credit Unions are owned by the account</a:t>
            </a:r>
            <a:r>
              <a:rPr kumimoji="0" lang="en-US" sz="3500" b="0" i="0" u="none" strike="noStrike" kern="0" cap="none" spc="0" normalizeH="0" noProof="0" dirty="0">
                <a:ln>
                  <a:noFill/>
                </a:ln>
                <a:solidFill>
                  <a:srgbClr val="000000"/>
                </a:solidFill>
                <a:effectLst/>
                <a:uLnTx/>
                <a:uFillTx/>
                <a:latin typeface="Calibri" pitchFamily="34" charset="0"/>
              </a:rPr>
              <a:t> holders (members); since the members are the owners, there is an incentive to have lower interest rates on loans but pay higher interest on accounts at the Credit Union  </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9851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As risk increases, the potential rewards (higher payments) also increases</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1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1219200"/>
            <a:ext cx="91440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During inflation, debtors benefit from paying back loans using inflated (less valuable) dollars</a:t>
            </a:r>
          </a:p>
        </p:txBody>
      </p:sp>
      <p:sp>
        <p:nvSpPr>
          <p:cNvPr id="3" name="Rectangular Callout 2"/>
          <p:cNvSpPr>
            <a:spLocks noChangeArrowheads="1"/>
          </p:cNvSpPr>
          <p:nvPr/>
        </p:nvSpPr>
        <p:spPr bwMode="auto">
          <a:xfrm>
            <a:off x="-34636" y="2895600"/>
            <a:ext cx="9144000" cy="2514600"/>
          </a:xfrm>
          <a:prstGeom prst="wedgeRectCallout">
            <a:avLst>
              <a:gd name="adj1" fmla="val -981"/>
              <a:gd name="adj2" fmla="val 16069"/>
            </a:avLst>
          </a:prstGeom>
          <a:solidFill>
            <a:srgbClr val="FFCC99"/>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lang="en-US" sz="3500" kern="0" dirty="0">
                <a:solidFill>
                  <a:srgbClr val="000000"/>
                </a:solidFill>
                <a:latin typeface="Calibri" pitchFamily="34" charset="0"/>
              </a:rPr>
              <a:t>During inflation, c</a:t>
            </a:r>
            <a:r>
              <a:rPr kumimoji="0" lang="en-US" sz="3500" b="0" i="0" u="none" strike="noStrike" kern="0" cap="none" spc="0" normalizeH="0" baseline="0" noProof="0" dirty="0" err="1">
                <a:ln>
                  <a:noFill/>
                </a:ln>
                <a:solidFill>
                  <a:srgbClr val="000000"/>
                </a:solidFill>
                <a:effectLst/>
                <a:uLnTx/>
                <a:uFillTx/>
                <a:latin typeface="Calibri" pitchFamily="34" charset="0"/>
              </a:rPr>
              <a:t>reditors</a:t>
            </a:r>
            <a:r>
              <a:rPr kumimoji="0" lang="en-US" sz="3500" b="0" i="0" u="none" strike="noStrike" kern="0" cap="none" spc="0" normalizeH="0" baseline="0" noProof="0" dirty="0">
                <a:ln>
                  <a:noFill/>
                </a:ln>
                <a:solidFill>
                  <a:srgbClr val="000000"/>
                </a:solidFill>
                <a:effectLst/>
                <a:uLnTx/>
                <a:uFillTx/>
                <a:latin typeface="Calibri" pitchFamily="34" charset="0"/>
              </a:rPr>
              <a:t> lose from receiving payments in inflated</a:t>
            </a:r>
            <a:r>
              <a:rPr kumimoji="0" lang="en-US" sz="3500" b="0" i="0" u="none" strike="noStrike" kern="0" cap="none" spc="0" normalizeH="0" noProof="0" dirty="0">
                <a:ln>
                  <a:noFill/>
                </a:ln>
                <a:solidFill>
                  <a:srgbClr val="000000"/>
                </a:solidFill>
                <a:effectLst/>
                <a:uLnTx/>
                <a:uFillTx/>
                <a:latin typeface="Calibri" pitchFamily="34" charset="0"/>
              </a:rPr>
              <a:t> (less valuable) dollars. Savers also lose if inflation rates exceed interest rates. People on fixed incomes lose by being able to purchase less for the same amount of money </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9851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838200" y="914400"/>
            <a:ext cx="7620000" cy="1524000"/>
          </a:xfrm>
          <a:prstGeom prst="wedgeRectCallout">
            <a:avLst>
              <a:gd name="adj1" fmla="val -981"/>
              <a:gd name="adj2" fmla="val 16069"/>
            </a:avLst>
          </a:prstGeom>
          <a:solidFill>
            <a:schemeClr val="accent6">
              <a:lumMod val="20000"/>
              <a:lumOff val="8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“Progressive tax”:</a:t>
            </a:r>
            <a:r>
              <a:rPr kumimoji="0" lang="en-US" sz="3500" b="0" i="0" u="none" strike="noStrike" kern="0" cap="none" spc="0" normalizeH="0" noProof="0" dirty="0">
                <a:ln>
                  <a:noFill/>
                </a:ln>
                <a:solidFill>
                  <a:srgbClr val="000000"/>
                </a:solidFill>
                <a:effectLst/>
                <a:uLnTx/>
                <a:uFillTx/>
                <a:latin typeface="Calibri" pitchFamily="34" charset="0"/>
              </a:rPr>
              <a:t> as income rises, so does the percent of income paid to the tax (example: income tax)</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3" name="Rectangular Callout 2"/>
          <p:cNvSpPr>
            <a:spLocks noChangeArrowheads="1"/>
          </p:cNvSpPr>
          <p:nvPr/>
        </p:nvSpPr>
        <p:spPr bwMode="auto">
          <a:xfrm>
            <a:off x="838200" y="2667000"/>
            <a:ext cx="7620000" cy="1524000"/>
          </a:xfrm>
          <a:prstGeom prst="wedgeRectCallout">
            <a:avLst>
              <a:gd name="adj1" fmla="val -981"/>
              <a:gd name="adj2" fmla="val 16069"/>
            </a:avLst>
          </a:prstGeom>
          <a:solidFill>
            <a:schemeClr val="accent6">
              <a:lumMod val="40000"/>
              <a:lumOff val="6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“Proportional tax”: everyone pays the same percent of income to the tax (example: Medicare tax)</a:t>
            </a:r>
          </a:p>
        </p:txBody>
      </p:sp>
      <p:sp>
        <p:nvSpPr>
          <p:cNvPr id="5" name="Rectangular Callout 4"/>
          <p:cNvSpPr>
            <a:spLocks noChangeArrowheads="1"/>
          </p:cNvSpPr>
          <p:nvPr/>
        </p:nvSpPr>
        <p:spPr bwMode="auto">
          <a:xfrm>
            <a:off x="838199" y="4495800"/>
            <a:ext cx="7620001" cy="1524000"/>
          </a:xfrm>
          <a:prstGeom prst="wedgeRectCallout">
            <a:avLst>
              <a:gd name="adj1" fmla="val -981"/>
              <a:gd name="adj2" fmla="val 16069"/>
            </a:avLst>
          </a:prstGeom>
          <a:solidFill>
            <a:schemeClr val="accent6">
              <a:lumMod val="60000"/>
              <a:lumOff val="40000"/>
            </a:schemeClr>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“Regressive tax”” as income rises, the percent of income paid to the tax decreases (example: sales tax on food)</a:t>
            </a:r>
          </a:p>
        </p:txBody>
      </p:sp>
    </p:spTree>
    <p:extLst>
      <p:ext uri="{BB962C8B-B14F-4D97-AF65-F5344CB8AC3E}">
        <p14:creationId xmlns:p14="http://schemas.microsoft.com/office/powerpoint/2010/main" val="9851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533400"/>
            <a:ext cx="9144000" cy="16002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Increasing sales tax generally affects the poor more than the rich because they have to pay a greater portion of their income to the tax</a:t>
            </a:r>
          </a:p>
        </p:txBody>
      </p:sp>
      <p:sp>
        <p:nvSpPr>
          <p:cNvPr id="3" name="Rectangular Callout 2"/>
          <p:cNvSpPr>
            <a:spLocks noChangeArrowheads="1"/>
          </p:cNvSpPr>
          <p:nvPr/>
        </p:nvSpPr>
        <p:spPr bwMode="auto">
          <a:xfrm>
            <a:off x="0" y="2438400"/>
            <a:ext cx="9144000" cy="34290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For example: if a</a:t>
            </a:r>
            <a:r>
              <a:rPr kumimoji="0" lang="en-US" sz="3500" b="0" i="0" u="none" strike="noStrike" kern="0" cap="none" spc="0" normalizeH="0" noProof="0" dirty="0">
                <a:ln>
                  <a:noFill/>
                </a:ln>
                <a:solidFill>
                  <a:srgbClr val="000000"/>
                </a:solidFill>
                <a:effectLst/>
                <a:uLnTx/>
                <a:uFillTx/>
                <a:latin typeface="Calibri" pitchFamily="34" charset="0"/>
              </a:rPr>
              <a:t> person earning $100,000 per year were to buy a loaf of bread for $1.00, sales tax would be 2 cents. And if a person earning $20,000 per year were to buy that same loaf of bread, the sales tax is still 2 cents. That is a greater portion of his income as compared to the wealthier person.</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9851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0" y="0"/>
            <a:ext cx="9144000" cy="5715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THE FOUR “Cs” OF CREDIT</a:t>
            </a:r>
          </a:p>
        </p:txBody>
      </p:sp>
      <p:sp>
        <p:nvSpPr>
          <p:cNvPr id="3" name="Rectangular Callout 2"/>
          <p:cNvSpPr>
            <a:spLocks noChangeArrowheads="1"/>
          </p:cNvSpPr>
          <p:nvPr/>
        </p:nvSpPr>
        <p:spPr bwMode="auto">
          <a:xfrm>
            <a:off x="1066800" y="831273"/>
            <a:ext cx="7010400" cy="10668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Collateral</a:t>
            </a:r>
            <a:r>
              <a:rPr kumimoji="0" lang="en-US" sz="3500" b="0" i="0" u="none" strike="noStrike" kern="0" cap="none" spc="0" normalizeH="0" baseline="0" noProof="0" dirty="0">
                <a:ln>
                  <a:noFill/>
                </a:ln>
                <a:solidFill>
                  <a:srgbClr val="000000"/>
                </a:solidFill>
                <a:effectLst/>
                <a:uLnTx/>
                <a:uFillTx/>
                <a:latin typeface="Calibri" pitchFamily="34" charset="0"/>
              </a:rPr>
              <a:t>:</a:t>
            </a:r>
            <a:r>
              <a:rPr kumimoji="0" lang="en-US" sz="3500" b="0" i="0" u="none" strike="noStrike" kern="0" cap="none" spc="0" normalizeH="0" noProof="0" dirty="0">
                <a:ln>
                  <a:noFill/>
                </a:ln>
                <a:solidFill>
                  <a:srgbClr val="000000"/>
                </a:solidFill>
                <a:effectLst/>
                <a:uLnTx/>
                <a:uFillTx/>
                <a:latin typeface="Calibri" pitchFamily="34" charset="0"/>
              </a:rPr>
              <a:t> what can the creditor take away if the loan is defaulted on?  </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4" name="Rectangular Callout 3"/>
          <p:cNvSpPr>
            <a:spLocks noChangeArrowheads="1"/>
          </p:cNvSpPr>
          <p:nvPr/>
        </p:nvSpPr>
        <p:spPr bwMode="auto">
          <a:xfrm>
            <a:off x="1080655" y="2133600"/>
            <a:ext cx="7010401" cy="10668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Capital</a:t>
            </a:r>
            <a:r>
              <a:rPr kumimoji="0" lang="en-US" sz="3500" b="0" i="0" u="none" strike="noStrike" kern="0" cap="none" spc="0" normalizeH="0" baseline="0" noProof="0" dirty="0">
                <a:ln>
                  <a:noFill/>
                </a:ln>
                <a:solidFill>
                  <a:srgbClr val="000000"/>
                </a:solidFill>
                <a:effectLst/>
                <a:uLnTx/>
                <a:uFillTx/>
                <a:latin typeface="Calibri" pitchFamily="34" charset="0"/>
              </a:rPr>
              <a:t>:</a:t>
            </a:r>
            <a:r>
              <a:rPr kumimoji="0" lang="en-US" sz="3500" b="0" i="0" u="none" strike="noStrike" kern="0" cap="none" spc="0" normalizeH="0" noProof="0" dirty="0">
                <a:ln>
                  <a:noFill/>
                </a:ln>
                <a:solidFill>
                  <a:srgbClr val="000000"/>
                </a:solidFill>
                <a:effectLst/>
                <a:uLnTx/>
                <a:uFillTx/>
                <a:latin typeface="Calibri" pitchFamily="34" charset="0"/>
              </a:rPr>
              <a:t> how much money do you have available?</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
        <p:nvSpPr>
          <p:cNvPr id="5" name="Rectangular Callout 4"/>
          <p:cNvSpPr>
            <a:spLocks noChangeArrowheads="1"/>
          </p:cNvSpPr>
          <p:nvPr/>
        </p:nvSpPr>
        <p:spPr bwMode="auto">
          <a:xfrm>
            <a:off x="1080655" y="3422073"/>
            <a:ext cx="7010401" cy="12192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defTabSz="914400" eaLnBrk="0" fontAlgn="base" latinLnBrk="0" hangingPunct="0">
              <a:lnSpc>
                <a:spcPct val="90000"/>
              </a:lnSpc>
              <a:spcBef>
                <a:spcPct val="0"/>
              </a:spcBef>
              <a:spcAft>
                <a:spcPct val="0"/>
              </a:spcAft>
              <a:buClrTx/>
              <a:buSzTx/>
              <a:buFontTx/>
              <a:buNone/>
              <a:tabLst/>
              <a:defRPr/>
            </a:pPr>
            <a:r>
              <a:rPr kumimoji="0" lang="en-US" sz="3500" b="1" i="0" u="none" strike="noStrike" kern="0" cap="none" spc="0" normalizeH="0" baseline="0" noProof="0" dirty="0">
                <a:ln>
                  <a:noFill/>
                </a:ln>
                <a:solidFill>
                  <a:srgbClr val="000000"/>
                </a:solidFill>
                <a:effectLst/>
                <a:uLnTx/>
                <a:uFillTx/>
                <a:latin typeface="Calibri" pitchFamily="34" charset="0"/>
              </a:rPr>
              <a:t>Character</a:t>
            </a:r>
            <a:r>
              <a:rPr kumimoji="0" lang="en-US" sz="3500" b="0" i="0" u="none" strike="noStrike" kern="0" cap="none" spc="0" normalizeH="0" baseline="0" noProof="0" dirty="0">
                <a:ln>
                  <a:noFill/>
                </a:ln>
                <a:solidFill>
                  <a:srgbClr val="000000"/>
                </a:solidFill>
                <a:effectLst/>
                <a:uLnTx/>
                <a:uFillTx/>
                <a:latin typeface="Calibri" pitchFamily="34" charset="0"/>
              </a:rPr>
              <a:t>: do you have a history of repaying your debts?</a:t>
            </a:r>
          </a:p>
        </p:txBody>
      </p:sp>
      <p:sp>
        <p:nvSpPr>
          <p:cNvPr id="6" name="Rectangular Callout 5"/>
          <p:cNvSpPr>
            <a:spLocks noChangeArrowheads="1"/>
          </p:cNvSpPr>
          <p:nvPr/>
        </p:nvSpPr>
        <p:spPr bwMode="auto">
          <a:xfrm>
            <a:off x="1066800" y="4946073"/>
            <a:ext cx="7010400" cy="1143000"/>
          </a:xfrm>
          <a:prstGeom prst="wedgeRectCallout">
            <a:avLst>
              <a:gd name="adj1" fmla="val -981"/>
              <a:gd name="adj2" fmla="val 16069"/>
            </a:avLst>
          </a:prstGeom>
          <a:solidFill>
            <a:srgbClr val="FFFFCC"/>
          </a:solidFill>
          <a:ln w="38100" algn="ctr">
            <a:solidFill>
              <a:srgbClr val="000000"/>
            </a:solidFill>
            <a:round/>
            <a:headEnd/>
            <a:tailEnd/>
          </a:ln>
        </p:spPr>
        <p:txBody>
          <a:bodyPr/>
          <a:lstStyle/>
          <a:p>
            <a:pPr marL="0" marR="0" lvl="0" indent="0" defTabSz="914400" eaLnBrk="0" fontAlgn="base" latinLnBrk="0" hangingPunct="0">
              <a:lnSpc>
                <a:spcPct val="90000"/>
              </a:lnSpc>
              <a:spcBef>
                <a:spcPct val="0"/>
              </a:spcBef>
              <a:spcAft>
                <a:spcPct val="0"/>
              </a:spcAft>
              <a:buClrTx/>
              <a:buSzTx/>
              <a:buFontTx/>
              <a:buNone/>
              <a:tabLst/>
              <a:defRPr/>
            </a:pPr>
            <a:r>
              <a:rPr lang="en-US" sz="3500" b="1" kern="0" dirty="0">
                <a:solidFill>
                  <a:srgbClr val="000000"/>
                </a:solidFill>
                <a:latin typeface="Calibri" pitchFamily="34" charset="0"/>
              </a:rPr>
              <a:t>Capacity</a:t>
            </a:r>
            <a:r>
              <a:rPr lang="en-US" sz="3500" kern="0" dirty="0">
                <a:solidFill>
                  <a:srgbClr val="000000"/>
                </a:solidFill>
                <a:latin typeface="Calibri" pitchFamily="34" charset="0"/>
              </a:rPr>
              <a:t>: do you have the capacity to pay back the debt?</a:t>
            </a:r>
            <a:endParaRPr kumimoji="0" lang="en-US" sz="35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9851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a:spLocks noChangeArrowheads="1"/>
          </p:cNvSpPr>
          <p:nvPr/>
        </p:nvSpPr>
        <p:spPr bwMode="auto">
          <a:xfrm>
            <a:off x="1524000" y="5486400"/>
            <a:ext cx="5791200" cy="1143000"/>
          </a:xfrm>
          <a:prstGeom prst="wedgeRectCallout">
            <a:avLst>
              <a:gd name="adj1" fmla="val -981"/>
              <a:gd name="adj2" fmla="val 16069"/>
            </a:avLst>
          </a:prstGeom>
          <a:solidFill>
            <a:srgbClr val="FFFF00"/>
          </a:solidFill>
          <a:ln w="38100" algn="ctr">
            <a:solidFill>
              <a:srgbClr val="000000"/>
            </a:solidFill>
            <a:round/>
            <a:headEnd/>
            <a:tailEnd/>
          </a:ln>
        </p:spPr>
        <p:txBody>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000000"/>
                </a:solidFill>
                <a:effectLst/>
                <a:uLnTx/>
                <a:uFillTx/>
                <a:latin typeface="Calibri" pitchFamily="34" charset="0"/>
              </a:rPr>
              <a:t>Simple interest: interest earned on just the principal</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791200" cy="502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81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TotalTime>
  <Words>2774</Words>
  <Application>Microsoft Office PowerPoint</Application>
  <PresentationFormat>On-screen Show (4:3)</PresentationFormat>
  <Paragraphs>168</Paragraphs>
  <Slides>103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103</vt:i4>
      </vt:variant>
    </vt:vector>
  </HeadingPairs>
  <TitlesOfParts>
    <vt:vector size="106" baseType="lpstr">
      <vt:lpstr>Arial</vt:lpstr>
      <vt:lpstr>Calibri</vt:lpstr>
      <vt:lpstr>Office Theme</vt:lpstr>
      <vt:lpstr>REVIEW FOR THE ECONOMICS   END OF COURSE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Gwinnett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FOR THE ECONOMICS   END OF COURSE TEST</dc:title>
  <dc:creator>Jaskowiak, Christopher</dc:creator>
  <cp:lastModifiedBy>Jenkins, Denny</cp:lastModifiedBy>
  <cp:revision>79</cp:revision>
  <dcterms:created xsi:type="dcterms:W3CDTF">2012-12-02T02:57:15Z</dcterms:created>
  <dcterms:modified xsi:type="dcterms:W3CDTF">2019-04-22T14:09:36Z</dcterms:modified>
</cp:coreProperties>
</file>