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21"/>
  </p:notesMasterIdLst>
  <p:handoutMasterIdLst>
    <p:handoutMasterId r:id="rId122"/>
  </p:handoutMasterIdLst>
  <p:sldIdLst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4" r:id="rId22"/>
    <p:sldId id="276" r:id="rId23"/>
    <p:sldId id="277" r:id="rId24"/>
    <p:sldId id="25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2" r:id="rId55"/>
    <p:sldId id="311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  <p:sldId id="358" r:id="rId102"/>
    <p:sldId id="359" r:id="rId103"/>
    <p:sldId id="360" r:id="rId104"/>
    <p:sldId id="361" r:id="rId105"/>
    <p:sldId id="362" r:id="rId106"/>
    <p:sldId id="363" r:id="rId107"/>
    <p:sldId id="364" r:id="rId108"/>
    <p:sldId id="365" r:id="rId109"/>
    <p:sldId id="366" r:id="rId110"/>
    <p:sldId id="367" r:id="rId111"/>
    <p:sldId id="368" r:id="rId112"/>
    <p:sldId id="369" r:id="rId113"/>
    <p:sldId id="370" r:id="rId114"/>
    <p:sldId id="371" r:id="rId115"/>
    <p:sldId id="372" r:id="rId116"/>
    <p:sldId id="373" r:id="rId117"/>
    <p:sldId id="374" r:id="rId118"/>
    <p:sldId id="375" r:id="rId119"/>
    <p:sldId id="376" r:id="rId1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380" y="-3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presProps" Target="presProps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viewProps" Target="viewProps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CF8BCD-AAF1-41A1-A476-A76D0D0C5BCE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71285-1A61-477E-808F-8A813E8A2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432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54FF0D-9785-489D-AC94-191E210B3AC6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84715-38B9-4B62-805F-7881CC6F5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63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4715-38B9-4B62-805F-7881CC6F5DE4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30EC0B6-B8AC-4430-81E2-1B4E07120339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7208FE3-33D9-475F-BCCA-A128F3344C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0EC0B6-B8AC-4430-81E2-1B4E07120339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208FE3-33D9-475F-BCCA-A128F3344C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0EC0B6-B8AC-4430-81E2-1B4E07120339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208FE3-33D9-475F-BCCA-A128F3344C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F30EC0B6-B8AC-4430-81E2-1B4E07120339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7208FE3-33D9-475F-BCCA-A128F3344C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  <a:prstGeom prst="rect">
            <a:avLst/>
          </a:prstGeo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  <a:prstGeom prst="rect">
            <a:avLst/>
          </a:prstGeo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F30EC0B6-B8AC-4430-81E2-1B4E07120339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7208FE3-33D9-475F-BCCA-A128F3344C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F30EC0B6-B8AC-4430-81E2-1B4E07120339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7208FE3-33D9-475F-BCCA-A128F3344C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prstGeom prst="rect">
            <a:avLst/>
          </a:prstGeo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prstGeom prst="rect">
            <a:avLst/>
          </a:prstGeo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prstGeom prst="rect">
            <a:avLst/>
          </a:prstGeo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prstGeom prst="rect">
            <a:avLst/>
          </a:prstGeo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F30EC0B6-B8AC-4430-81E2-1B4E07120339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7208FE3-33D9-475F-BCCA-A128F3344C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F30EC0B6-B8AC-4430-81E2-1B4E07120339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7208FE3-33D9-475F-BCCA-A128F3344C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F30EC0B6-B8AC-4430-81E2-1B4E07120339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7208FE3-33D9-475F-BCCA-A128F3344C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  <a:prstGeom prst="rect">
            <a:avLst/>
          </a:prstGeo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F30EC0B6-B8AC-4430-81E2-1B4E07120339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7208FE3-33D9-475F-BCCA-A128F3344C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prstGeom prst="rect">
            <a:avLst/>
          </a:prstGeo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30EC0B6-B8AC-4430-81E2-1B4E07120339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7208FE3-33D9-475F-BCCA-A128F3344C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prstGeom prst="rect">
            <a:avLst/>
          </a:prstGeo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0EC0B6-B8AC-4430-81E2-1B4E07120339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208FE3-33D9-475F-BCCA-A128F3344C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  <a:prstGeom prst="rect">
            <a:avLst/>
          </a:prstGeo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F30EC0B6-B8AC-4430-81E2-1B4E07120339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7208FE3-33D9-475F-BCCA-A128F3344C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  <a:prstGeom prst="rect">
            <a:avLst/>
          </a:prstGeo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  <a:prstGeom prst="rect">
            <a:avLst/>
          </a:prstGeo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F30EC0B6-B8AC-4430-81E2-1B4E07120339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7208FE3-33D9-475F-BCCA-A128F3344C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F30EC0B6-B8AC-4430-81E2-1B4E07120339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7208FE3-33D9-475F-BCCA-A128F3344C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  <a:prstGeom prst="rect">
            <a:avLst/>
          </a:prstGeo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  <a:prstGeom prst="rect">
            <a:avLst/>
          </a:prstGeo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F30EC0B6-B8AC-4430-81E2-1B4E07120339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7208FE3-33D9-475F-BCCA-A128F3344C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F30EC0B6-B8AC-4430-81E2-1B4E07120339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7208FE3-33D9-475F-BCCA-A128F3344C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prstGeom prst="rect">
            <a:avLst/>
          </a:prstGeo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prstGeom prst="rect">
            <a:avLst/>
          </a:prstGeo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prstGeom prst="rect">
            <a:avLst/>
          </a:prstGeo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prstGeom prst="rect">
            <a:avLst/>
          </a:prstGeo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F30EC0B6-B8AC-4430-81E2-1B4E07120339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7208FE3-33D9-475F-BCCA-A128F3344C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F30EC0B6-B8AC-4430-81E2-1B4E07120339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7208FE3-33D9-475F-BCCA-A128F3344C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F30EC0B6-B8AC-4430-81E2-1B4E07120339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7208FE3-33D9-475F-BCCA-A128F3344C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  <a:prstGeom prst="rect">
            <a:avLst/>
          </a:prstGeo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F30EC0B6-B8AC-4430-81E2-1B4E07120339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7208FE3-33D9-475F-BCCA-A128F3344C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prstGeom prst="rect">
            <a:avLst/>
          </a:prstGeo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30EC0B6-B8AC-4430-81E2-1B4E07120339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7208FE3-33D9-475F-BCCA-A128F3344C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prstGeom prst="rect">
            <a:avLst/>
          </a:prstGeo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0EC0B6-B8AC-4430-81E2-1B4E07120339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208FE3-33D9-475F-BCCA-A128F3344C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  <a:prstGeom prst="rect">
            <a:avLst/>
          </a:prstGeo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F30EC0B6-B8AC-4430-81E2-1B4E07120339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7208FE3-33D9-475F-BCCA-A128F3344C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  <a:prstGeom prst="rect">
            <a:avLst/>
          </a:prstGeo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  <a:prstGeom prst="rect">
            <a:avLst/>
          </a:prstGeo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F30EC0B6-B8AC-4430-81E2-1B4E07120339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B7208FE3-33D9-475F-BCCA-A128F3344C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0EC0B6-B8AC-4430-81E2-1B4E07120339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208FE3-33D9-475F-BCCA-A128F3344C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0EC0B6-B8AC-4430-81E2-1B4E07120339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208FE3-33D9-475F-BCCA-A128F3344C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0EC0B6-B8AC-4430-81E2-1B4E07120339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208FE3-33D9-475F-BCCA-A128F3344C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0EC0B6-B8AC-4430-81E2-1B4E07120339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208FE3-33D9-475F-BCCA-A128F3344C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F30EC0B6-B8AC-4430-81E2-1B4E07120339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208FE3-33D9-475F-BCCA-A128F3344C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30EC0B6-B8AC-4430-81E2-1B4E07120339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7208FE3-33D9-475F-BCCA-A128F3344C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F30EC0B6-B8AC-4430-81E2-1B4E07120339}" type="datetimeFigureOut">
              <a:rPr lang="en-US" smtClean="0"/>
              <a:pPr/>
              <a:t>4/22/2015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7208FE3-33D9-475F-BCCA-A128F3344CA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QuestionShape"/>
          <p:cNvSpPr/>
          <p:nvPr userDrawn="1"/>
        </p:nvSpPr>
        <p:spPr>
          <a:xfrm>
            <a:off x="127000" y="127000"/>
            <a:ext cx="8890000" cy="28575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l" rtl="0" eaLnBrk="1" latinLnBrk="0" hangingPunct="1">
              <a:spcBef>
                <a:spcPct val="0"/>
              </a:spcBef>
              <a:buNone/>
            </a:pPr>
            <a:r>
              <a:rPr kumimoji="0" lang="en-US" sz="4100" b="1" kern="120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iRespond Question Master</a:t>
            </a:r>
          </a:p>
        </p:txBody>
      </p:sp>
      <p:sp>
        <p:nvSpPr>
          <p:cNvPr id="16" name="AShape"/>
          <p:cNvSpPr/>
          <p:nvPr userDrawn="1"/>
        </p:nvSpPr>
        <p:spPr>
          <a:xfrm>
            <a:off x="127000" y="3111500"/>
            <a:ext cx="8890000" cy="711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algn="l" rtl="0" eaLnBrk="1" latinLnBrk="0" hangingPunct="1"/>
            <a:r>
              <a:rPr kumimoji="0" lang="en-US" sz="27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A.) Response A</a:t>
            </a:r>
          </a:p>
        </p:txBody>
      </p:sp>
      <p:sp>
        <p:nvSpPr>
          <p:cNvPr id="17" name="BShape"/>
          <p:cNvSpPr/>
          <p:nvPr userDrawn="1"/>
        </p:nvSpPr>
        <p:spPr>
          <a:xfrm>
            <a:off x="127000" y="3835400"/>
            <a:ext cx="8890000" cy="711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algn="l" rtl="0" eaLnBrk="1" latinLnBrk="0" hangingPunct="1"/>
            <a:r>
              <a:rPr kumimoji="0" lang="en-US" sz="27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B.) Response B</a:t>
            </a:r>
          </a:p>
        </p:txBody>
      </p:sp>
      <p:sp>
        <p:nvSpPr>
          <p:cNvPr id="19" name="CShape"/>
          <p:cNvSpPr/>
          <p:nvPr userDrawn="1"/>
        </p:nvSpPr>
        <p:spPr>
          <a:xfrm>
            <a:off x="127000" y="4559300"/>
            <a:ext cx="8890000" cy="711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algn="l" rtl="0" eaLnBrk="1" latinLnBrk="0" hangingPunct="1"/>
            <a:r>
              <a:rPr kumimoji="0" lang="en-US" sz="27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C.) Response C</a:t>
            </a:r>
          </a:p>
        </p:txBody>
      </p:sp>
      <p:sp>
        <p:nvSpPr>
          <p:cNvPr id="20" name="DShape"/>
          <p:cNvSpPr/>
          <p:nvPr userDrawn="1"/>
        </p:nvSpPr>
        <p:spPr>
          <a:xfrm>
            <a:off x="127000" y="5283200"/>
            <a:ext cx="8890000" cy="711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algn="l" rtl="0" eaLnBrk="1" latinLnBrk="0" hangingPunct="1"/>
            <a:r>
              <a:rPr kumimoji="0" lang="en-US" sz="27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D.) Response D</a:t>
            </a:r>
          </a:p>
        </p:txBody>
      </p:sp>
      <p:sp>
        <p:nvSpPr>
          <p:cNvPr id="21" name="EShape"/>
          <p:cNvSpPr/>
          <p:nvPr userDrawn="1"/>
        </p:nvSpPr>
        <p:spPr>
          <a:xfrm>
            <a:off x="127000" y="6007100"/>
            <a:ext cx="8890000" cy="711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algn="l" rtl="0" eaLnBrk="1" latinLnBrk="0" hangingPunct="1"/>
            <a:r>
              <a:rPr kumimoji="0" lang="en-US" sz="27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E.) Response E</a:t>
            </a:r>
          </a:p>
        </p:txBody>
      </p:sp>
      <p:sp>
        <p:nvSpPr>
          <p:cNvPr id="23" name="Percent"/>
          <p:cNvSpPr/>
          <p:nvPr userDrawn="1"/>
        </p:nvSpPr>
        <p:spPr>
          <a:xfrm>
            <a:off x="6350000" y="254000"/>
            <a:ext cx="2540000" cy="50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n-US" sz="1400" smtClean="0">
                <a:solidFill>
                  <a:srgbClr val="000000"/>
                </a:solidFill>
              </a:rPr>
              <a:t>Percent Complete 100%</a:t>
            </a: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24" name="Timer"/>
          <p:cNvSpPr/>
          <p:nvPr userDrawn="1"/>
        </p:nvSpPr>
        <p:spPr>
          <a:xfrm>
            <a:off x="254000" y="254000"/>
            <a:ext cx="2540000" cy="50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n-US" sz="1400" smtClean="0">
                <a:solidFill>
                  <a:srgbClr val="000000"/>
                </a:solidFill>
              </a:rPr>
              <a:t>00:30</a:t>
            </a:r>
            <a:endParaRPr lang="en-US" sz="14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GraphShape" hidden="1"/>
          <p:cNvSpPr/>
          <p:nvPr userDrawn="1"/>
        </p:nvSpPr>
        <p:spPr>
          <a:xfrm>
            <a:off x="127000" y="254000"/>
            <a:ext cx="1270000" cy="127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iRespond Graph</a:t>
            </a:r>
            <a:endParaRPr lang="en-US"/>
          </a:p>
        </p:txBody>
      </p:sp>
      <p:grpSp>
        <p:nvGrpSpPr>
          <p:cNvPr id="48" name="CorrectBarGroup"/>
          <p:cNvGrpSpPr/>
          <p:nvPr userDrawn="1"/>
        </p:nvGrpSpPr>
        <p:grpSpPr>
          <a:xfrm>
            <a:off x="1270000" y="3175000"/>
            <a:ext cx="2667000" cy="2540000"/>
            <a:chOff x="1270000" y="3175000"/>
            <a:chExt cx="2667000" cy="2540000"/>
          </a:xfrm>
        </p:grpSpPr>
        <p:sp>
          <p:nvSpPr>
            <p:cNvPr id="17" name="CorrectBar0"/>
            <p:cNvSpPr/>
            <p:nvPr userDrawn="1"/>
          </p:nvSpPr>
          <p:spPr>
            <a:xfrm>
              <a:off x="1270000" y="3175000"/>
              <a:ext cx="1079500" cy="2540000"/>
            </a:xfrm>
            <a:prstGeom prst="rect">
              <a:avLst/>
            </a:prstGeom>
            <a:solidFill>
              <a:srgbClr val="22FF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orrectBar1"/>
            <p:cNvSpPr/>
            <p:nvPr userDrawn="1"/>
          </p:nvSpPr>
          <p:spPr>
            <a:xfrm>
              <a:off x="2857500" y="4445000"/>
              <a:ext cx="1079500" cy="1270000"/>
            </a:xfrm>
            <a:prstGeom prst="rect">
              <a:avLst/>
            </a:prstGeom>
            <a:solidFill>
              <a:srgbClr val="22FF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PercentLabelGroup"/>
          <p:cNvGrpSpPr/>
          <p:nvPr userDrawn="1"/>
        </p:nvGrpSpPr>
        <p:grpSpPr>
          <a:xfrm>
            <a:off x="1270000" y="1270000"/>
            <a:ext cx="7429500" cy="317500"/>
            <a:chOff x="1270000" y="1270000"/>
            <a:chExt cx="7429500" cy="317500"/>
          </a:xfrm>
        </p:grpSpPr>
        <p:sp>
          <p:nvSpPr>
            <p:cNvPr id="16" name="PercentLabel0"/>
            <p:cNvSpPr/>
            <p:nvPr userDrawn="1"/>
          </p:nvSpPr>
          <p:spPr>
            <a:xfrm>
              <a:off x="12700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67%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20" name="PercentLabel1"/>
            <p:cNvSpPr/>
            <p:nvPr userDrawn="1"/>
          </p:nvSpPr>
          <p:spPr>
            <a:xfrm>
              <a:off x="28575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33%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24" name="PercentLabel2"/>
            <p:cNvSpPr/>
            <p:nvPr userDrawn="1"/>
          </p:nvSpPr>
          <p:spPr>
            <a:xfrm>
              <a:off x="44450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100%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27" name="PercentLabel3"/>
            <p:cNvSpPr/>
            <p:nvPr userDrawn="1"/>
          </p:nvSpPr>
          <p:spPr>
            <a:xfrm>
              <a:off x="60325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100%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31" name="PercentLabel4"/>
            <p:cNvSpPr/>
            <p:nvPr userDrawn="1"/>
          </p:nvSpPr>
          <p:spPr>
            <a:xfrm>
              <a:off x="76200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67%</a:t>
              </a:r>
              <a:endParaRPr lang="en-US" sz="2800">
                <a:solidFill>
                  <a:srgbClr val="000000"/>
                </a:solidFill>
              </a:endParaRPr>
            </a:p>
          </p:txBody>
        </p:sp>
      </p:grpSp>
      <p:grpSp>
        <p:nvGrpSpPr>
          <p:cNvPr id="49" name="IncorrectBarGroup"/>
          <p:cNvGrpSpPr/>
          <p:nvPr userDrawn="1"/>
        </p:nvGrpSpPr>
        <p:grpSpPr>
          <a:xfrm>
            <a:off x="4445000" y="1905000"/>
            <a:ext cx="4254500" cy="3810000"/>
            <a:chOff x="4445000" y="1905000"/>
            <a:chExt cx="4254500" cy="3810000"/>
          </a:xfrm>
        </p:grpSpPr>
        <p:sp>
          <p:nvSpPr>
            <p:cNvPr id="25" name="IncorrectBar2"/>
            <p:cNvSpPr/>
            <p:nvPr userDrawn="1"/>
          </p:nvSpPr>
          <p:spPr>
            <a:xfrm>
              <a:off x="4445000" y="1905000"/>
              <a:ext cx="1079500" cy="3810000"/>
            </a:xfrm>
            <a:prstGeom prst="rect">
              <a:avLst/>
            </a:prstGeom>
            <a:solidFill>
              <a:srgbClr val="FF22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IncorrectBar3"/>
            <p:cNvSpPr/>
            <p:nvPr userDrawn="1"/>
          </p:nvSpPr>
          <p:spPr>
            <a:xfrm>
              <a:off x="6032500" y="1905000"/>
              <a:ext cx="1079500" cy="3810000"/>
            </a:xfrm>
            <a:prstGeom prst="rect">
              <a:avLst/>
            </a:prstGeom>
            <a:solidFill>
              <a:srgbClr val="FF22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IncorrectBar4"/>
            <p:cNvSpPr/>
            <p:nvPr userDrawn="1"/>
          </p:nvSpPr>
          <p:spPr>
            <a:xfrm>
              <a:off x="7620000" y="3175000"/>
              <a:ext cx="1079500" cy="2540000"/>
            </a:xfrm>
            <a:prstGeom prst="rect">
              <a:avLst/>
            </a:prstGeom>
            <a:solidFill>
              <a:srgbClr val="FF22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XLabelGroup"/>
          <p:cNvGrpSpPr/>
          <p:nvPr userDrawn="1"/>
        </p:nvGrpSpPr>
        <p:grpSpPr>
          <a:xfrm>
            <a:off x="1270000" y="5842000"/>
            <a:ext cx="7429500" cy="317500"/>
            <a:chOff x="1270000" y="5842000"/>
            <a:chExt cx="7429500" cy="317500"/>
          </a:xfrm>
        </p:grpSpPr>
        <p:sp>
          <p:nvSpPr>
            <p:cNvPr id="19" name="XValueLabel0"/>
            <p:cNvSpPr/>
            <p:nvPr userDrawn="1"/>
          </p:nvSpPr>
          <p:spPr>
            <a:xfrm>
              <a:off x="12700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A*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23" name="XValueLabel1"/>
            <p:cNvSpPr/>
            <p:nvPr userDrawn="1"/>
          </p:nvSpPr>
          <p:spPr>
            <a:xfrm>
              <a:off x="28575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B*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26" name="XValueLabel2"/>
            <p:cNvSpPr/>
            <p:nvPr userDrawn="1"/>
          </p:nvSpPr>
          <p:spPr>
            <a:xfrm>
              <a:off x="44450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C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29" name="XValueLabel3"/>
            <p:cNvSpPr/>
            <p:nvPr userDrawn="1"/>
          </p:nvSpPr>
          <p:spPr>
            <a:xfrm>
              <a:off x="60325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D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33" name="XValueLabel4"/>
            <p:cNvSpPr/>
            <p:nvPr userDrawn="1"/>
          </p:nvSpPr>
          <p:spPr>
            <a:xfrm>
              <a:off x="76200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800" smtClean="0">
                  <a:solidFill>
                    <a:srgbClr val="000000"/>
                  </a:solidFill>
                </a:rPr>
                <a:t>E</a:t>
              </a:r>
              <a:endParaRPr lang="en-US" sz="2800">
                <a:solidFill>
                  <a:srgbClr val="000000"/>
                </a:solidFill>
              </a:endParaRPr>
            </a:p>
          </p:txBody>
        </p:sp>
      </p:grpSp>
      <p:grpSp>
        <p:nvGrpSpPr>
          <p:cNvPr id="47" name="AxisLineGroup"/>
          <p:cNvGrpSpPr/>
          <p:nvPr userDrawn="1"/>
        </p:nvGrpSpPr>
        <p:grpSpPr>
          <a:xfrm>
            <a:off x="889000" y="1587500"/>
            <a:ext cx="8001000" cy="4127500"/>
            <a:chOff x="889000" y="1587500"/>
            <a:chExt cx="8001000" cy="4127500"/>
          </a:xfrm>
        </p:grpSpPr>
        <p:cxnSp>
          <p:nvCxnSpPr>
            <p:cNvPr id="34" name="XAxisLine"/>
            <p:cNvCxnSpPr/>
            <p:nvPr userDrawn="1"/>
          </p:nvCxnSpPr>
          <p:spPr>
            <a:xfrm>
              <a:off x="889000" y="5715000"/>
              <a:ext cx="8001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YAxisLine"/>
            <p:cNvCxnSpPr/>
            <p:nvPr userDrawn="1"/>
          </p:nvCxnSpPr>
          <p:spPr>
            <a:xfrm>
              <a:off x="1016000" y="1587500"/>
              <a:ext cx="0" cy="412750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YAxisTick0"/>
            <p:cNvCxnSpPr/>
            <p:nvPr userDrawn="1"/>
          </p:nvCxnSpPr>
          <p:spPr>
            <a:xfrm>
              <a:off x="889000" y="5715000"/>
              <a:ext cx="254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YAxisTick1"/>
            <p:cNvCxnSpPr/>
            <p:nvPr userDrawn="1"/>
          </p:nvCxnSpPr>
          <p:spPr>
            <a:xfrm>
              <a:off x="889000" y="4445000"/>
              <a:ext cx="254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YAxisTick2"/>
            <p:cNvCxnSpPr/>
            <p:nvPr userDrawn="1"/>
          </p:nvCxnSpPr>
          <p:spPr>
            <a:xfrm>
              <a:off x="889000" y="3175000"/>
              <a:ext cx="254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YAxisTick3"/>
            <p:cNvCxnSpPr/>
            <p:nvPr userDrawn="1"/>
          </p:nvCxnSpPr>
          <p:spPr>
            <a:xfrm>
              <a:off x="889000" y="1905000"/>
              <a:ext cx="254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YLabelGroup"/>
          <p:cNvGrpSpPr/>
          <p:nvPr userDrawn="1"/>
        </p:nvGrpSpPr>
        <p:grpSpPr>
          <a:xfrm>
            <a:off x="254000" y="1841500"/>
            <a:ext cx="762000" cy="3937000"/>
            <a:chOff x="254000" y="1841500"/>
            <a:chExt cx="762000" cy="3937000"/>
          </a:xfrm>
        </p:grpSpPr>
        <p:sp>
          <p:nvSpPr>
            <p:cNvPr id="37" name="YValueLabel0"/>
            <p:cNvSpPr/>
            <p:nvPr userDrawn="1"/>
          </p:nvSpPr>
          <p:spPr>
            <a:xfrm>
              <a:off x="254000" y="565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</a:rPr>
                <a:t>0</a:t>
              </a: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39" name="YValueLabel1"/>
            <p:cNvSpPr/>
            <p:nvPr userDrawn="1"/>
          </p:nvSpPr>
          <p:spPr>
            <a:xfrm>
              <a:off x="254000" y="438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</a:rPr>
                <a:t>1</a:t>
              </a: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41" name="YValueLabel2"/>
            <p:cNvSpPr/>
            <p:nvPr userDrawn="1"/>
          </p:nvSpPr>
          <p:spPr>
            <a:xfrm>
              <a:off x="254000" y="311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</a:rPr>
                <a:t>2</a:t>
              </a: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43" name="YValueLabel3"/>
            <p:cNvSpPr/>
            <p:nvPr userDrawn="1"/>
          </p:nvSpPr>
          <p:spPr>
            <a:xfrm>
              <a:off x="254000" y="184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</a:rPr>
                <a:t>3</a:t>
              </a:r>
              <a:endParaRPr lang="en-US" sz="2000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://en.wikipedia.org/wiki/File:Tin_Pan_Alley_buildings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EOC </a:t>
            </a:r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Reconstruction - 2001 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600200"/>
            <a:ext cx="6019800" cy="4800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1" u="sng" dirty="0" smtClean="0">
                <a:solidFill>
                  <a:schemeClr val="accent1"/>
                </a:solidFill>
              </a:rPr>
              <a:t>John D. Rockefeller  </a:t>
            </a:r>
            <a:r>
              <a:rPr lang="en-US" sz="2800" dirty="0" smtClean="0"/>
              <a:t>Standard Oil Company tycoon</a:t>
            </a:r>
          </a:p>
          <a:p>
            <a:pPr>
              <a:lnSpc>
                <a:spcPct val="90000"/>
              </a:lnSpc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b="1" dirty="0" smtClean="0"/>
              <a:t>c</a:t>
            </a:r>
            <a:r>
              <a:rPr lang="en-US" sz="2800" b="1" dirty="0" smtClean="0"/>
              <a:t>orporations wanted to increase profits: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/>
              <a:t>tried to gain a</a:t>
            </a:r>
            <a:r>
              <a:rPr lang="en-US" sz="2400" b="1" dirty="0" smtClean="0">
                <a:solidFill>
                  <a:schemeClr val="accent1"/>
                </a:solidFill>
              </a:rPr>
              <a:t> </a:t>
            </a:r>
            <a:r>
              <a:rPr lang="en-US" sz="2400" b="1" i="1" u="sng" dirty="0" smtClean="0">
                <a:solidFill>
                  <a:schemeClr val="accent1"/>
                </a:solidFill>
              </a:rPr>
              <a:t>monopoly</a:t>
            </a:r>
            <a:r>
              <a:rPr lang="en-US" sz="2400" b="1" dirty="0" smtClean="0">
                <a:solidFill>
                  <a:schemeClr val="accent1"/>
                </a:solidFill>
              </a:rPr>
              <a:t> </a:t>
            </a:r>
            <a:r>
              <a:rPr lang="en-US" sz="2400" b="1" dirty="0" smtClean="0"/>
              <a:t>– complete control over a product or service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/>
              <a:t>created </a:t>
            </a:r>
            <a:r>
              <a:rPr lang="en-US" sz="2400" b="1" i="1" u="sng" dirty="0" smtClean="0">
                <a:solidFill>
                  <a:schemeClr val="accent1"/>
                </a:solidFill>
              </a:rPr>
              <a:t>trusts </a:t>
            </a:r>
            <a:r>
              <a:rPr lang="en-US" sz="2400" b="1" dirty="0" smtClean="0"/>
              <a:t>– group of separate companies that are put under the management of a single group (forms a monopoly) </a:t>
            </a:r>
            <a:endParaRPr lang="en-US" dirty="0" smtClean="0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42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Rockefeller &amp; Standard Oil:</a:t>
            </a:r>
            <a:br>
              <a:rPr lang="en-US" sz="42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42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Rise of Trusts &amp; Monopolies</a:t>
            </a:r>
            <a:endParaRPr lang="en-US" sz="42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1770" y="1667933"/>
            <a:ext cx="2667000" cy="237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4611687"/>
            <a:ext cx="2563630" cy="156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5181600" cy="51054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2400" b="1" dirty="0" smtClean="0">
                <a:solidFill>
                  <a:schemeClr val="accent1"/>
                </a:solidFill>
              </a:rPr>
              <a:t>Robert Kennedy </a:t>
            </a:r>
            <a:r>
              <a:rPr lang="en-US" sz="2400" dirty="0" smtClean="0"/>
              <a:t>(RFK):</a:t>
            </a:r>
          </a:p>
          <a:p>
            <a:pPr lvl="1">
              <a:defRPr/>
            </a:pPr>
            <a:r>
              <a:rPr lang="en-US" sz="2000" dirty="0" smtClean="0"/>
              <a:t>JFK’s little brother</a:t>
            </a:r>
          </a:p>
          <a:p>
            <a:pPr lvl="1">
              <a:defRPr/>
            </a:pPr>
            <a:r>
              <a:rPr lang="en-US" sz="2000" dirty="0" smtClean="0"/>
              <a:t>politician &amp; U.S. Attorney General </a:t>
            </a:r>
          </a:p>
          <a:p>
            <a:pPr lvl="1">
              <a:defRPr/>
            </a:pPr>
            <a:r>
              <a:rPr lang="en-US" sz="2000" dirty="0" smtClean="0"/>
              <a:t>civil rights activist – Civil Rights Bill</a:t>
            </a:r>
          </a:p>
          <a:p>
            <a:pPr lvl="1">
              <a:defRPr/>
            </a:pPr>
            <a:r>
              <a:rPr lang="en-US" sz="2000" dirty="0" smtClean="0"/>
              <a:t>opposed Vietnam War</a:t>
            </a:r>
          </a:p>
          <a:p>
            <a:pPr lvl="1">
              <a:defRPr/>
            </a:pPr>
            <a:r>
              <a:rPr lang="en-US" sz="2000" b="1" dirty="0" smtClean="0">
                <a:solidFill>
                  <a:schemeClr val="accent1"/>
                </a:solidFill>
              </a:rPr>
              <a:t>1968 Presidential Candidate </a:t>
            </a:r>
          </a:p>
          <a:p>
            <a:pPr lvl="1">
              <a:defRPr/>
            </a:pPr>
            <a:endParaRPr lang="en-US" sz="2000" dirty="0" smtClean="0"/>
          </a:p>
          <a:p>
            <a:pPr>
              <a:defRPr/>
            </a:pPr>
            <a:r>
              <a:rPr lang="en-US" sz="2400" dirty="0" smtClean="0"/>
              <a:t>Assassination</a:t>
            </a:r>
          </a:p>
          <a:p>
            <a:pPr lvl="1">
              <a:defRPr/>
            </a:pPr>
            <a:r>
              <a:rPr lang="en-US" sz="2000" dirty="0" smtClean="0"/>
              <a:t>shot June 5, ‘68 (2 mo. after MLK) by Sirhan Sirhan, Palestinian immigrant</a:t>
            </a:r>
          </a:p>
          <a:p>
            <a:pPr>
              <a:defRPr/>
            </a:pPr>
            <a:endParaRPr lang="en-US" sz="2400" dirty="0" smtClean="0"/>
          </a:p>
          <a:p>
            <a:pPr>
              <a:defRPr/>
            </a:pPr>
            <a:r>
              <a:rPr lang="en-US" sz="2400" b="1" dirty="0" smtClean="0">
                <a:solidFill>
                  <a:schemeClr val="accent1"/>
                </a:solidFill>
              </a:rPr>
              <a:t>Democratic Nat’l Convention </a:t>
            </a:r>
            <a:r>
              <a:rPr lang="en-US" sz="2400" dirty="0" smtClean="0"/>
              <a:t>in Chicago (‘68) – debate Vietnam</a:t>
            </a:r>
          </a:p>
          <a:p>
            <a:pPr lvl="1">
              <a:defRPr/>
            </a:pPr>
            <a:r>
              <a:rPr lang="en-US" sz="2000" dirty="0" smtClean="0"/>
              <a:t>Antiwar protesters are beaten by Police outside convention center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Robert Kennedy: Assassination </a:t>
            </a:r>
            <a:endParaRPr lang="en-US" sz="40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3794" name="Picture 2" descr="http://www.filmschoolrejects.com/images/robert-kenned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7554" y="1295401"/>
            <a:ext cx="2671646" cy="3505200"/>
          </a:xfrm>
          <a:prstGeom prst="rect">
            <a:avLst/>
          </a:prstGeom>
          <a:noFill/>
        </p:spPr>
      </p:pic>
      <p:pic>
        <p:nvPicPr>
          <p:cNvPr id="33796" name="Picture 4" descr="http://photos.upi.com/slideshow/lbox/b0f136a6f06071f870faf5ed3479c31a/Robert-F-Kennedy.jpg"/>
          <p:cNvPicPr>
            <a:picLocks noChangeAspect="1" noChangeArrowheads="1"/>
          </p:cNvPicPr>
          <p:nvPr/>
        </p:nvPicPr>
        <p:blipFill>
          <a:blip r:embed="rId3" cstate="print"/>
          <a:srcRect t="2540" b="2866"/>
          <a:stretch>
            <a:fillRect/>
          </a:stretch>
        </p:blipFill>
        <p:spPr bwMode="auto">
          <a:xfrm>
            <a:off x="5181600" y="3878622"/>
            <a:ext cx="2514600" cy="27507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Formation of SCLC</a:t>
            </a:r>
            <a:endParaRPr lang="en-US" sz="40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31648" y="1066800"/>
            <a:ext cx="5407152" cy="5181600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dirty="0" smtClean="0">
                <a:solidFill>
                  <a:schemeClr val="accent1"/>
                </a:solidFill>
              </a:rPr>
              <a:t>Date: </a:t>
            </a:r>
            <a:r>
              <a:rPr lang="en-US" sz="3200" dirty="0" smtClean="0"/>
              <a:t>1957</a:t>
            </a:r>
          </a:p>
          <a:p>
            <a:pPr>
              <a:buNone/>
            </a:pPr>
            <a:endParaRPr lang="en-US" sz="3200" dirty="0" smtClean="0"/>
          </a:p>
          <a:p>
            <a:pPr>
              <a:lnSpc>
                <a:spcPct val="80000"/>
              </a:lnSpc>
            </a:pPr>
            <a:r>
              <a:rPr lang="en-US" sz="3200" b="1" dirty="0" smtClean="0">
                <a:solidFill>
                  <a:schemeClr val="accent1"/>
                </a:solidFill>
              </a:rPr>
              <a:t>Description: </a:t>
            </a:r>
            <a:r>
              <a:rPr lang="en-US" sz="3200" dirty="0" smtClean="0"/>
              <a:t>After Montgomery Bus Boycott, King &amp; minister </a:t>
            </a:r>
            <a:r>
              <a:rPr lang="en-US" sz="3200" b="1" dirty="0" smtClean="0">
                <a:solidFill>
                  <a:schemeClr val="accent1"/>
                </a:solidFill>
              </a:rPr>
              <a:t>Ralph Abernathy</a:t>
            </a:r>
            <a:r>
              <a:rPr lang="en-US" sz="3200" dirty="0" smtClean="0"/>
              <a:t> est. </a:t>
            </a:r>
            <a:r>
              <a:rPr lang="en-US" sz="3200" b="1" dirty="0" smtClean="0">
                <a:solidFill>
                  <a:schemeClr val="accent1"/>
                </a:solidFill>
              </a:rPr>
              <a:t>Southern Christian Leadership Conference (SCLC)</a:t>
            </a:r>
            <a:r>
              <a:rPr lang="en-US" sz="3200" dirty="0" smtClean="0"/>
              <a:t> to fight for civil rights</a:t>
            </a:r>
          </a:p>
          <a:p>
            <a:pPr>
              <a:lnSpc>
                <a:spcPct val="80000"/>
              </a:lnSpc>
            </a:pPr>
            <a:r>
              <a:rPr lang="en-US" sz="3200" dirty="0" smtClean="0"/>
              <a:t>Membership: mostly southern African American ministers</a:t>
            </a:r>
          </a:p>
          <a:p>
            <a:pPr>
              <a:lnSpc>
                <a:spcPct val="80000"/>
              </a:lnSpc>
            </a:pPr>
            <a:r>
              <a:rPr lang="en-US" sz="3200" dirty="0" smtClean="0"/>
              <a:t>promoted nonviolent resistance</a:t>
            </a:r>
            <a:endParaRPr lang="en-US" dirty="0"/>
          </a:p>
        </p:txBody>
      </p:sp>
      <p:pic>
        <p:nvPicPr>
          <p:cNvPr id="41986" name="Picture 2" descr="http://sclclosangeles.org/wp-content/uploads/2008/12/logo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2438400"/>
            <a:ext cx="3962400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Formation of SNCC</a:t>
            </a:r>
            <a:endParaRPr lang="en-US" sz="40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31648" y="1143000"/>
            <a:ext cx="4416552" cy="5029200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Date: </a:t>
            </a:r>
            <a:r>
              <a:rPr lang="en-US" sz="2800" dirty="0" smtClean="0"/>
              <a:t>1960</a:t>
            </a:r>
          </a:p>
          <a:p>
            <a:pPr>
              <a:buNone/>
            </a:pPr>
            <a:endParaRPr lang="en-US" sz="2800" dirty="0" smtClean="0"/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chemeClr val="accent1"/>
                </a:solidFill>
              </a:rPr>
              <a:t>Description: </a:t>
            </a:r>
            <a:r>
              <a:rPr lang="en-US" sz="2800" dirty="0" smtClean="0"/>
              <a:t>Ella Baker, granddaughter of slaves, helped young civil rights activists form the </a:t>
            </a:r>
            <a:r>
              <a:rPr lang="en-US" sz="2800" b="1" dirty="0" smtClean="0">
                <a:solidFill>
                  <a:schemeClr val="accent1"/>
                </a:solidFill>
              </a:rPr>
              <a:t>Student Nonviolent Coordinating Committee (SNCC)</a:t>
            </a:r>
          </a:p>
          <a:p>
            <a:pPr>
              <a:lnSpc>
                <a:spcPct val="80000"/>
              </a:lnSpc>
            </a:pPr>
            <a:r>
              <a:rPr lang="en-US" sz="2800" dirty="0" smtClean="0"/>
              <a:t>Goal: create grass-roots (community) movement that involved all classes of African Americans in pursuing equality</a:t>
            </a:r>
            <a:endParaRPr lang="en-US" dirty="0" smtClean="0"/>
          </a:p>
        </p:txBody>
      </p:sp>
      <p:pic>
        <p:nvPicPr>
          <p:cNvPr id="43010" name="Picture 2" descr="http://www.olemiss.edu/courses/his106/images/sncc_pos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514600"/>
            <a:ext cx="4151334" cy="312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6553200" cy="48768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feminism</a:t>
            </a:r>
            <a:r>
              <a:rPr lang="en-US" sz="2400" dirty="0" smtClean="0"/>
              <a:t> – political, social, &amp; economic equality of men &amp; women</a:t>
            </a:r>
          </a:p>
          <a:p>
            <a:r>
              <a:rPr lang="en-US" sz="2400" b="1" dirty="0" smtClean="0"/>
              <a:t>Origins: </a:t>
            </a:r>
            <a:r>
              <a:rPr lang="en-US" sz="2400" dirty="0" smtClean="0"/>
              <a:t>began 1840s – Declaration of Sentiments, 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feminism wave in ‘20s -Nineteenth Amendment  </a:t>
            </a:r>
          </a:p>
          <a:p>
            <a:r>
              <a:rPr lang="en-US" sz="2400" b="1" dirty="0" smtClean="0">
                <a:solidFill>
                  <a:schemeClr val="accent1"/>
                </a:solidFill>
              </a:rPr>
              <a:t>Nat’l Organization of Women</a:t>
            </a:r>
          </a:p>
          <a:p>
            <a:pPr lvl="1"/>
            <a:r>
              <a:rPr lang="en-US" sz="2400" i="1" dirty="0" smtClean="0"/>
              <a:t>Goals: </a:t>
            </a:r>
            <a:r>
              <a:rPr lang="en-US" sz="2400" dirty="0" smtClean="0"/>
              <a:t>pass Equal Rights Amend. to guarantee gender equality; protect reproductive rights </a:t>
            </a:r>
            <a:endParaRPr lang="en-US" sz="2400" dirty="0" smtClean="0">
              <a:solidFill>
                <a:srgbClr val="C00000"/>
              </a:solidFill>
            </a:endParaRPr>
          </a:p>
          <a:p>
            <a:r>
              <a:rPr lang="en-US" sz="2400" b="1" i="1" dirty="0" smtClean="0">
                <a:solidFill>
                  <a:schemeClr val="accent1"/>
                </a:solidFill>
              </a:rPr>
              <a:t>Roe v. Wade </a:t>
            </a:r>
            <a:r>
              <a:rPr lang="en-US" sz="2400" dirty="0" smtClean="0"/>
              <a:t>(‘73) – right to legal abortions in first 3 mo. of pregnancy</a:t>
            </a:r>
            <a:endParaRPr lang="en-US" sz="2400" i="1" dirty="0">
              <a:solidFill>
                <a:srgbClr val="C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5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Women’s Rights Movement </a:t>
            </a:r>
            <a:br>
              <a:rPr lang="en-US" sz="35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3500" i="1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1960s &amp; ‘70s</a:t>
            </a:r>
            <a:endParaRPr lang="en-US" sz="3500" i="1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2770" name="Picture 2" descr="http://www.radcliffe.edu/images/quarterly/fried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228600"/>
            <a:ext cx="2164080" cy="27051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324600" y="2935069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Betty Friedan</a:t>
            </a:r>
          </a:p>
          <a:p>
            <a:pPr algn="ctr"/>
            <a:r>
              <a:rPr lang="en-US" i="1" dirty="0" smtClean="0"/>
              <a:t>The Feminine Mystique</a:t>
            </a:r>
            <a:endParaRPr lang="en-US" i="1" dirty="0"/>
          </a:p>
        </p:txBody>
      </p:sp>
      <p:pic>
        <p:nvPicPr>
          <p:cNvPr id="32772" name="Picture 4" descr="http://wesleyanword.files.wordpress.com/2009/10/gloria-steine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8055" y="3886200"/>
            <a:ext cx="2101145" cy="266382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962400" y="61838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accent1"/>
                </a:solidFill>
              </a:rPr>
              <a:t>Gloria Steinem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6477000" cy="4767072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Chavez</a:t>
            </a:r>
            <a:r>
              <a:rPr lang="en-US" dirty="0" smtClean="0"/>
              <a:t> – migrant farmworker &amp; Latino activist, fought for rights for farm laborers (often exploited) – better working conditions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chemeClr val="accent1"/>
                </a:solidFill>
              </a:rPr>
              <a:t>United Farm Workers </a:t>
            </a:r>
            <a:r>
              <a:rPr lang="en-US" dirty="0" smtClean="0"/>
              <a:t>– used nonviolent tactics; started </a:t>
            </a:r>
          </a:p>
          <a:p>
            <a:pPr>
              <a:buNone/>
            </a:pPr>
            <a:r>
              <a:rPr lang="en-US" dirty="0" smtClean="0"/>
              <a:t>	worker’s strike &amp; </a:t>
            </a:r>
          </a:p>
          <a:p>
            <a:pPr>
              <a:buNone/>
            </a:pPr>
            <a:r>
              <a:rPr lang="en-US" dirty="0" smtClean="0"/>
              <a:t>	consumer boycott of grapes</a:t>
            </a:r>
          </a:p>
          <a:p>
            <a:pPr>
              <a:buNone/>
            </a:pPr>
            <a:r>
              <a:rPr lang="en-US" dirty="0" smtClean="0"/>
              <a:t>	successful – ’75 CA passed </a:t>
            </a:r>
          </a:p>
          <a:p>
            <a:pPr>
              <a:buNone/>
            </a:pPr>
            <a:r>
              <a:rPr lang="en-US" dirty="0" smtClean="0"/>
              <a:t>	law requiring collective </a:t>
            </a:r>
          </a:p>
          <a:p>
            <a:pPr>
              <a:buNone/>
            </a:pPr>
            <a:r>
              <a:rPr lang="en-US" dirty="0" smtClean="0"/>
              <a:t>	bargaining between </a:t>
            </a:r>
          </a:p>
          <a:p>
            <a:pPr>
              <a:buNone/>
            </a:pPr>
            <a:r>
              <a:rPr lang="en-US" dirty="0" smtClean="0"/>
              <a:t>	growers &amp; union reps.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35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Cesar Chavez &amp; </a:t>
            </a:r>
            <a:br>
              <a:rPr lang="en-US" sz="35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35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United Farm Workers’ movement</a:t>
            </a:r>
            <a:endParaRPr lang="en-US" sz="35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1746" name="Picture 2" descr="http://thomhalls.com/assets/images/db_images/db_Cesar_Chavez1.jpg"/>
          <p:cNvPicPr>
            <a:picLocks noChangeAspect="1" noChangeArrowheads="1"/>
          </p:cNvPicPr>
          <p:nvPr/>
        </p:nvPicPr>
        <p:blipFill>
          <a:blip r:embed="rId2" cstate="print"/>
          <a:srcRect b="10875"/>
          <a:stretch>
            <a:fillRect/>
          </a:stretch>
        </p:blipFill>
        <p:spPr bwMode="auto">
          <a:xfrm>
            <a:off x="6858000" y="1447800"/>
            <a:ext cx="1905227" cy="2362200"/>
          </a:xfrm>
          <a:prstGeom prst="rect">
            <a:avLst/>
          </a:prstGeom>
          <a:noFill/>
        </p:spPr>
      </p:pic>
      <p:pic>
        <p:nvPicPr>
          <p:cNvPr id="31748" name="Picture 4" descr="http://imgs.sfgate.com/c/pictures/2010/09/05/rv-uinion05_ph_04955364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985960"/>
            <a:ext cx="3670300" cy="2414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60960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Rachel Carson </a:t>
            </a:r>
            <a:r>
              <a:rPr lang="en-US" dirty="0" smtClean="0"/>
              <a:t>– biologist, wrote </a:t>
            </a:r>
            <a:r>
              <a:rPr lang="en-US" b="1" i="1" dirty="0" smtClean="0">
                <a:solidFill>
                  <a:schemeClr val="accent1"/>
                </a:solidFill>
              </a:rPr>
              <a:t>Silent Spring </a:t>
            </a:r>
            <a:r>
              <a:rPr lang="en-US" dirty="0" smtClean="0"/>
              <a:t>(‘62) – described  deadly impact pesticides were having on birds &amp; other animals; Congress restricted use of pesticide DDT (eagles)</a:t>
            </a:r>
            <a:endParaRPr lang="en-US" i="1" dirty="0" smtClean="0"/>
          </a:p>
          <a:p>
            <a:r>
              <a:rPr lang="en-US" b="1" dirty="0" smtClean="0">
                <a:solidFill>
                  <a:schemeClr val="accent1"/>
                </a:solidFill>
              </a:rPr>
              <a:t>Earth Day </a:t>
            </a:r>
            <a:r>
              <a:rPr lang="en-US" dirty="0" smtClean="0"/>
              <a:t>– April 22, ‘70 nationwide protest org. by WI senator Gaylord Nelson; 20 million Americans participated</a:t>
            </a:r>
            <a:endParaRPr lang="en-US" dirty="0" smtClean="0">
              <a:solidFill>
                <a:srgbClr val="C00000"/>
              </a:solidFill>
            </a:endParaRPr>
          </a:p>
          <a:p>
            <a:r>
              <a:rPr lang="en-US" b="1" dirty="0" smtClean="0">
                <a:solidFill>
                  <a:schemeClr val="accent1"/>
                </a:solidFill>
              </a:rPr>
              <a:t>EPA </a:t>
            </a:r>
            <a:r>
              <a:rPr lang="en-US" dirty="0" smtClean="0"/>
              <a:t>– gov’t agency created by Congress in ’70 to clean up &amp; protect the environment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5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Environmental Movement </a:t>
            </a:r>
            <a:endParaRPr lang="en-US" sz="35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098" name="Picture 2" descr="http://beinecke.library.yale.edu/digitallibrary/images/carson_rach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1143000"/>
            <a:ext cx="2647975" cy="3209925"/>
          </a:xfrm>
          <a:prstGeom prst="rect">
            <a:avLst/>
          </a:prstGeom>
          <a:noFill/>
        </p:spPr>
      </p:pic>
      <p:pic>
        <p:nvPicPr>
          <p:cNvPr id="4100" name="Picture 4" descr="http://njmc.files.wordpress.com/2009/07/ep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4419600"/>
            <a:ext cx="2146300" cy="23385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557528"/>
            <a:ext cx="8458200" cy="469087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L. Johnson (D) v. Goldwater (R</a:t>
            </a:r>
            <a:r>
              <a:rPr lang="en-US" dirty="0" smtClean="0"/>
              <a:t>)</a:t>
            </a:r>
          </a:p>
          <a:p>
            <a:pPr>
              <a:buNone/>
            </a:pPr>
            <a:endParaRPr lang="en-US" dirty="0"/>
          </a:p>
          <a:p>
            <a:r>
              <a:rPr lang="en-US" dirty="0" smtClean="0"/>
              <a:t>did not seek </a:t>
            </a:r>
          </a:p>
          <a:p>
            <a:pPr>
              <a:buNone/>
            </a:pPr>
            <a:r>
              <a:rPr lang="en-US" dirty="0" smtClean="0"/>
              <a:t>	reelection</a:t>
            </a:r>
            <a:r>
              <a:rPr lang="en-US" dirty="0"/>
              <a:t> </a:t>
            </a:r>
            <a:r>
              <a:rPr lang="en-US" dirty="0" smtClean="0"/>
              <a:t>in </a:t>
            </a:r>
          </a:p>
          <a:p>
            <a:pPr>
              <a:buNone/>
            </a:pPr>
            <a:r>
              <a:rPr lang="en-US" dirty="0" smtClean="0"/>
              <a:t>  ‘68 due to </a:t>
            </a:r>
          </a:p>
          <a:p>
            <a:pPr>
              <a:buNone/>
            </a:pPr>
            <a:r>
              <a:rPr lang="en-US" dirty="0" smtClean="0"/>
              <a:t>  divisions</a:t>
            </a:r>
            <a:r>
              <a:rPr lang="en-US" dirty="0"/>
              <a:t> </a:t>
            </a:r>
            <a:r>
              <a:rPr lang="en-US" dirty="0" smtClean="0"/>
              <a:t>over </a:t>
            </a:r>
          </a:p>
          <a:p>
            <a:pPr>
              <a:buNone/>
            </a:pPr>
            <a:r>
              <a:rPr lang="en-US" dirty="0" smtClean="0"/>
              <a:t>  Vietnam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Goldwater marks </a:t>
            </a:r>
          </a:p>
          <a:p>
            <a:pPr>
              <a:buNone/>
            </a:pPr>
            <a:r>
              <a:rPr lang="en-US" dirty="0" smtClean="0"/>
              <a:t>  rise of the </a:t>
            </a:r>
          </a:p>
          <a:p>
            <a:pPr>
              <a:buNone/>
            </a:pPr>
            <a:r>
              <a:rPr lang="en-US" dirty="0" smtClean="0"/>
              <a:t>  Conservative </a:t>
            </a:r>
          </a:p>
          <a:p>
            <a:pPr>
              <a:buNone/>
            </a:pPr>
            <a:r>
              <a:rPr lang="en-US" dirty="0" smtClean="0"/>
              <a:t>  movement </a:t>
            </a:r>
            <a:endParaRPr lang="en-US" dirty="0"/>
          </a:p>
          <a:p>
            <a:endParaRPr lang="en-US" dirty="0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Election of 1964</a:t>
            </a:r>
          </a:p>
        </p:txBody>
      </p:sp>
      <p:pic>
        <p:nvPicPr>
          <p:cNvPr id="27653" name="Picture 5" descr="T045246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2846211"/>
            <a:ext cx="4419600" cy="3478389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609600" y="1371600"/>
            <a:ext cx="2514600" cy="609600"/>
          </a:xfrm>
          <a:prstGeom prst="ellipse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2" name="Picture 2" descr="http://www.americaslibrary.gov/assets/aa/king/aa_king_selma_2_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228600"/>
            <a:ext cx="1676400" cy="2449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534400" cy="1066800"/>
          </a:xfrm>
        </p:spPr>
        <p:txBody>
          <a:bodyPr>
            <a:noAutofit/>
          </a:bodyPr>
          <a:lstStyle/>
          <a:p>
            <a:r>
              <a:rPr lang="en-US" sz="40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1972: Nixon visits China </a:t>
            </a:r>
            <a:endParaRPr lang="en-US" sz="40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4724400" cy="5334000"/>
          </a:xfrm>
        </p:spPr>
        <p:txBody>
          <a:bodyPr>
            <a:normAutofit fontScale="85000" lnSpcReduction="20000"/>
          </a:bodyPr>
          <a:lstStyle/>
          <a:p>
            <a:r>
              <a:rPr lang="en-US" sz="2750" dirty="0" smtClean="0"/>
              <a:t>After Chinese communist revolution, U.S. never formally recognized People’s Rep. of China; Nixon wanted to - </a:t>
            </a:r>
            <a:r>
              <a:rPr lang="en-US" sz="2750" b="1" dirty="0" smtClean="0">
                <a:solidFill>
                  <a:schemeClr val="accent1"/>
                </a:solidFill>
              </a:rPr>
              <a:t>benefit U.S. economically (trade) </a:t>
            </a:r>
            <a:r>
              <a:rPr lang="en-US" sz="2750" dirty="0" smtClean="0"/>
              <a:t>&amp; </a:t>
            </a:r>
            <a:r>
              <a:rPr lang="en-US" sz="2750" b="1" dirty="0" smtClean="0">
                <a:solidFill>
                  <a:schemeClr val="accent1"/>
                </a:solidFill>
              </a:rPr>
              <a:t>distance relationship b/w China &amp; Soviet Union </a:t>
            </a:r>
          </a:p>
          <a:p>
            <a:endParaRPr lang="en-US" sz="2750" dirty="0" smtClean="0">
              <a:solidFill>
                <a:srgbClr val="FFC000"/>
              </a:solidFill>
            </a:endParaRPr>
          </a:p>
          <a:p>
            <a:r>
              <a:rPr lang="en-US" sz="2750" dirty="0" smtClean="0"/>
              <a:t>Nixon made an </a:t>
            </a:r>
            <a:r>
              <a:rPr lang="en-US" sz="2750" b="1" dirty="0" smtClean="0">
                <a:solidFill>
                  <a:schemeClr val="accent1"/>
                </a:solidFill>
              </a:rPr>
              <a:t>official state visit to China</a:t>
            </a:r>
            <a:r>
              <a:rPr lang="en-US" sz="2750" dirty="0" smtClean="0">
                <a:solidFill>
                  <a:srgbClr val="FFC000"/>
                </a:solidFill>
              </a:rPr>
              <a:t> </a:t>
            </a:r>
            <a:r>
              <a:rPr lang="en-US" sz="2750" dirty="0" smtClean="0"/>
              <a:t>– successful at </a:t>
            </a:r>
            <a:r>
              <a:rPr lang="en-US" sz="2750" b="1" dirty="0" smtClean="0">
                <a:solidFill>
                  <a:schemeClr val="accent1"/>
                </a:solidFill>
              </a:rPr>
              <a:t>opening relations w/ China</a:t>
            </a:r>
          </a:p>
          <a:p>
            <a:endParaRPr lang="en-US" sz="2750" dirty="0" smtClean="0">
              <a:solidFill>
                <a:srgbClr val="FFC000"/>
              </a:solidFill>
            </a:endParaRPr>
          </a:p>
          <a:p>
            <a:r>
              <a:rPr lang="en-US" sz="2750" b="1" dirty="0" smtClean="0">
                <a:solidFill>
                  <a:schemeClr val="accent1"/>
                </a:solidFill>
              </a:rPr>
              <a:t>full Diplomatic relations established </a:t>
            </a:r>
            <a:r>
              <a:rPr lang="en-US" sz="2750" dirty="0" smtClean="0"/>
              <a:t>b/w U.S. &amp; China </a:t>
            </a:r>
            <a:r>
              <a:rPr lang="en-US" sz="2750" b="1" dirty="0" smtClean="0">
                <a:solidFill>
                  <a:schemeClr val="accent1"/>
                </a:solidFill>
              </a:rPr>
              <a:t>in 1979</a:t>
            </a:r>
          </a:p>
          <a:p>
            <a:endParaRPr lang="en-US" sz="2750" dirty="0" smtClean="0">
              <a:solidFill>
                <a:srgbClr val="FFC000"/>
              </a:solidFill>
            </a:endParaRPr>
          </a:p>
          <a:p>
            <a:endParaRPr lang="en-US" sz="2750" dirty="0" smtClean="0">
              <a:solidFill>
                <a:srgbClr val="FFC000"/>
              </a:solidFill>
            </a:endParaRPr>
          </a:p>
        </p:txBody>
      </p:sp>
      <p:pic>
        <p:nvPicPr>
          <p:cNvPr id="69634" name="Picture 2" descr="http://upload.wikimedia.org/wikipedia/commons/c/cb/Nixon_Mao_1972-02-2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4096" y="1879937"/>
            <a:ext cx="3838904" cy="2971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953000" y="4851737"/>
            <a:ext cx="373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chemeClr val="accent1"/>
                </a:solidFill>
              </a:rPr>
              <a:t>President Nixon meets with China’s Communist Party leader, Mao Zedong</a:t>
            </a:r>
            <a:endParaRPr lang="en-US" sz="2000" b="1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295400"/>
            <a:ext cx="8686800" cy="48307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chemeClr val="accent1"/>
                </a:solidFill>
              </a:rPr>
              <a:t>Watergate Scandal</a:t>
            </a:r>
          </a:p>
          <a:p>
            <a:pPr lvl="1">
              <a:lnSpc>
                <a:spcPct val="90000"/>
              </a:lnSpc>
            </a:pPr>
            <a:r>
              <a:rPr lang="en-US" sz="2700" dirty="0" smtClean="0"/>
              <a:t>attempted break-in of Dem. Party headquarters (Watergate complex) </a:t>
            </a:r>
          </a:p>
          <a:p>
            <a:pPr lvl="1">
              <a:lnSpc>
                <a:spcPct val="90000"/>
              </a:lnSpc>
            </a:pPr>
            <a:r>
              <a:rPr lang="en-US" sz="2700" dirty="0" smtClean="0"/>
              <a:t>connected to Nixon</a:t>
            </a:r>
          </a:p>
          <a:p>
            <a:pPr lvl="1">
              <a:lnSpc>
                <a:spcPct val="90000"/>
              </a:lnSpc>
            </a:pPr>
            <a:r>
              <a:rPr lang="en-US" sz="2700" dirty="0" smtClean="0"/>
              <a:t>reelection committee tried to bug office &amp; record conversations of political opponents</a:t>
            </a:r>
            <a:endParaRPr lang="en-US" sz="2700" dirty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Nixon </a:t>
            </a:r>
            <a:r>
              <a:rPr lang="en-US" dirty="0"/>
              <a:t>resigned in 1974; Ford became President and pardoned </a:t>
            </a:r>
            <a:r>
              <a:rPr lang="en-US" dirty="0" smtClean="0"/>
              <a:t>Nixon </a:t>
            </a: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Nixon &amp; Watergate</a:t>
            </a:r>
            <a:endParaRPr lang="en-US" sz="40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affirmative action </a:t>
            </a:r>
            <a:r>
              <a:rPr lang="en-US" dirty="0" smtClean="0"/>
              <a:t>– policy that gives special consideration to women &amp; minorities to make up for past discrimination; ’70s - special focus on employers &amp; schools </a:t>
            </a:r>
          </a:p>
          <a:p>
            <a:endParaRPr lang="en-US" dirty="0" smtClean="0"/>
          </a:p>
          <a:p>
            <a:r>
              <a:rPr lang="en-US" b="1" dirty="0" err="1" smtClean="0">
                <a:solidFill>
                  <a:schemeClr val="accent1"/>
                </a:solidFill>
              </a:rPr>
              <a:t>Bakke</a:t>
            </a:r>
            <a:r>
              <a:rPr lang="en-US" b="1" dirty="0" smtClean="0">
                <a:solidFill>
                  <a:schemeClr val="accent1"/>
                </a:solidFill>
              </a:rPr>
              <a:t> decision:</a:t>
            </a:r>
          </a:p>
          <a:p>
            <a:pPr lvl="1"/>
            <a:r>
              <a:rPr lang="en-US" i="1" dirty="0" smtClean="0"/>
              <a:t>Regents of the University of California v. </a:t>
            </a:r>
            <a:r>
              <a:rPr lang="en-US" i="1" dirty="0" err="1" smtClean="0"/>
              <a:t>Bakke</a:t>
            </a:r>
            <a:r>
              <a:rPr lang="en-US" i="1" dirty="0" smtClean="0"/>
              <a:t> </a:t>
            </a:r>
            <a:r>
              <a:rPr lang="en-US" dirty="0" smtClean="0"/>
              <a:t>(‘78)</a:t>
            </a:r>
          </a:p>
          <a:p>
            <a:pPr lvl="1"/>
            <a:r>
              <a:rPr lang="en-US" dirty="0" smtClean="0"/>
              <a:t>Medical school reserved spots in class for minorities</a:t>
            </a:r>
          </a:p>
          <a:p>
            <a:pPr lvl="1"/>
            <a:r>
              <a:rPr lang="en-US" dirty="0" err="1" smtClean="0"/>
              <a:t>Bakke</a:t>
            </a:r>
            <a:r>
              <a:rPr lang="en-US" dirty="0" smtClean="0"/>
              <a:t> (white, stronger academic record) not accepted &amp; claimed racial discrimination</a:t>
            </a:r>
          </a:p>
          <a:p>
            <a:pPr lvl="1"/>
            <a:r>
              <a:rPr lang="en-US" dirty="0" smtClean="0"/>
              <a:t>Supreme Court required </a:t>
            </a:r>
            <a:r>
              <a:rPr lang="en-US" dirty="0" err="1" smtClean="0"/>
              <a:t>Bakke’s</a:t>
            </a:r>
            <a:r>
              <a:rPr lang="en-US" dirty="0" smtClean="0"/>
              <a:t> admission but did not overturn affirmative action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Affirmative Action</a:t>
            </a:r>
            <a:endParaRPr lang="en-US" sz="40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39240"/>
            <a:ext cx="5715000" cy="5013960"/>
          </a:xfrm>
        </p:spPr>
        <p:txBody>
          <a:bodyPr>
            <a:normAutofit/>
          </a:bodyPr>
          <a:lstStyle/>
          <a:p>
            <a:r>
              <a:rPr lang="en-US" dirty="0" smtClean="0"/>
              <a:t>Thomas Edison’s Inventions: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Electric light bulb (1880)</a:t>
            </a:r>
          </a:p>
          <a:p>
            <a:pPr lvl="1">
              <a:buNone/>
            </a:pPr>
            <a:endParaRPr lang="en-US" dirty="0" smtClean="0"/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Motion pictures (1888) </a:t>
            </a:r>
            <a:r>
              <a:rPr lang="en-US" dirty="0" smtClean="0"/>
              <a:t>-  built the machine needed for filming and projecting motion pictures</a:t>
            </a:r>
          </a:p>
          <a:p>
            <a:pPr lvl="1">
              <a:buNone/>
            </a:pPr>
            <a:endParaRPr lang="en-US" dirty="0" smtClean="0"/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Phonograph (1877) </a:t>
            </a:r>
            <a:r>
              <a:rPr lang="en-US" dirty="0" smtClean="0"/>
              <a:t>– early record player</a:t>
            </a:r>
          </a:p>
          <a:p>
            <a:pPr lvl="1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05800" cy="1189038"/>
          </a:xfrm>
        </p:spPr>
        <p:txBody>
          <a:bodyPr>
            <a:normAutofit fontScale="90000"/>
          </a:bodyPr>
          <a:lstStyle/>
          <a:p>
            <a:pPr algn="l"/>
            <a:r>
              <a:rPr lang="en-US" sz="42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Edison’s New </a:t>
            </a:r>
            <a:br>
              <a:rPr lang="en-US" sz="42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42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Inventions</a:t>
            </a:r>
          </a:p>
        </p:txBody>
      </p:sp>
      <p:pic>
        <p:nvPicPr>
          <p:cNvPr id="4" name="Picture 4" descr="http://heckeranddecker.files.wordpress.com/2009/04/orig_first_edison_light_bulb.jpg"/>
          <p:cNvPicPr>
            <a:picLocks noChangeAspect="1" noChangeArrowheads="1"/>
          </p:cNvPicPr>
          <p:nvPr/>
        </p:nvPicPr>
        <p:blipFill>
          <a:blip r:embed="rId2" cstate="print"/>
          <a:srcRect l="20800" t="9595" r="21600" b="5247"/>
          <a:stretch>
            <a:fillRect/>
          </a:stretch>
        </p:blipFill>
        <p:spPr bwMode="auto">
          <a:xfrm>
            <a:off x="5715000" y="304800"/>
            <a:ext cx="1004554" cy="1981200"/>
          </a:xfrm>
          <a:prstGeom prst="rect">
            <a:avLst/>
          </a:prstGeom>
          <a:noFill/>
        </p:spPr>
      </p:pic>
      <p:pic>
        <p:nvPicPr>
          <p:cNvPr id="15362" name="Picture 2" descr="http://technicacommunications.com/wp-content/uploads/2010/10/edison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457200"/>
            <a:ext cx="1423190" cy="1828800"/>
          </a:xfrm>
          <a:prstGeom prst="rect">
            <a:avLst/>
          </a:prstGeom>
          <a:noFill/>
        </p:spPr>
      </p:pic>
      <p:pic>
        <p:nvPicPr>
          <p:cNvPr id="15366" name="Picture 6" descr="http://www.inventorsdigest.com/wp-content/uploads/2009/12/Thomas_Edis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2819400"/>
            <a:ext cx="2971800" cy="34916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2667000" y="1066800"/>
            <a:ext cx="6400800" cy="5334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chemeClr val="accent1"/>
                </a:solidFill>
              </a:rPr>
              <a:t>Camp </a:t>
            </a:r>
            <a:r>
              <a:rPr lang="en-US" sz="2400" b="1" dirty="0">
                <a:solidFill>
                  <a:schemeClr val="accent1"/>
                </a:solidFill>
              </a:rPr>
              <a:t>David Accords </a:t>
            </a:r>
            <a:r>
              <a:rPr lang="en-US" sz="2400" dirty="0" smtClean="0"/>
              <a:t>(</a:t>
            </a:r>
            <a:r>
              <a:rPr lang="en-US" sz="2400" dirty="0"/>
              <a:t>’78</a:t>
            </a:r>
            <a:r>
              <a:rPr lang="en-US" sz="2400" dirty="0" smtClean="0"/>
              <a:t>)  - peace treaty between Egypt &amp; Israel, Egypt recognized nation of Israel &amp; Israel withdrew troops from Sinai Peninsula </a:t>
            </a: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 smtClean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chemeClr val="accent1"/>
                </a:solidFill>
              </a:rPr>
              <a:t>Iranian Revolution </a:t>
            </a:r>
            <a:r>
              <a:rPr lang="en-US" sz="2400" dirty="0" smtClean="0"/>
              <a:t>(‘79) – opposition to Shah (emperor) of Iran led to the Ayatollah Khomeini seizing power, Shah fled to U.S. for cancer treatment</a:t>
            </a:r>
            <a:endParaRPr lang="en-US" sz="2400" dirty="0" smtClean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en-US" sz="2400" b="1" dirty="0" smtClean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chemeClr val="accent1"/>
                </a:solidFill>
              </a:rPr>
              <a:t>Iran-Hostage </a:t>
            </a:r>
            <a:r>
              <a:rPr lang="en-US" sz="2400" b="1" dirty="0">
                <a:solidFill>
                  <a:schemeClr val="accent1"/>
                </a:solidFill>
              </a:rPr>
              <a:t>Crisis </a:t>
            </a:r>
            <a:r>
              <a:rPr lang="en-US" sz="2400" dirty="0"/>
              <a:t>(Nov ’79-Jan </a:t>
            </a:r>
            <a:r>
              <a:rPr lang="en-US" sz="2400" dirty="0" smtClean="0"/>
              <a:t>’81) – Iranian radicals responded by invading U.S. embassy &amp; taking 66 Americans hostage, held for more than a year before being released – after Reagan’s election </a:t>
            </a:r>
            <a:endParaRPr lang="en-US" sz="2400" dirty="0"/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Carter’s </a:t>
            </a:r>
            <a:r>
              <a:rPr lang="en-US" sz="40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Foreign </a:t>
            </a:r>
            <a:r>
              <a:rPr lang="en-US" sz="40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Highlights</a:t>
            </a:r>
          </a:p>
        </p:txBody>
      </p:sp>
      <p:pic>
        <p:nvPicPr>
          <p:cNvPr id="4" name="Picture 2" descr="http://www.socialistviewpoint.org/july_04/Jimmy_Car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711" y="1143000"/>
            <a:ext cx="2505489" cy="335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81328"/>
            <a:ext cx="441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chemeClr val="accent1"/>
                </a:solidFill>
              </a:rPr>
              <a:t>“Conservative </a:t>
            </a:r>
            <a:r>
              <a:rPr lang="en-US" b="1" dirty="0">
                <a:solidFill>
                  <a:schemeClr val="accent1"/>
                </a:solidFill>
              </a:rPr>
              <a:t>Revolution</a:t>
            </a:r>
            <a:r>
              <a:rPr lang="en-US" b="1" dirty="0" smtClean="0">
                <a:solidFill>
                  <a:schemeClr val="accent1"/>
                </a:solidFill>
              </a:rPr>
              <a:t>”</a:t>
            </a:r>
          </a:p>
          <a:p>
            <a:pPr>
              <a:lnSpc>
                <a:spcPct val="90000"/>
              </a:lnSpc>
            </a:pPr>
            <a:endParaRPr lang="en-US" b="1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</a:rPr>
              <a:t>“Reaganomics” </a:t>
            </a:r>
            <a:r>
              <a:rPr lang="en-US" dirty="0"/>
              <a:t>– </a:t>
            </a:r>
            <a:r>
              <a:rPr lang="en-US" dirty="0" smtClean="0"/>
              <a:t>supply-side </a:t>
            </a:r>
            <a:r>
              <a:rPr lang="en-US" dirty="0"/>
              <a:t>economics adopted – </a:t>
            </a:r>
            <a:r>
              <a:rPr lang="en-US" dirty="0" smtClean="0"/>
              <a:t>reduce taxes so people will work more, have more money to spend = economic growth </a:t>
            </a: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Reagan’s Domestic </a:t>
            </a:r>
            <a:r>
              <a:rPr lang="en-US" sz="40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Highlights</a:t>
            </a:r>
            <a:endParaRPr lang="en-US" sz="40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4" descr="http://www.workfromhomenetworkmarketing.com/images/President-Ronald-Reag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447800"/>
            <a:ext cx="36576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47800"/>
            <a:ext cx="8839200" cy="4525963"/>
          </a:xfrm>
        </p:spPr>
        <p:txBody>
          <a:bodyPr/>
          <a:lstStyle/>
          <a:p>
            <a:r>
              <a:rPr lang="en-US" sz="2600" b="1" dirty="0" smtClean="0">
                <a:solidFill>
                  <a:schemeClr val="accent1"/>
                </a:solidFill>
              </a:rPr>
              <a:t>Iran-Contra </a:t>
            </a:r>
            <a:r>
              <a:rPr lang="en-US" sz="2600" b="1" dirty="0">
                <a:solidFill>
                  <a:schemeClr val="accent1"/>
                </a:solidFill>
              </a:rPr>
              <a:t>Scandal </a:t>
            </a:r>
            <a:r>
              <a:rPr lang="en-US" sz="2600" dirty="0"/>
              <a:t>(’86</a:t>
            </a:r>
            <a:r>
              <a:rPr lang="en-US" sz="2600" dirty="0" smtClean="0"/>
              <a:t>) – U.S. sold weapons to Iran in ’85; in exchange, Iran promised to pressure terrorist groups in Lebanon to release Am. hostages – plan not successful &amp; contradicted policy of not negotiating w/ terrorists; used money from weapon sales to fund Contras (anticommunists) in Nicaragua – previously banned by Congress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Reagan’s </a:t>
            </a:r>
            <a:r>
              <a:rPr lang="en-US" sz="40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Foreign </a:t>
            </a:r>
            <a:r>
              <a:rPr lang="en-US" sz="40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Highlights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534400" cy="1066800"/>
          </a:xfrm>
        </p:spPr>
        <p:txBody>
          <a:bodyPr>
            <a:noAutofit/>
          </a:bodyPr>
          <a:lstStyle/>
          <a:p>
            <a:pPr algn="ctr"/>
            <a:r>
              <a:rPr lang="en-US" sz="30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1989: Berlin Wall falls &amp; </a:t>
            </a:r>
            <a:br>
              <a:rPr lang="en-US" sz="30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30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E. European nations throw off Communism </a:t>
            </a:r>
            <a:endParaRPr lang="en-US" sz="30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600200"/>
            <a:ext cx="4191000" cy="5334000"/>
          </a:xfrm>
        </p:spPr>
        <p:txBody>
          <a:bodyPr>
            <a:normAutofit fontScale="85000" lnSpcReduction="20000"/>
          </a:bodyPr>
          <a:lstStyle/>
          <a:p>
            <a:r>
              <a:rPr lang="en-US" sz="2750" dirty="0" smtClean="0"/>
              <a:t>Berlin Wall blocked travel from communist East Berlin to democratic West Berlin</a:t>
            </a:r>
          </a:p>
          <a:p>
            <a:endParaRPr lang="en-US" sz="2750" dirty="0" smtClean="0"/>
          </a:p>
          <a:p>
            <a:r>
              <a:rPr lang="en-US" sz="2750" dirty="0" smtClean="0"/>
              <a:t>1989 – </a:t>
            </a:r>
            <a:r>
              <a:rPr lang="en-US" sz="2750" b="1" dirty="0" smtClean="0">
                <a:solidFill>
                  <a:schemeClr val="accent1"/>
                </a:solidFill>
              </a:rPr>
              <a:t>East Germany’s communist government fell; Berlin wall torn down</a:t>
            </a:r>
          </a:p>
          <a:p>
            <a:endParaRPr lang="en-US" sz="2750" dirty="0" smtClean="0"/>
          </a:p>
          <a:p>
            <a:r>
              <a:rPr lang="en-US" sz="2750" dirty="0" smtClean="0"/>
              <a:t>Communists also lost power in Poland, Hungary, Czechoslovakia, Bulgaria, &amp; Romania in 1989; Albania in 1990; Yugoslavia in 1991</a:t>
            </a:r>
          </a:p>
        </p:txBody>
      </p:sp>
      <p:pic>
        <p:nvPicPr>
          <p:cNvPr id="60419" name="Picture 3" descr="http://www.thehindu.com/multimedia/dynamic/00004/IN14_GERMANY-HISTORY-_4370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0"/>
            <a:ext cx="4343400" cy="2842816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81000" y="4495800"/>
            <a:ext cx="4191000" cy="91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1"/>
                </a:solidFill>
              </a:rPr>
              <a:t>East German Border guards demolishing a section of the Berlin Wall </a:t>
            </a:r>
            <a:endParaRPr lang="en-US" b="1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534400" cy="8382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1991: Soviet Union collapses </a:t>
            </a:r>
            <a:endParaRPr lang="en-US" sz="40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10600" cy="5334000"/>
          </a:xfrm>
        </p:spPr>
        <p:txBody>
          <a:bodyPr>
            <a:normAutofit/>
          </a:bodyPr>
          <a:lstStyle/>
          <a:p>
            <a:r>
              <a:rPr lang="en-US" sz="2750" b="1" dirty="0" smtClean="0">
                <a:solidFill>
                  <a:schemeClr val="accent1"/>
                </a:solidFill>
              </a:rPr>
              <a:t>Communist Party lost power &amp; Soviet Union separated </a:t>
            </a:r>
            <a:r>
              <a:rPr lang="en-US" sz="2750" dirty="0" smtClean="0"/>
              <a:t>into 15 independent republics </a:t>
            </a:r>
          </a:p>
          <a:p>
            <a:endParaRPr lang="en-US" sz="2750" dirty="0" smtClean="0"/>
          </a:p>
          <a:p>
            <a:r>
              <a:rPr lang="en-US" sz="2750" b="1" dirty="0" smtClean="0">
                <a:solidFill>
                  <a:schemeClr val="accent1"/>
                </a:solidFill>
              </a:rPr>
              <a:t>Cold War ended </a:t>
            </a:r>
            <a:r>
              <a:rPr lang="en-US" sz="2750" dirty="0" smtClean="0"/>
              <a:t>(1945-1991)</a:t>
            </a:r>
          </a:p>
        </p:txBody>
      </p:sp>
      <p:pic>
        <p:nvPicPr>
          <p:cNvPr id="62467" name="Picture 3" descr="http://cla.calpoly.edu/~lcall/213/former_soviet_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895600"/>
            <a:ext cx="5600700" cy="3590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295400"/>
            <a:ext cx="5486400" cy="47244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600" dirty="0" smtClean="0"/>
              <a:t>Free </a:t>
            </a:r>
            <a:r>
              <a:rPr lang="en-US" sz="2600" dirty="0"/>
              <a:t>trade reappeared:  </a:t>
            </a:r>
            <a:endParaRPr lang="en-US" sz="2600" dirty="0" smtClean="0"/>
          </a:p>
          <a:p>
            <a:pPr lvl="1">
              <a:lnSpc>
                <a:spcPct val="80000"/>
              </a:lnSpc>
            </a:pPr>
            <a:r>
              <a:rPr lang="en-US" sz="2500" b="1" dirty="0" smtClean="0">
                <a:solidFill>
                  <a:schemeClr val="accent1"/>
                </a:solidFill>
              </a:rPr>
              <a:t>NAFTA (North American Free Trade Agreement) </a:t>
            </a:r>
            <a:r>
              <a:rPr lang="en-US" sz="2500" dirty="0" smtClean="0"/>
              <a:t>(‘92) – called for the gradual removal of trade restrictions among the U.S., Canada &amp; Mexico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Scandals:  </a:t>
            </a:r>
          </a:p>
          <a:p>
            <a:pPr lvl="1"/>
            <a:r>
              <a:rPr lang="en-US" sz="2700" b="1" dirty="0" smtClean="0">
                <a:solidFill>
                  <a:schemeClr val="accent1"/>
                </a:solidFill>
              </a:rPr>
              <a:t>Lewinsky</a:t>
            </a:r>
            <a:r>
              <a:rPr lang="en-US" sz="2700" dirty="0" smtClean="0"/>
              <a:t> – Clinton’s affair with a White House intern, lied under oath about affair 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Impeached</a:t>
            </a:r>
            <a:r>
              <a:rPr lang="en-US" dirty="0" smtClean="0"/>
              <a:t> in ’98 - acquitted</a:t>
            </a: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Clinton’s </a:t>
            </a:r>
            <a:r>
              <a:rPr lang="en-US" sz="40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Highlights</a:t>
            </a:r>
            <a:endParaRPr lang="en-US" sz="40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5" descr="0136P~Bill-Clinton-Poste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8736" y="1447800"/>
            <a:ext cx="2798064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81328"/>
            <a:ext cx="4724400" cy="476707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 W Bush (R) 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v</a:t>
            </a:r>
            <a:r>
              <a:rPr lang="en-US" dirty="0"/>
              <a:t>. Gore (D</a:t>
            </a:r>
            <a:r>
              <a:rPr lang="en-US" dirty="0" smtClean="0"/>
              <a:t>)</a:t>
            </a:r>
          </a:p>
          <a:p>
            <a:pPr>
              <a:buNone/>
            </a:pPr>
            <a:endParaRPr lang="en-US" dirty="0"/>
          </a:p>
          <a:p>
            <a:r>
              <a:rPr lang="en-US" b="1" dirty="0">
                <a:solidFill>
                  <a:schemeClr val="accent1"/>
                </a:solidFill>
              </a:rPr>
              <a:t>Disputed election </a:t>
            </a:r>
            <a:r>
              <a:rPr lang="en-US" dirty="0"/>
              <a:t>in </a:t>
            </a:r>
            <a:r>
              <a:rPr lang="en-US" dirty="0" smtClean="0"/>
              <a:t>Florida (25 Electoral College votes); </a:t>
            </a:r>
            <a:r>
              <a:rPr lang="en-US" dirty="0"/>
              <a:t>Bush awarded victory in </a:t>
            </a:r>
            <a:r>
              <a:rPr lang="en-US" dirty="0" smtClean="0"/>
              <a:t>FL &amp; </a:t>
            </a:r>
            <a:r>
              <a:rPr lang="en-US" dirty="0"/>
              <a:t>therefore won Electoral College </a:t>
            </a:r>
            <a:r>
              <a:rPr lang="en-US" dirty="0" smtClean="0"/>
              <a:t>majority (by 1 vote) </a:t>
            </a:r>
            <a:r>
              <a:rPr lang="en-US" dirty="0"/>
              <a:t>(Gore won popular vote)</a:t>
            </a:r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Election of 2000</a:t>
            </a:r>
          </a:p>
        </p:txBody>
      </p:sp>
      <p:sp>
        <p:nvSpPr>
          <p:cNvPr id="4" name="Oval 3"/>
          <p:cNvSpPr/>
          <p:nvPr/>
        </p:nvSpPr>
        <p:spPr>
          <a:xfrm>
            <a:off x="533400" y="1371600"/>
            <a:ext cx="2514600" cy="609600"/>
          </a:xfrm>
          <a:prstGeom prst="ellipse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http://www.unc.edu/~johnd530/Dubya_files/President-George-W-Bush-Official-Portra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143000"/>
            <a:ext cx="3734406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10600" cy="4800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Terrorist attack by </a:t>
            </a:r>
            <a:r>
              <a:rPr lang="en-US" b="1" dirty="0" smtClean="0">
                <a:solidFill>
                  <a:schemeClr val="accent1"/>
                </a:solidFill>
              </a:rPr>
              <a:t>Osama bin Laden</a:t>
            </a:r>
            <a:r>
              <a:rPr lang="en-US" dirty="0" smtClean="0"/>
              <a:t>’s </a:t>
            </a:r>
            <a:r>
              <a:rPr lang="en-US" b="1" dirty="0" smtClean="0">
                <a:solidFill>
                  <a:schemeClr val="accent1"/>
                </a:solidFill>
              </a:rPr>
              <a:t>al Qaeda </a:t>
            </a:r>
            <a:r>
              <a:rPr lang="en-US" dirty="0" smtClean="0"/>
              <a:t>network</a:t>
            </a:r>
          </a:p>
          <a:p>
            <a:r>
              <a:rPr lang="en-US" dirty="0" smtClean="0"/>
              <a:t>More than 3,000 Americans died </a:t>
            </a:r>
          </a:p>
          <a:p>
            <a:r>
              <a:rPr lang="en-US" dirty="0" smtClean="0"/>
              <a:t>Bush declares “war on terrorism”</a:t>
            </a:r>
          </a:p>
          <a:p>
            <a:r>
              <a:rPr lang="en-US" dirty="0" smtClean="0"/>
              <a:t>American intervention:</a:t>
            </a:r>
          </a:p>
          <a:p>
            <a:pPr lvl="1"/>
            <a:r>
              <a:rPr lang="en-US" b="1" dirty="0" smtClean="0">
                <a:solidFill>
                  <a:schemeClr val="accent1"/>
                </a:solidFill>
              </a:rPr>
              <a:t>Afghanistan: </a:t>
            </a:r>
            <a:r>
              <a:rPr lang="en-US" dirty="0" smtClean="0"/>
              <a:t>Bin Laden believed to be hiding in Afghanistan where </a:t>
            </a:r>
            <a:r>
              <a:rPr lang="en-US" b="1" dirty="0" smtClean="0">
                <a:solidFill>
                  <a:schemeClr val="accent1"/>
                </a:solidFill>
              </a:rPr>
              <a:t>Taliban</a:t>
            </a:r>
            <a:r>
              <a:rPr lang="en-US" dirty="0" smtClean="0"/>
              <a:t> government let them run terrorist training camps; U.S. overthrew Taliban gov’t; held free elections &amp; wrote a new constitution   </a:t>
            </a:r>
          </a:p>
          <a:p>
            <a:pPr lvl="1"/>
            <a:r>
              <a:rPr lang="en-US" b="1" dirty="0" smtClean="0">
                <a:solidFill>
                  <a:schemeClr val="accent1"/>
                </a:solidFill>
              </a:rPr>
              <a:t>Iraq</a:t>
            </a:r>
            <a:r>
              <a:rPr lang="en-US" dirty="0" smtClean="0"/>
              <a:t>: believed </a:t>
            </a:r>
            <a:r>
              <a:rPr lang="en-US" b="1" dirty="0" smtClean="0">
                <a:solidFill>
                  <a:schemeClr val="accent1"/>
                </a:solidFill>
              </a:rPr>
              <a:t>Saddam Hussein </a:t>
            </a:r>
            <a:r>
              <a:rPr lang="en-US" dirty="0" smtClean="0"/>
              <a:t>was building &amp; stockpiling </a:t>
            </a:r>
            <a:r>
              <a:rPr lang="en-US" b="1" dirty="0" smtClean="0">
                <a:solidFill>
                  <a:schemeClr val="accent1"/>
                </a:solidFill>
              </a:rPr>
              <a:t>Weapons of Mass Destruction (WMD)</a:t>
            </a:r>
            <a:r>
              <a:rPr lang="en-US" dirty="0" smtClean="0"/>
              <a:t>; 2003 </a:t>
            </a:r>
            <a:r>
              <a:rPr lang="en-US" b="1" dirty="0" smtClean="0">
                <a:solidFill>
                  <a:schemeClr val="accent1"/>
                </a:solidFill>
              </a:rPr>
              <a:t>Operation Iraqi Freedom </a:t>
            </a:r>
            <a:r>
              <a:rPr lang="en-US" dirty="0" smtClean="0"/>
              <a:t>– U.S. forces invade; 2005 Iraq wrote new constitution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September 11, 2001</a:t>
            </a:r>
            <a:endParaRPr lang="en-US" sz="40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Rot="1" noChangeArrowheads="1"/>
          </p:cNvSpPr>
          <p:nvPr>
            <p:ph idx="1"/>
          </p:nvPr>
        </p:nvSpPr>
        <p:spPr>
          <a:xfrm>
            <a:off x="384175" y="1219200"/>
            <a:ext cx="3962400" cy="4525963"/>
          </a:xfrm>
        </p:spPr>
        <p:txBody>
          <a:bodyPr>
            <a:normAutofit fontScale="77500" lnSpcReduction="20000"/>
          </a:bodyPr>
          <a:lstStyle/>
          <a:p>
            <a:pPr algn="ctr">
              <a:lnSpc>
                <a:spcPct val="90000"/>
              </a:lnSpc>
              <a:buNone/>
            </a:pPr>
            <a:r>
              <a:rPr lang="en-US" sz="3500" b="1" dirty="0" smtClean="0">
                <a:solidFill>
                  <a:schemeClr val="accent1"/>
                </a:solidFill>
              </a:rPr>
              <a:t>“Old” Immigrants</a:t>
            </a:r>
          </a:p>
          <a:p>
            <a:pPr algn="ctr">
              <a:lnSpc>
                <a:spcPct val="90000"/>
              </a:lnSpc>
              <a:buNone/>
            </a:pPr>
            <a:endParaRPr lang="en-US" sz="3500" b="1" dirty="0" smtClean="0"/>
          </a:p>
          <a:p>
            <a:pPr>
              <a:lnSpc>
                <a:spcPct val="90000"/>
              </a:lnSpc>
            </a:pPr>
            <a:r>
              <a:rPr lang="en-US" sz="3000" dirty="0" smtClean="0"/>
              <a:t>before </a:t>
            </a:r>
            <a:r>
              <a:rPr lang="en-US" sz="3000" dirty="0"/>
              <a:t>Civil </a:t>
            </a:r>
            <a:r>
              <a:rPr lang="en-US" sz="3000" dirty="0" smtClean="0"/>
              <a:t>War (1820-60</a:t>
            </a:r>
            <a:r>
              <a:rPr lang="en-US" sz="3000" dirty="0"/>
              <a:t>)</a:t>
            </a:r>
          </a:p>
          <a:p>
            <a:pPr>
              <a:lnSpc>
                <a:spcPct val="90000"/>
              </a:lnSpc>
            </a:pPr>
            <a:r>
              <a:rPr lang="en-US" sz="3000" dirty="0" smtClean="0"/>
              <a:t>from Northern </a:t>
            </a:r>
            <a:r>
              <a:rPr lang="en-US" sz="3000" dirty="0"/>
              <a:t>&amp; </a:t>
            </a:r>
            <a:r>
              <a:rPr lang="en-US" sz="3000" dirty="0" smtClean="0"/>
              <a:t>Western Europe</a:t>
            </a:r>
            <a:endParaRPr lang="en-US" sz="3000" dirty="0"/>
          </a:p>
          <a:p>
            <a:pPr>
              <a:lnSpc>
                <a:spcPct val="90000"/>
              </a:lnSpc>
            </a:pPr>
            <a:r>
              <a:rPr lang="en-US" sz="3000" dirty="0" smtClean="0"/>
              <a:t>mostly </a:t>
            </a:r>
            <a:r>
              <a:rPr lang="en-US" sz="3000" dirty="0"/>
              <a:t>skilled workers</a:t>
            </a:r>
          </a:p>
          <a:p>
            <a:pPr>
              <a:lnSpc>
                <a:spcPct val="90000"/>
              </a:lnSpc>
            </a:pPr>
            <a:r>
              <a:rPr lang="en-US" sz="3000" dirty="0" smtClean="0"/>
              <a:t>most </a:t>
            </a:r>
            <a:r>
              <a:rPr lang="en-US" sz="3000" dirty="0"/>
              <a:t>moved </a:t>
            </a:r>
            <a:r>
              <a:rPr lang="en-US" sz="3000" dirty="0" smtClean="0"/>
              <a:t>onto </a:t>
            </a:r>
            <a:r>
              <a:rPr lang="en-US" sz="3000" dirty="0"/>
              <a:t>small towns &amp; farms of </a:t>
            </a:r>
            <a:r>
              <a:rPr lang="en-US" sz="3000" dirty="0" smtClean="0"/>
              <a:t>North </a:t>
            </a:r>
            <a:r>
              <a:rPr lang="en-US" sz="3000" dirty="0"/>
              <a:t>and </a:t>
            </a:r>
            <a:r>
              <a:rPr lang="en-US" sz="3000" dirty="0" smtClean="0"/>
              <a:t>West</a:t>
            </a:r>
            <a:endParaRPr lang="en-US" sz="3000" dirty="0"/>
          </a:p>
          <a:p>
            <a:pPr>
              <a:lnSpc>
                <a:spcPct val="90000"/>
              </a:lnSpc>
            </a:pPr>
            <a:r>
              <a:rPr lang="en-US" sz="3000" dirty="0" smtClean="0"/>
              <a:t>language, </a:t>
            </a:r>
            <a:r>
              <a:rPr lang="en-US" sz="3000" dirty="0"/>
              <a:t>customs, religion similar to Americans</a:t>
            </a:r>
          </a:p>
          <a:p>
            <a:pPr>
              <a:lnSpc>
                <a:spcPct val="90000"/>
              </a:lnSpc>
            </a:pPr>
            <a:r>
              <a:rPr lang="en-US" sz="3000" dirty="0" smtClean="0"/>
              <a:t>faced </a:t>
            </a:r>
            <a:r>
              <a:rPr lang="en-US" sz="3000" dirty="0"/>
              <a:t>hostility, but more easily assimilated into American society</a:t>
            </a:r>
          </a:p>
        </p:txBody>
      </p:sp>
      <p:sp>
        <p:nvSpPr>
          <p:cNvPr id="307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8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Who came to America? </a:t>
            </a:r>
            <a:endParaRPr lang="en-US" sz="38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078" name="Rectangle 6"/>
          <p:cNvSpPr>
            <a:spLocks noGrp="1" noRot="1" noChangeArrowheads="1"/>
          </p:cNvSpPr>
          <p:nvPr>
            <p:ph sz="half" idx="4294967295"/>
          </p:nvPr>
        </p:nvSpPr>
        <p:spPr>
          <a:xfrm>
            <a:off x="4498975" y="1295400"/>
            <a:ext cx="4492625" cy="5029200"/>
          </a:xfrm>
        </p:spPr>
        <p:txBody>
          <a:bodyPr>
            <a:normAutofit fontScale="77500" lnSpcReduction="20000"/>
          </a:bodyPr>
          <a:lstStyle/>
          <a:p>
            <a:pPr algn="ctr">
              <a:lnSpc>
                <a:spcPct val="90000"/>
              </a:lnSpc>
              <a:buNone/>
            </a:pPr>
            <a:r>
              <a:rPr lang="en-US" sz="3500" b="1" dirty="0" smtClean="0">
                <a:solidFill>
                  <a:schemeClr val="accent1"/>
                </a:solidFill>
              </a:rPr>
              <a:t>“New” Immigrants</a:t>
            </a:r>
          </a:p>
          <a:p>
            <a:pPr algn="ctr">
              <a:lnSpc>
                <a:spcPct val="90000"/>
              </a:lnSpc>
              <a:buNone/>
            </a:pPr>
            <a:endParaRPr lang="en-US" sz="3800" b="1" dirty="0" smtClean="0"/>
          </a:p>
          <a:p>
            <a:pPr>
              <a:lnSpc>
                <a:spcPct val="90000"/>
              </a:lnSpc>
            </a:pPr>
            <a:r>
              <a:rPr lang="en-US" sz="3000" dirty="0" smtClean="0"/>
              <a:t>after </a:t>
            </a:r>
            <a:r>
              <a:rPr lang="en-US" sz="3000" dirty="0"/>
              <a:t>Civil </a:t>
            </a:r>
            <a:r>
              <a:rPr lang="en-US" sz="3000" dirty="0" smtClean="0"/>
              <a:t>War (1880-1914</a:t>
            </a:r>
            <a:r>
              <a:rPr lang="en-US" sz="3000" dirty="0"/>
              <a:t>)</a:t>
            </a:r>
          </a:p>
          <a:p>
            <a:pPr>
              <a:lnSpc>
                <a:spcPct val="90000"/>
              </a:lnSpc>
            </a:pPr>
            <a:r>
              <a:rPr lang="en-US" sz="3000" dirty="0" smtClean="0"/>
              <a:t>from Eastern </a:t>
            </a:r>
            <a:r>
              <a:rPr lang="en-US" sz="3000" dirty="0"/>
              <a:t>&amp; </a:t>
            </a:r>
            <a:r>
              <a:rPr lang="en-US" sz="3000" dirty="0" smtClean="0"/>
              <a:t>Southern Europe </a:t>
            </a:r>
            <a:r>
              <a:rPr lang="en-US" sz="3000" dirty="0"/>
              <a:t>&amp; Asia</a:t>
            </a:r>
          </a:p>
          <a:p>
            <a:pPr>
              <a:lnSpc>
                <a:spcPct val="90000"/>
              </a:lnSpc>
            </a:pPr>
            <a:r>
              <a:rPr lang="en-US" sz="3000" dirty="0" smtClean="0"/>
              <a:t>mostly </a:t>
            </a:r>
            <a:r>
              <a:rPr lang="en-US" sz="3000" dirty="0"/>
              <a:t>unskilled workers</a:t>
            </a:r>
          </a:p>
          <a:p>
            <a:pPr>
              <a:lnSpc>
                <a:spcPct val="90000"/>
              </a:lnSpc>
            </a:pPr>
            <a:r>
              <a:rPr lang="en-US" sz="3000" dirty="0" smtClean="0"/>
              <a:t>most </a:t>
            </a:r>
            <a:r>
              <a:rPr lang="en-US" sz="3000" dirty="0"/>
              <a:t>remained in cities of </a:t>
            </a:r>
            <a:r>
              <a:rPr lang="en-US" sz="3000" dirty="0" smtClean="0"/>
              <a:t>Northeast </a:t>
            </a:r>
            <a:r>
              <a:rPr lang="en-US" sz="3000" dirty="0"/>
              <a:t>–  “ethnic islands”</a:t>
            </a:r>
          </a:p>
          <a:p>
            <a:pPr>
              <a:lnSpc>
                <a:spcPct val="90000"/>
              </a:lnSpc>
            </a:pPr>
            <a:r>
              <a:rPr lang="en-US" sz="3000" dirty="0" smtClean="0"/>
              <a:t>language, </a:t>
            </a:r>
            <a:r>
              <a:rPr lang="en-US" sz="3000" dirty="0"/>
              <a:t>customs, religion, appearance </a:t>
            </a:r>
            <a:r>
              <a:rPr lang="en-US" sz="3000" dirty="0" smtClean="0"/>
              <a:t>different to Americans</a:t>
            </a:r>
            <a:endParaRPr lang="en-US" sz="3000" dirty="0"/>
          </a:p>
          <a:p>
            <a:pPr>
              <a:lnSpc>
                <a:spcPct val="90000"/>
              </a:lnSpc>
            </a:pPr>
            <a:r>
              <a:rPr lang="en-US" sz="3000" dirty="0" smtClean="0"/>
              <a:t>faced </a:t>
            </a:r>
            <a:r>
              <a:rPr lang="en-US" sz="3000" dirty="0"/>
              <a:t>hostility and suspicion; not easily assimilated</a:t>
            </a:r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1984375" y="3581400"/>
            <a:ext cx="48768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55575" y="1752600"/>
            <a:ext cx="8686800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76200"/>
            <a:ext cx="8229600" cy="1252728"/>
          </a:xfrm>
        </p:spPr>
        <p:txBody>
          <a:bodyPr>
            <a:noAutofit/>
          </a:bodyPr>
          <a:lstStyle/>
          <a:p>
            <a:pPr algn="ctr"/>
            <a:r>
              <a:rPr lang="en-US" sz="27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What were the major points of entry for immigrants coming to the United States?</a:t>
            </a:r>
            <a:endParaRPr lang="en-US" sz="27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41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52400" y="1371600"/>
            <a:ext cx="4343400" cy="462560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1892 </a:t>
            </a:r>
            <a:r>
              <a:rPr lang="en-US" dirty="0"/>
              <a:t>Ellis Island </a:t>
            </a:r>
            <a:r>
              <a:rPr lang="en-US" dirty="0" smtClean="0"/>
              <a:t>opened in New York Harbor </a:t>
            </a:r>
            <a:r>
              <a:rPr lang="en-US" dirty="0"/>
              <a:t>as major immigration station on </a:t>
            </a:r>
            <a:r>
              <a:rPr lang="en-US" dirty="0" smtClean="0"/>
              <a:t>East coast</a:t>
            </a:r>
          </a:p>
          <a:p>
            <a:pPr>
              <a:buNone/>
            </a:pPr>
            <a:endParaRPr lang="en-US" dirty="0"/>
          </a:p>
          <a:p>
            <a:r>
              <a:rPr lang="en-US" dirty="0" smtClean="0"/>
              <a:t>1910 Angel Island opened in San Francisco &amp; became a major </a:t>
            </a:r>
            <a:r>
              <a:rPr lang="en-US" dirty="0"/>
              <a:t>station on </a:t>
            </a:r>
            <a:r>
              <a:rPr lang="en-US" dirty="0" smtClean="0"/>
              <a:t>West coast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6386" name="Picture 2" descr="http://www.sbschools.org/schools/bc/mediacenter/immigration/images/ellis_isla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600200"/>
            <a:ext cx="3429000" cy="257516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0" y="1600200"/>
            <a:ext cx="2667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/>
              <a:t>Ellis Island</a:t>
            </a:r>
            <a:endParaRPr lang="en-US" sz="2500" b="1" dirty="0"/>
          </a:p>
        </p:txBody>
      </p:sp>
      <p:pic>
        <p:nvPicPr>
          <p:cNvPr id="16390" name="Picture 6" descr="http://www.sunglaw.com/images/Angel-island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191000"/>
            <a:ext cx="3962400" cy="229466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477000" y="5999946"/>
            <a:ext cx="2057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500" b="1" dirty="0" smtClean="0">
                <a:solidFill>
                  <a:schemeClr val="bg1"/>
                </a:solidFill>
              </a:rPr>
              <a:t>Angel Island</a:t>
            </a:r>
            <a:endParaRPr lang="en-US" sz="2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603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5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The Rise of Organized Labor</a:t>
            </a:r>
            <a:endParaRPr lang="en-US" sz="35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1133203"/>
          <a:ext cx="8534400" cy="48865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800"/>
                <a:gridCol w="2844800"/>
                <a:gridCol w="2844800"/>
              </a:tblGrid>
              <a:tr h="843643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Labor Union</a:t>
                      </a:r>
                    </a:p>
                    <a:p>
                      <a:r>
                        <a:rPr lang="en-US" sz="2000" dirty="0" smtClean="0"/>
                        <a:t>Membership</a:t>
                      </a:r>
                    </a:p>
                    <a:p>
                      <a:r>
                        <a:rPr lang="en-US" sz="2000" dirty="0" smtClean="0"/>
                        <a:t>Who joined?</a:t>
                      </a:r>
                      <a:endParaRPr lang="en-US" sz="20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Founder/Leaders/</a:t>
                      </a:r>
                    </a:p>
                    <a:p>
                      <a:r>
                        <a:rPr lang="en-US" sz="2000" dirty="0" smtClean="0"/>
                        <a:t>Objectives/Demands</a:t>
                      </a:r>
                      <a:endParaRPr lang="en-US" sz="20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Significant activities/success/  failures </a:t>
                      </a:r>
                      <a:endParaRPr lang="en-US" sz="20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</a:tr>
              <a:tr h="3880757">
                <a:tc>
                  <a:txBody>
                    <a:bodyPr/>
                    <a:lstStyle/>
                    <a:p>
                      <a:r>
                        <a:rPr lang="en-US" sz="25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American</a:t>
                      </a:r>
                      <a:r>
                        <a:rPr lang="en-US" sz="25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Federation of Labor</a:t>
                      </a:r>
                      <a:r>
                        <a:rPr lang="en-US" sz="25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000" dirty="0" smtClean="0"/>
                        <a:t>(1886)</a:t>
                      </a:r>
                    </a:p>
                    <a:p>
                      <a:endParaRPr lang="en-US" sz="2000" dirty="0" smtClean="0"/>
                    </a:p>
                    <a:p>
                      <a:endParaRPr lang="en-US" sz="2000" dirty="0" smtClean="0"/>
                    </a:p>
                    <a:p>
                      <a:endParaRPr lang="en-US" sz="2000" dirty="0" smtClean="0"/>
                    </a:p>
                    <a:p>
                      <a:r>
                        <a:rPr lang="en-US" sz="2000" dirty="0" smtClean="0"/>
                        <a:t>Members: only skilled workers; did NOT accept women and blacks</a:t>
                      </a:r>
                    </a:p>
                    <a:p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Founder: </a:t>
                      </a:r>
                      <a:r>
                        <a:rPr lang="en-US" sz="2500" b="1" dirty="0" smtClean="0"/>
                        <a:t>Samuel</a:t>
                      </a:r>
                      <a:r>
                        <a:rPr lang="en-US" sz="2500" b="1" baseline="0" dirty="0" smtClean="0"/>
                        <a:t> Gompers</a:t>
                      </a:r>
                      <a:endParaRPr lang="en-US" sz="2500" b="1" dirty="0" smtClean="0"/>
                    </a:p>
                    <a:p>
                      <a:endParaRPr lang="en-US" sz="2000" dirty="0" smtClean="0"/>
                    </a:p>
                    <a:p>
                      <a:endParaRPr lang="en-US" sz="2000" dirty="0" smtClean="0"/>
                    </a:p>
                    <a:p>
                      <a:endParaRPr lang="en-US" sz="2000" dirty="0" smtClean="0"/>
                    </a:p>
                    <a:p>
                      <a:r>
                        <a:rPr lang="en-US" sz="2000" dirty="0" smtClean="0"/>
                        <a:t>Objectives: improve wages, hours and working conditions; workplaces</a:t>
                      </a:r>
                      <a:r>
                        <a:rPr lang="en-US" sz="2000" baseline="0" dirty="0" smtClean="0"/>
                        <a:t> only hire union members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Success: 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000" dirty="0" smtClean="0"/>
                        <a:t> 1890-1915 wages rose &amp; average work-week declined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lang="en-US" sz="2000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sz="2000" baseline="0" dirty="0" smtClean="0"/>
                        <a:t> h</a:t>
                      </a:r>
                      <a:r>
                        <a:rPr lang="en-US" sz="2000" dirty="0" smtClean="0"/>
                        <a:t>as survived to present day – merged with CIO in 1955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5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Native American Conflicts: </a:t>
            </a:r>
            <a:br>
              <a:rPr lang="en-US" sz="35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35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Wounded Knee</a:t>
            </a:r>
            <a:endParaRPr lang="en-US" sz="35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1447800"/>
            <a:ext cx="5181600" cy="52578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Wounded Knee (1890)</a:t>
            </a:r>
            <a:endParaRPr lang="en-US" dirty="0" smtClean="0">
              <a:solidFill>
                <a:schemeClr val="accent1"/>
              </a:solidFill>
            </a:endParaRPr>
          </a:p>
          <a:p>
            <a:pPr lvl="1"/>
            <a:r>
              <a:rPr lang="en-US" dirty="0" smtClean="0"/>
              <a:t>U.S. government concerned, ordered arrest of Sitting Bull – he &amp; others were killed when followers tried to rescue him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U.S. troops followed Sioux who escaped – killed more than 100 at Wounded Knee, South Dakota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end of Plains Indian resistance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b="1" dirty="0"/>
          </a:p>
        </p:txBody>
      </p:sp>
      <p:pic>
        <p:nvPicPr>
          <p:cNvPr id="18434" name="Picture 2" descr="http://www.manataka.org/images/wounded_knee_massac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7254" y="3676650"/>
            <a:ext cx="3608146" cy="2724150"/>
          </a:xfrm>
          <a:prstGeom prst="rect">
            <a:avLst/>
          </a:prstGeom>
          <a:noFill/>
        </p:spPr>
      </p:pic>
      <p:pic>
        <p:nvPicPr>
          <p:cNvPr id="5122" name="Picture 2" descr="http://shs.umsystem.edu/famousmissourians/military/pershing/images/locghostdan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295400"/>
            <a:ext cx="3429000" cy="22839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Industrial Unrest: Pullman Strike</a:t>
            </a:r>
            <a:endParaRPr lang="en-US" sz="35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63040"/>
            <a:ext cx="8458200" cy="47091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>
                <a:solidFill>
                  <a:schemeClr val="accent1"/>
                </a:solidFill>
              </a:rPr>
              <a:t>1894 Pullman Strike</a:t>
            </a:r>
          </a:p>
          <a:p>
            <a:pPr lvl="1"/>
            <a:r>
              <a:rPr lang="en-US" dirty="0" smtClean="0"/>
              <a:t>Pullman Palace Car Company laid off workers and reduced wages, later shut down plant</a:t>
            </a:r>
          </a:p>
          <a:p>
            <a:pPr lvl="1"/>
            <a:r>
              <a:rPr lang="en-US" dirty="0" smtClean="0"/>
              <a:t>Owner: George Pullman</a:t>
            </a:r>
          </a:p>
          <a:p>
            <a:pPr lvl="1"/>
            <a:r>
              <a:rPr lang="en-US" dirty="0" smtClean="0"/>
              <a:t> A.R.U. called for a nationwide strike</a:t>
            </a:r>
          </a:p>
          <a:p>
            <a:pPr lvl="1"/>
            <a:r>
              <a:rPr lang="en-US" dirty="0" smtClean="0"/>
              <a:t>Halted railroad traffic &amp; mail delivery </a:t>
            </a:r>
          </a:p>
          <a:p>
            <a:pPr lvl="1"/>
            <a:r>
              <a:rPr lang="en-US" dirty="0" smtClean="0"/>
              <a:t>President Grover Cleveland sent federal troops to end strike</a:t>
            </a:r>
          </a:p>
          <a:p>
            <a:pPr lvl="1"/>
            <a:r>
              <a:rPr lang="en-US" dirty="0" smtClean="0"/>
              <a:t>Debs put in prison (he violated Sherman Antitrust Act)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Who were the muckrakers? </a:t>
            </a:r>
            <a:endParaRPr lang="en-US" sz="38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1"/>
            <a:ext cx="6477000" cy="4191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journalists and writers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investigated &amp; alerted public to wrongdoing in politics &amp; business, raised social issues</a:t>
            </a:r>
          </a:p>
          <a:p>
            <a:endParaRPr lang="en-US" dirty="0" smtClean="0"/>
          </a:p>
          <a:p>
            <a:r>
              <a:rPr lang="en-US" b="1" dirty="0" smtClean="0"/>
              <a:t>Examples: </a:t>
            </a:r>
          </a:p>
          <a:p>
            <a:r>
              <a:rPr lang="en-US" b="1" u="sng" dirty="0" smtClean="0">
                <a:solidFill>
                  <a:schemeClr val="accent1">
                    <a:lumMod val="75000"/>
                  </a:schemeClr>
                </a:solidFill>
              </a:rPr>
              <a:t>Ida Tarbell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/>
              <a:t>– </a:t>
            </a:r>
            <a:r>
              <a:rPr lang="en-US" i="1" dirty="0" smtClean="0"/>
              <a:t>A History of the Standard Oil Trust </a:t>
            </a:r>
            <a:r>
              <a:rPr lang="en-US" dirty="0" smtClean="0"/>
              <a:t>(monopolies &amp; trusts)</a:t>
            </a:r>
            <a:endParaRPr lang="en-US" i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781800" y="3352800"/>
            <a:ext cx="1905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 smtClean="0">
                <a:solidFill>
                  <a:schemeClr val="bg1"/>
                </a:solidFill>
              </a:rPr>
              <a:t>Jacob Riis</a:t>
            </a:r>
            <a:endParaRPr lang="en-US" b="1" i="1" dirty="0">
              <a:solidFill>
                <a:schemeClr val="bg1"/>
              </a:solidFill>
            </a:endParaRPr>
          </a:p>
        </p:txBody>
      </p:sp>
      <p:pic>
        <p:nvPicPr>
          <p:cNvPr id="21508" name="Picture 4" descr="http://www.noonewatching.com/archives/2007/09/ida%20tarbell-thumb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2819400"/>
            <a:ext cx="2184181" cy="253365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822981" y="472440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Ida Tarbell</a:t>
            </a:r>
            <a:endParaRPr lang="en-US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Upton Sinclair’s The Jungle</a:t>
            </a:r>
            <a:endParaRPr lang="en-US" sz="38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6019800" cy="51054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published 1906</a:t>
            </a:r>
          </a:p>
          <a:p>
            <a:endParaRPr lang="en-US" dirty="0" smtClean="0"/>
          </a:p>
          <a:p>
            <a:r>
              <a:rPr lang="en-US" dirty="0" smtClean="0"/>
              <a:t>exposed dangerous and unsanitary conditions in Chicago’s stockyards</a:t>
            </a:r>
            <a:endParaRPr lang="en-US" sz="2900" dirty="0" smtClean="0"/>
          </a:p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President Roosevelt </a:t>
            </a:r>
            <a:r>
              <a:rPr lang="en-US" dirty="0" smtClean="0"/>
              <a:t>read it &amp; got Congress to pass the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Meat Inspection Act </a:t>
            </a:r>
            <a:r>
              <a:rPr lang="en-US" dirty="0" smtClean="0"/>
              <a:t>– provided federal agents to inspect meat sold across state lines &amp; required federal inspection of meat-processing plants</a:t>
            </a:r>
            <a:endParaRPr lang="en-US" dirty="0"/>
          </a:p>
        </p:txBody>
      </p:sp>
      <p:pic>
        <p:nvPicPr>
          <p:cNvPr id="2052" name="Picture 4" descr="http://cosmo.marlboro.edu/wrobb/files/2009/01/3a51808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55626" y="3653936"/>
            <a:ext cx="2735974" cy="3051664"/>
          </a:xfrm>
          <a:prstGeom prst="rect">
            <a:avLst/>
          </a:prstGeom>
          <a:noFill/>
        </p:spPr>
      </p:pic>
      <p:pic>
        <p:nvPicPr>
          <p:cNvPr id="2050" name="Picture 2" descr="http://graphics8.nytimes.com/images/2006/07/02/books/thom4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5307" y="1066800"/>
            <a:ext cx="2363893" cy="24176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1252728"/>
          </a:xfrm>
        </p:spPr>
        <p:txBody>
          <a:bodyPr>
            <a:normAutofit/>
          </a:bodyPr>
          <a:lstStyle/>
          <a:p>
            <a:r>
              <a:rPr lang="en-US" sz="38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Jane Addams &amp; settlement houses:</a:t>
            </a:r>
            <a:endParaRPr lang="en-US" sz="38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5334000" cy="5181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opened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Hull House</a:t>
            </a:r>
            <a:r>
              <a:rPr lang="en-US" dirty="0" smtClean="0"/>
              <a:t>, a settlement house in Chicago</a:t>
            </a:r>
          </a:p>
          <a:p>
            <a:endParaRPr lang="en-US" dirty="0" smtClean="0"/>
          </a:p>
          <a:p>
            <a:r>
              <a:rPr lang="en-US" dirty="0" smtClean="0"/>
              <a:t>settlement houses – community centers organized to provide social services to the urban poor</a:t>
            </a:r>
          </a:p>
          <a:p>
            <a:endParaRPr lang="en-US" dirty="0" smtClean="0"/>
          </a:p>
          <a:p>
            <a:r>
              <a:rPr lang="en-US" dirty="0" smtClean="0"/>
              <a:t>examples of services provided: gave mothers child care classes, taught English, ran nursery schools and kindergartens, etc. 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2770" name="Picture 2" descr="http://womenthroughouttime.com/Women%20Throughout%20Time/Jane%20Addam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3581400"/>
            <a:ext cx="2514600" cy="2944112"/>
          </a:xfrm>
          <a:prstGeom prst="rect">
            <a:avLst/>
          </a:prstGeom>
          <a:noFill/>
        </p:spPr>
      </p:pic>
      <p:pic>
        <p:nvPicPr>
          <p:cNvPr id="32772" name="Picture 4" descr="http://www.uic.edu/depts/uichistory/hhpostcar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3276" y="1143000"/>
            <a:ext cx="3612123" cy="22620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52400" y="0"/>
            <a:ext cx="86868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84632" marR="0" lvl="0" indent="0"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200" b="1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Reconstruction Venn Diagram</a:t>
            </a:r>
            <a:endParaRPr lang="en-US" sz="4200" b="1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304800" y="1676400"/>
            <a:ext cx="5791200" cy="4419600"/>
          </a:xfrm>
          <a:prstGeom prst="ellipse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971800" y="1752600"/>
            <a:ext cx="5791200" cy="4343400"/>
          </a:xfrm>
          <a:prstGeom prst="ellipse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24200" y="3048000"/>
            <a:ext cx="274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13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amendment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New state constitutions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2333923"/>
            <a:ext cx="27432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 smtClean="0"/>
              <a:t>10% Plan</a:t>
            </a:r>
          </a:p>
          <a:p>
            <a:pPr algn="ctr"/>
            <a:endParaRPr lang="en-US" sz="2300" b="1" dirty="0" smtClean="0"/>
          </a:p>
          <a:p>
            <a:pPr algn="ctr"/>
            <a:r>
              <a:rPr lang="en-US" sz="2300" b="1" dirty="0" smtClean="0"/>
              <a:t>Pardoned Confederates</a:t>
            </a:r>
          </a:p>
          <a:p>
            <a:pPr algn="ctr"/>
            <a:endParaRPr lang="en-US" sz="2300" b="1" dirty="0" smtClean="0"/>
          </a:p>
          <a:p>
            <a:pPr algn="ctr"/>
            <a:r>
              <a:rPr lang="en-US" sz="2300" b="1" dirty="0" smtClean="0"/>
              <a:t>No guarantee     of political or  </a:t>
            </a:r>
          </a:p>
          <a:p>
            <a:pPr algn="ctr"/>
            <a:r>
              <a:rPr lang="en-US" sz="2300" b="1" dirty="0" smtClean="0"/>
              <a:t>    social equality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15000" y="2347079"/>
            <a:ext cx="2743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Divided into           5 military districts</a:t>
            </a:r>
          </a:p>
          <a:p>
            <a:pPr algn="ctr"/>
            <a:endParaRPr lang="en-US" sz="2200" b="1" dirty="0" smtClean="0"/>
          </a:p>
          <a:p>
            <a:pPr algn="ctr"/>
            <a:r>
              <a:rPr lang="en-US" sz="2200" b="1" dirty="0" smtClean="0"/>
              <a:t>     Union Generals in charge</a:t>
            </a:r>
          </a:p>
          <a:p>
            <a:pPr algn="ctr"/>
            <a:endParaRPr lang="en-US" sz="2200" b="1" dirty="0" smtClean="0"/>
          </a:p>
          <a:p>
            <a:pPr algn="ctr"/>
            <a:r>
              <a:rPr lang="en-US" sz="2200" b="1" dirty="0" smtClean="0"/>
              <a:t>  Required to ratify 14</a:t>
            </a:r>
            <a:r>
              <a:rPr lang="en-US" sz="2200" b="1" baseline="30000" dirty="0" smtClean="0"/>
              <a:t>th</a:t>
            </a:r>
            <a:r>
              <a:rPr lang="en-US" sz="2200" b="1" dirty="0" smtClean="0"/>
              <a:t> amendment (citizenship)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10668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Presidential Reconstruction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(Lincoln &amp; Johnson)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105400" y="1106269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Congressional Reconstruction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(Radical Republicans)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Segregation laws enacted in the South after Reconstruction </a:t>
            </a:r>
          </a:p>
          <a:p>
            <a:endParaRPr lang="en-US" dirty="0" smtClean="0"/>
          </a:p>
          <a:p>
            <a:r>
              <a:rPr lang="en-US" i="1" dirty="0" err="1" smtClean="0">
                <a:solidFill>
                  <a:schemeClr val="accent1"/>
                </a:solidFill>
              </a:rPr>
              <a:t>Plessy</a:t>
            </a:r>
            <a:r>
              <a:rPr lang="en-US" i="1" dirty="0" smtClean="0">
                <a:solidFill>
                  <a:schemeClr val="accent1"/>
                </a:solidFill>
              </a:rPr>
              <a:t> v. Ferguson</a:t>
            </a:r>
            <a:r>
              <a:rPr lang="en-US" i="1" dirty="0" smtClean="0"/>
              <a:t> </a:t>
            </a:r>
            <a:r>
              <a:rPr lang="en-US" dirty="0" smtClean="0"/>
              <a:t>(1896) </a:t>
            </a:r>
            <a:r>
              <a:rPr lang="en-US" i="1" dirty="0" smtClean="0"/>
              <a:t>– </a:t>
            </a:r>
            <a:r>
              <a:rPr lang="en-US" dirty="0" smtClean="0"/>
              <a:t>upheld the constitutionality of Jim Crow laws; “</a:t>
            </a:r>
            <a:r>
              <a:rPr lang="en-US" b="1" dirty="0" smtClean="0">
                <a:solidFill>
                  <a:schemeClr val="accent1"/>
                </a:solidFill>
              </a:rPr>
              <a:t>separate but equal</a:t>
            </a:r>
            <a:r>
              <a:rPr lang="en-US" dirty="0" smtClean="0"/>
              <a:t>” did not violate Fourteenth Amendment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Jim Crow Laws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NAACP</a:t>
            </a:r>
            <a:endParaRPr lang="en-US" sz="38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National Association for the Advancement of Colored People formed in 1909</a:t>
            </a:r>
          </a:p>
          <a:p>
            <a:endParaRPr lang="en-US" dirty="0" smtClean="0"/>
          </a:p>
          <a:p>
            <a:r>
              <a:rPr lang="en-US" dirty="0" smtClean="0"/>
              <a:t>interracial organization founded to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abolish segregation</a:t>
            </a:r>
            <a:r>
              <a:rPr lang="en-US" dirty="0" smtClean="0"/>
              <a:t> &amp;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discrimination</a:t>
            </a:r>
            <a:r>
              <a:rPr lang="en-US" dirty="0" smtClean="0"/>
              <a:t> and to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achieve political &amp; civil rights</a:t>
            </a:r>
            <a:r>
              <a:rPr lang="en-US" dirty="0" smtClean="0"/>
              <a:t> for African Americans</a:t>
            </a:r>
          </a:p>
          <a:p>
            <a:endParaRPr lang="en-US" dirty="0" smtClean="0"/>
          </a:p>
          <a:p>
            <a:r>
              <a:rPr lang="en-US" dirty="0" smtClean="0"/>
              <a:t>strategy: use courts to challenge unfair laws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4788091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Initiative</a:t>
            </a:r>
            <a:r>
              <a:rPr lang="en-US" dirty="0" smtClean="0"/>
              <a:t> – citizens put a proposed new law directly on the ballot</a:t>
            </a:r>
          </a:p>
          <a:p>
            <a:pPr>
              <a:buNone/>
            </a:pPr>
            <a:endParaRPr lang="en-US" dirty="0" smtClean="0"/>
          </a:p>
          <a:p>
            <a:r>
              <a:rPr lang="en-US" b="1" dirty="0" smtClean="0">
                <a:solidFill>
                  <a:schemeClr val="accent1"/>
                </a:solidFill>
              </a:rPr>
              <a:t>Recall</a:t>
            </a:r>
            <a:r>
              <a:rPr lang="en-US" dirty="0" smtClean="0"/>
              <a:t> – voters can remove elected officials form office before their terms end</a:t>
            </a:r>
          </a:p>
          <a:p>
            <a:pPr>
              <a:buNone/>
            </a:pPr>
            <a:endParaRPr lang="en-US" dirty="0" smtClean="0"/>
          </a:p>
          <a:p>
            <a:r>
              <a:rPr lang="en-US" b="1" dirty="0" smtClean="0">
                <a:solidFill>
                  <a:schemeClr val="accent1"/>
                </a:solidFill>
              </a:rPr>
              <a:t>Referendum</a:t>
            </a:r>
            <a:r>
              <a:rPr lang="en-US" dirty="0" smtClean="0"/>
              <a:t> – process that allows citizens to approve or reject a law passed by a legislature</a:t>
            </a:r>
          </a:p>
          <a:p>
            <a:pPr>
              <a:buNone/>
            </a:pPr>
            <a:endParaRPr lang="en-US" dirty="0" smtClean="0"/>
          </a:p>
          <a:p>
            <a:r>
              <a:rPr lang="en-US" b="1" dirty="0" smtClean="0">
                <a:solidFill>
                  <a:schemeClr val="accent1"/>
                </a:solidFill>
              </a:rPr>
              <a:t>17</a:t>
            </a:r>
            <a:r>
              <a:rPr lang="en-US" b="1" baseline="30000" dirty="0" smtClean="0">
                <a:solidFill>
                  <a:schemeClr val="accent1"/>
                </a:solidFill>
              </a:rPr>
              <a:t>th</a:t>
            </a:r>
            <a:r>
              <a:rPr lang="en-US" b="1" dirty="0" smtClean="0">
                <a:solidFill>
                  <a:schemeClr val="accent1"/>
                </a:solidFill>
              </a:rPr>
              <a:t> Amendment </a:t>
            </a:r>
            <a:r>
              <a:rPr lang="en-US" dirty="0" smtClean="0"/>
              <a:t>– direct election of Senators by voters, not state legislatures 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Progressive Political Reforms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5448"/>
            <a:ext cx="8534400" cy="1252728"/>
          </a:xfrm>
        </p:spPr>
        <p:txBody>
          <a:bodyPr>
            <a:normAutofit/>
          </a:bodyPr>
          <a:lstStyle/>
          <a:p>
            <a:r>
              <a:rPr lang="en-US" sz="35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Roosevelt &amp; the Conservation Movement</a:t>
            </a:r>
            <a:endParaRPr lang="en-US" sz="35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1"/>
            <a:ext cx="5181600" cy="449579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sz="3200" dirty="0" smtClean="0"/>
              <a:t>Congress created U.S. Forest Service</a:t>
            </a:r>
          </a:p>
          <a:p>
            <a:pPr>
              <a:lnSpc>
                <a:spcPct val="80000"/>
              </a:lnSpc>
              <a:buNone/>
            </a:pPr>
            <a:endParaRPr lang="en-US" sz="3200" dirty="0" smtClean="0"/>
          </a:p>
          <a:p>
            <a:pPr>
              <a:lnSpc>
                <a:spcPct val="80000"/>
              </a:lnSpc>
            </a:pPr>
            <a:r>
              <a:rPr lang="en-US" sz="3200" dirty="0" smtClean="0"/>
              <a:t>Set aside 200 mill. acres of land for </a:t>
            </a:r>
            <a:r>
              <a:rPr lang="en-US" sz="3200" dirty="0" err="1" smtClean="0"/>
              <a:t>nat’l</a:t>
            </a:r>
            <a:r>
              <a:rPr lang="en-US" sz="3200" dirty="0" smtClean="0"/>
              <a:t> forests &amp; water projects</a:t>
            </a:r>
          </a:p>
          <a:p>
            <a:pPr>
              <a:lnSpc>
                <a:spcPct val="80000"/>
              </a:lnSpc>
              <a:buNone/>
            </a:pPr>
            <a:endParaRPr lang="en-US" sz="3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National Reclamation Act </a:t>
            </a:r>
            <a:r>
              <a:rPr lang="en-US" sz="3200" dirty="0" smtClean="0"/>
              <a:t>passed  (1902):  set aside $ from sale of public lands to fund construction of irrigation systems in states</a:t>
            </a:r>
          </a:p>
          <a:p>
            <a:endParaRPr lang="en-US" dirty="0"/>
          </a:p>
        </p:txBody>
      </p:sp>
      <p:pic>
        <p:nvPicPr>
          <p:cNvPr id="1026" name="Picture 2" descr="http://campsmoke.fmallen.com/wp-content/uploads/2009/10/PresRooseveltJohnMuir600A.jpg"/>
          <p:cNvPicPr>
            <a:picLocks noChangeAspect="1" noChangeArrowheads="1"/>
          </p:cNvPicPr>
          <p:nvPr/>
        </p:nvPicPr>
        <p:blipFill>
          <a:blip r:embed="rId2" cstate="print"/>
          <a:srcRect t="11864" b="3390"/>
          <a:stretch>
            <a:fillRect/>
          </a:stretch>
        </p:blipFill>
        <p:spPr bwMode="auto">
          <a:xfrm>
            <a:off x="5410200" y="1676400"/>
            <a:ext cx="3480620" cy="3810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257800" y="5505271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President Roosevelt and conservationist  John Muir at California’s Yosemite National Park in 1903.</a:t>
            </a:r>
            <a:endParaRPr lang="en-US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5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Chinese Exclusion Act</a:t>
            </a:r>
            <a:endParaRPr lang="en-US" sz="35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43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228600" y="1371600"/>
            <a:ext cx="8458200" cy="5311409"/>
          </a:xfrm>
        </p:spPr>
        <p:txBody>
          <a:bodyPr>
            <a:normAutofit/>
          </a:bodyPr>
          <a:lstStyle/>
          <a:p>
            <a:r>
              <a:rPr lang="en-US" sz="3000" dirty="0" smtClean="0"/>
              <a:t>1882 </a:t>
            </a:r>
            <a:r>
              <a:rPr lang="en-US" sz="3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Chinese Exclusion Act </a:t>
            </a:r>
            <a:r>
              <a:rPr lang="en-US" sz="3000" dirty="0"/>
              <a:t>– </a:t>
            </a:r>
            <a:endParaRPr lang="en-US" sz="3000" dirty="0" smtClean="0"/>
          </a:p>
          <a:p>
            <a:pPr lvl="1"/>
            <a:r>
              <a:rPr lang="en-US" sz="2500" dirty="0" smtClean="0"/>
              <a:t>1</a:t>
            </a:r>
            <a:r>
              <a:rPr lang="en-US" sz="2500" baseline="30000" dirty="0" smtClean="0"/>
              <a:t>st</a:t>
            </a:r>
            <a:r>
              <a:rPr lang="en-US" sz="2500" dirty="0" smtClean="0"/>
              <a:t> </a:t>
            </a:r>
            <a:r>
              <a:rPr lang="en-US" sz="2500" dirty="0"/>
              <a:t>immigration restriction in U.S. </a:t>
            </a:r>
            <a:r>
              <a:rPr lang="en-US" sz="2500" dirty="0" smtClean="0"/>
              <a:t>history </a:t>
            </a:r>
          </a:p>
          <a:p>
            <a:pPr lvl="1"/>
            <a:r>
              <a:rPr lang="en-US" sz="2500" dirty="0" smtClean="0"/>
              <a:t>prohibited immigration by Chinese laborers</a:t>
            </a:r>
          </a:p>
          <a:p>
            <a:pPr lvl="1"/>
            <a:r>
              <a:rPr lang="en-US" sz="2500" dirty="0" smtClean="0"/>
              <a:t>limited civil rights of Chinese immigrants in U.S.</a:t>
            </a:r>
          </a:p>
          <a:p>
            <a:pPr lvl="1"/>
            <a:r>
              <a:rPr lang="en-US" sz="2500" dirty="0" smtClean="0"/>
              <a:t>forbade the naturalization of Chinese residents</a:t>
            </a:r>
            <a:endParaRPr lang="en-US" sz="2500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5344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5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Causes of the Spanish-American War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4800" y="990600"/>
            <a:ext cx="5029200" cy="5334000"/>
          </a:xfrm>
        </p:spPr>
        <p:txBody>
          <a:bodyPr>
            <a:normAutofit fontScale="77500" lnSpcReduction="20000"/>
          </a:bodyPr>
          <a:lstStyle/>
          <a:p>
            <a:pPr marL="274320" indent="-274320" eaLnBrk="1" fontAlgn="auto" hangingPunct="1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 dirty="0"/>
              <a:t>People of Cuba </a:t>
            </a:r>
            <a:r>
              <a:rPr lang="en-US" sz="2800" dirty="0" smtClean="0"/>
              <a:t>&amp; </a:t>
            </a:r>
            <a:r>
              <a:rPr lang="en-US" sz="2800" dirty="0"/>
              <a:t>Philippines </a:t>
            </a:r>
            <a:r>
              <a:rPr lang="en-US" sz="2800" dirty="0" smtClean="0"/>
              <a:t>wanted </a:t>
            </a:r>
            <a:r>
              <a:rPr lang="en-US" sz="2800" dirty="0"/>
              <a:t>to rebel against </a:t>
            </a:r>
            <a:r>
              <a:rPr lang="en-US" sz="2800" dirty="0" smtClean="0"/>
              <a:t>Spain</a:t>
            </a:r>
          </a:p>
          <a:p>
            <a:pPr marL="274320" indent="-274320" eaLnBrk="1" fontAlgn="auto" hangingPunct="1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en-US" sz="2800" dirty="0"/>
          </a:p>
          <a:p>
            <a:pPr marL="274320" indent="-274320" eaLnBrk="1" fontAlgn="auto" hangingPunct="1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 dirty="0"/>
              <a:t>Depression of 1890 </a:t>
            </a:r>
            <a:r>
              <a:rPr lang="en-US" sz="2800" dirty="0" smtClean="0"/>
              <a:t>in </a:t>
            </a:r>
            <a:r>
              <a:rPr lang="en-US" sz="2800" dirty="0"/>
              <a:t>Cuba; 1895 Cubans </a:t>
            </a:r>
            <a:r>
              <a:rPr lang="en-US" sz="2800" dirty="0" smtClean="0"/>
              <a:t>revolted </a:t>
            </a:r>
            <a:r>
              <a:rPr lang="en-US" sz="2800" dirty="0"/>
              <a:t>against </a:t>
            </a:r>
            <a:r>
              <a:rPr lang="en-US" sz="2800" dirty="0" smtClean="0"/>
              <a:t>Spain</a:t>
            </a:r>
          </a:p>
          <a:p>
            <a:pPr marL="274320" indent="-274320" eaLnBrk="1" fontAlgn="auto" hangingPunct="1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en-US" sz="2800" dirty="0"/>
          </a:p>
          <a:p>
            <a:pPr marL="274320" indent="-274320" eaLnBrk="1" fontAlgn="auto" hangingPunct="1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 dirty="0"/>
              <a:t>Spanish used </a:t>
            </a:r>
            <a:r>
              <a:rPr lang="en-US" sz="2800" dirty="0" smtClean="0"/>
              <a:t>harsh </a:t>
            </a:r>
            <a:r>
              <a:rPr lang="en-US" sz="2800" dirty="0"/>
              <a:t>tactics against Cubans (Gen. </a:t>
            </a:r>
            <a:r>
              <a:rPr lang="en-US" sz="2800" dirty="0" err="1"/>
              <a:t>Valeriano</a:t>
            </a:r>
            <a:r>
              <a:rPr lang="en-US" sz="2800" dirty="0"/>
              <a:t> “the Butcher” Weyler</a:t>
            </a:r>
            <a:r>
              <a:rPr lang="en-US" sz="2800" dirty="0" smtClean="0"/>
              <a:t>)</a:t>
            </a:r>
          </a:p>
          <a:p>
            <a:pPr marL="274320" indent="-274320" eaLnBrk="1" fontAlgn="auto" hangingPunct="1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en-US" sz="2800" dirty="0"/>
          </a:p>
          <a:p>
            <a:pPr marL="274320" indent="-274320" eaLnBrk="1" fontAlgn="auto" hangingPunct="1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 dirty="0"/>
              <a:t>American press (“yellow journalism”) </a:t>
            </a:r>
            <a:r>
              <a:rPr lang="en-US" sz="2800" dirty="0" smtClean="0"/>
              <a:t>reported cruelties; Pulitzer &amp; Hearst created </a:t>
            </a:r>
            <a:r>
              <a:rPr lang="en-US" sz="2800" dirty="0"/>
              <a:t>sympathy for </a:t>
            </a:r>
            <a:r>
              <a:rPr lang="en-US" sz="2800" dirty="0" smtClean="0"/>
              <a:t>Cubans</a:t>
            </a:r>
          </a:p>
          <a:p>
            <a:pPr marL="274320" indent="-274320" eaLnBrk="1" fontAlgn="auto" hangingPunct="1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en-US" sz="2800" dirty="0"/>
          </a:p>
          <a:p>
            <a:pPr marL="274320" indent="-274320" eaLnBrk="1" fontAlgn="auto" hangingPunct="1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 dirty="0" smtClean="0"/>
              <a:t>American </a:t>
            </a:r>
            <a:r>
              <a:rPr lang="en-US" sz="2800" dirty="0"/>
              <a:t>investments </a:t>
            </a:r>
            <a:r>
              <a:rPr lang="en-US" sz="2800" dirty="0" smtClean="0"/>
              <a:t>&amp; </a:t>
            </a:r>
            <a:r>
              <a:rPr lang="en-US" sz="2800" dirty="0"/>
              <a:t>property destroyed during Cuban revolt</a:t>
            </a:r>
          </a:p>
        </p:txBody>
      </p:sp>
      <p:pic>
        <p:nvPicPr>
          <p:cNvPr id="11268" name="Picture 5" descr="http://warandgame.files.wordpress.com/2008/03/weyl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914400"/>
            <a:ext cx="2057400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TextBox 6"/>
          <p:cNvSpPr txBox="1">
            <a:spLocks noChangeArrowheads="1"/>
          </p:cNvSpPr>
          <p:nvPr/>
        </p:nvSpPr>
        <p:spPr bwMode="auto">
          <a:xfrm>
            <a:off x="5334000" y="3505200"/>
            <a:ext cx="2514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/>
              <a:t>“The Butcher” Weyler</a:t>
            </a:r>
          </a:p>
        </p:txBody>
      </p:sp>
      <p:pic>
        <p:nvPicPr>
          <p:cNvPr id="11270" name="Picture 7" descr="http://www.digitaljournal.com/img/9/7/9/5/0/7/i/3/8/7/o/JosephPulitz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25" y="4038600"/>
            <a:ext cx="21240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1" name="TextBox 8"/>
          <p:cNvSpPr txBox="1">
            <a:spLocks noChangeArrowheads="1"/>
          </p:cNvSpPr>
          <p:nvPr/>
        </p:nvSpPr>
        <p:spPr bwMode="auto">
          <a:xfrm>
            <a:off x="5181600" y="4876800"/>
            <a:ext cx="15240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i="1"/>
              <a:t>Joseph Pulitzer, journalist for New York World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4582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5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Causes lead to Spanish-American War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81000" y="1295400"/>
            <a:ext cx="5257800" cy="5257800"/>
          </a:xfrm>
        </p:spPr>
        <p:txBody>
          <a:bodyPr>
            <a:normAutofit fontScale="77500" lnSpcReduction="20000"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 dirty="0"/>
              <a:t>Feb 9, 1898 – </a:t>
            </a:r>
            <a:r>
              <a:rPr lang="en-US" sz="2800" b="1" u="sng" dirty="0" err="1"/>
              <a:t>DeLome</a:t>
            </a:r>
            <a:r>
              <a:rPr lang="en-US" sz="2800" b="1" u="sng" dirty="0"/>
              <a:t> Letter</a:t>
            </a:r>
            <a:r>
              <a:rPr lang="en-US" sz="2800" dirty="0"/>
              <a:t> printed in Hearst’s </a:t>
            </a:r>
            <a:r>
              <a:rPr lang="en-US" sz="2800" i="1" dirty="0" smtClean="0"/>
              <a:t>Journal – </a:t>
            </a:r>
            <a:r>
              <a:rPr lang="en-US" sz="2800" dirty="0" smtClean="0"/>
              <a:t>called McKinley weak &amp; stupid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en-US" sz="2800" dirty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 dirty="0"/>
              <a:t>Feb 15, 1898 – </a:t>
            </a:r>
            <a:r>
              <a:rPr lang="en-US" sz="2800" b="1" u="sng" dirty="0"/>
              <a:t>USS Maine</a:t>
            </a:r>
            <a:r>
              <a:rPr lang="en-US" sz="2800" dirty="0"/>
              <a:t> exploded in Havana harbor killing </a:t>
            </a:r>
            <a:r>
              <a:rPr lang="en-US" sz="2800" dirty="0" smtClean="0"/>
              <a:t>266 </a:t>
            </a:r>
            <a:r>
              <a:rPr lang="en-US" sz="2800" dirty="0"/>
              <a:t>American sailors; press </a:t>
            </a:r>
            <a:r>
              <a:rPr lang="en-US" sz="2800" dirty="0" smtClean="0"/>
              <a:t>blamed Spain - “War? Sure!”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en-US" sz="2800" dirty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 dirty="0"/>
              <a:t>McKinley asked Congress to declare </a:t>
            </a:r>
            <a:r>
              <a:rPr lang="en-US" sz="2800" dirty="0" smtClean="0"/>
              <a:t>war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endParaRPr lang="en-US" sz="2800" dirty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 dirty="0"/>
              <a:t>April 19, Congress declared war &amp; adopted </a:t>
            </a:r>
            <a:r>
              <a:rPr lang="en-US" sz="2800" b="1" u="sng" dirty="0"/>
              <a:t>Teller Amendment</a:t>
            </a:r>
            <a:r>
              <a:rPr lang="en-US" sz="2800" dirty="0"/>
              <a:t> – US had no intention of annexing Cuba</a:t>
            </a:r>
          </a:p>
        </p:txBody>
      </p:sp>
      <p:pic>
        <p:nvPicPr>
          <p:cNvPr id="12292" name="Picture 5" descr="http://www.ourdocuments.gov/document_data/document_images/doc_053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1666875"/>
            <a:ext cx="3019425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86800" cy="103663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5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Effects of the Spanish-American War: Philippine-American War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09600" y="1676400"/>
            <a:ext cx="8382000" cy="4495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U.S. annexation of Philippines led to Philippine-American War </a:t>
            </a:r>
          </a:p>
          <a:p>
            <a:pPr eaLnBrk="1" hangingPunct="1">
              <a:lnSpc>
                <a:spcPct val="90000"/>
              </a:lnSpc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led by Emilio Aguinaldo  </a:t>
            </a:r>
          </a:p>
          <a:p>
            <a:pPr eaLnBrk="1" hangingPunct="1">
              <a:lnSpc>
                <a:spcPct val="90000"/>
              </a:lnSpc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3 years; 216,000 Filipinos died &amp; 5,000 Americans</a:t>
            </a:r>
          </a:p>
          <a:p>
            <a:pPr eaLnBrk="1" hangingPunct="1">
              <a:lnSpc>
                <a:spcPct val="90000"/>
              </a:lnSpc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1946 - Philippines given independence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http://www.ilike2learn.com/ilike2learn/Continent%20Maps/Country%20Maps/Philippines.gif"/>
          <p:cNvPicPr>
            <a:picLocks noChangeAspect="1" noChangeArrowheads="1"/>
          </p:cNvPicPr>
          <p:nvPr/>
        </p:nvPicPr>
        <p:blipFill>
          <a:blip r:embed="rId2" cstate="print"/>
          <a:srcRect t="8046"/>
          <a:stretch>
            <a:fillRect/>
          </a:stretch>
        </p:blipFill>
        <p:spPr bwMode="auto">
          <a:xfrm>
            <a:off x="5418138" y="381000"/>
            <a:ext cx="346551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50292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5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Debate over Expansion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28600" y="1676400"/>
            <a:ext cx="6096000" cy="4419600"/>
          </a:xfrm>
        </p:spPr>
        <p:txBody>
          <a:bodyPr>
            <a:normAutofit fontScale="92500" lnSpcReduction="10000"/>
          </a:bodyPr>
          <a:lstStyle/>
          <a:p>
            <a:pPr marL="609600" indent="-609600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sz="2800" b="1" u="sng" dirty="0" smtClean="0"/>
              <a:t>Imperialists supported expansion</a:t>
            </a:r>
          </a:p>
          <a:p>
            <a:pPr marL="609600" indent="-609600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sz="2800" i="1" dirty="0" smtClean="0"/>
              <a:t>Arguments: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800" dirty="0" smtClean="0"/>
              <a:t>Americans needed new frontier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800" dirty="0" smtClean="0"/>
              <a:t>New markets for American manufactured goods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800" dirty="0" smtClean="0"/>
              <a:t>New sources of raw materials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800" dirty="0" smtClean="0"/>
              <a:t>Increase in military power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800" dirty="0" smtClean="0"/>
              <a:t>Spread American ideals:  Christianity, democracy, capitalism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2800" dirty="0" smtClean="0"/>
              <a:t>American superiority – our “duty”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endParaRPr lang="en-US" sz="2800" dirty="0" smtClean="0"/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 descr="http://www.ilike2learn.com/ilike2learn/Continent%20Maps/Country%20Maps/Philippines.gif"/>
          <p:cNvPicPr>
            <a:picLocks noChangeAspect="1" noChangeArrowheads="1"/>
          </p:cNvPicPr>
          <p:nvPr/>
        </p:nvPicPr>
        <p:blipFill>
          <a:blip r:embed="rId2" cstate="print"/>
          <a:srcRect t="8046"/>
          <a:stretch>
            <a:fillRect/>
          </a:stretch>
        </p:blipFill>
        <p:spPr bwMode="auto">
          <a:xfrm>
            <a:off x="5718175" y="228600"/>
            <a:ext cx="32734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55626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5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Debate Over Expansion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52400" y="1524000"/>
            <a:ext cx="6248400" cy="4800600"/>
          </a:xfrm>
        </p:spPr>
        <p:txBody>
          <a:bodyPr>
            <a:normAutofit fontScale="92500"/>
          </a:bodyPr>
          <a:lstStyle/>
          <a:p>
            <a:pPr marL="609600" indent="-60960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en-US" sz="2800" b="1" u="sng" dirty="0" smtClean="0"/>
              <a:t>Anti-imperialists opposed expansion</a:t>
            </a:r>
            <a:r>
              <a:rPr lang="en-US" sz="2800" dirty="0" smtClean="0"/>
              <a:t> </a:t>
            </a:r>
          </a:p>
          <a:p>
            <a:pPr marL="609600" indent="-60960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en-US" sz="2800" i="1" dirty="0" smtClean="0"/>
              <a:t>Arguments:</a:t>
            </a:r>
            <a:r>
              <a:rPr lang="en-US" sz="2800" dirty="0" smtClean="0"/>
              <a:t>	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en-US" sz="2800" dirty="0" smtClean="0"/>
              <a:t>Rejected nation’s foundation of “liberty for all”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en-US" sz="2800" dirty="0" smtClean="0"/>
              <a:t>Faced enough difficulties at home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en-US" sz="2800" dirty="0" smtClean="0"/>
              <a:t>Threatened democratic foundations (fear of large standing armies)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en-US" sz="2800" dirty="0" smtClean="0"/>
              <a:t>Racism – might have to absorb people of different races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en-US" sz="2800" dirty="0" smtClean="0"/>
              <a:t>Expansion would cost too much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en-US" sz="2800" dirty="0" smtClean="0"/>
              <a:t>Fear of competition in job market; lower wages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219200"/>
            <a:ext cx="4800600" cy="5410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Radical Republican plan supported by Lincoln 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Created by Congress in 1865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Goals: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Provided necessities  &amp; education for black &amp; white refugees in the South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helped reunite families separated by slavery &amp; war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negotiated fair labor contracts between former slaves &amp; white landowners</a:t>
            </a: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2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Freedmen’s Bureau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600200"/>
            <a:ext cx="3684757" cy="349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962400" y="990600"/>
            <a:ext cx="4876800" cy="548640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603" name="Title 1"/>
          <p:cNvSpPr>
            <a:spLocks noGrp="1"/>
          </p:cNvSpPr>
          <p:nvPr>
            <p:ph type="title"/>
          </p:nvPr>
        </p:nvSpPr>
        <p:spPr>
          <a:xfrm>
            <a:off x="228600" y="30163"/>
            <a:ext cx="8382000" cy="884237"/>
          </a:xfrm>
        </p:spPr>
        <p:txBody>
          <a:bodyPr>
            <a:normAutofit/>
          </a:bodyPr>
          <a:lstStyle/>
          <a:p>
            <a:r>
              <a:rPr lang="en-US" sz="35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Review: What is the Monroe Doctrine?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143000"/>
            <a:ext cx="3581400" cy="51054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3000" dirty="0" smtClean="0"/>
              <a:t>Issued by President Monroe in 1823</a:t>
            </a:r>
          </a:p>
          <a:p>
            <a:pPr>
              <a:defRPr/>
            </a:pPr>
            <a:endParaRPr lang="en-US" sz="3000" dirty="0" smtClean="0"/>
          </a:p>
          <a:p>
            <a:pPr>
              <a:defRPr/>
            </a:pPr>
            <a:r>
              <a:rPr lang="en-US" sz="3000" dirty="0" smtClean="0"/>
              <a:t>We (</a:t>
            </a:r>
            <a:r>
              <a:rPr lang="en-US" sz="3000" b="1" dirty="0" smtClean="0">
                <a:solidFill>
                  <a:schemeClr val="tx2">
                    <a:lumMod val="75000"/>
                  </a:schemeClr>
                </a:solidFill>
              </a:rPr>
              <a:t>United States</a:t>
            </a:r>
            <a:r>
              <a:rPr lang="en-US" sz="3000" dirty="0" smtClean="0"/>
              <a:t>) won’t bother you (</a:t>
            </a:r>
            <a:r>
              <a:rPr lang="en-US" sz="3000" b="1" dirty="0" smtClean="0">
                <a:solidFill>
                  <a:schemeClr val="tx2">
                    <a:lumMod val="75000"/>
                  </a:schemeClr>
                </a:solidFill>
              </a:rPr>
              <a:t>Europe</a:t>
            </a:r>
            <a:r>
              <a:rPr lang="en-US" sz="3000" dirty="0" smtClean="0"/>
              <a:t>), you don’t bother us (</a:t>
            </a:r>
            <a:r>
              <a:rPr lang="en-US" sz="3000" b="1" dirty="0" smtClean="0">
                <a:solidFill>
                  <a:schemeClr val="tx2">
                    <a:lumMod val="75000"/>
                  </a:schemeClr>
                </a:solidFill>
              </a:rPr>
              <a:t>Western Hemisphere</a:t>
            </a:r>
            <a:r>
              <a:rPr lang="en-US" sz="3000" dirty="0" smtClean="0"/>
              <a:t>)</a:t>
            </a:r>
            <a:endParaRPr lang="en-US" sz="3000" dirty="0"/>
          </a:p>
        </p:txBody>
      </p:sp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1330325"/>
            <a:ext cx="4267200" cy="476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74638"/>
            <a:ext cx="77724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5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Roosevelt Corollary</a:t>
            </a:r>
            <a:br>
              <a:rPr lang="en-US" sz="35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35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(To Monroe Doctrine)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28600" y="1524000"/>
            <a:ext cx="4343400" cy="45720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sz="2500" u="sng" smtClean="0"/>
              <a:t>Why</a:t>
            </a:r>
            <a:r>
              <a:rPr lang="en-US" sz="2500" smtClean="0"/>
              <a:t>?  Europeans threatened intervention in W. Hemisphere (to collect debts, etc.)</a:t>
            </a:r>
          </a:p>
          <a:p>
            <a:pPr eaLnBrk="1" hangingPunct="1"/>
            <a:endParaRPr lang="en-US" sz="2500" smtClean="0"/>
          </a:p>
          <a:p>
            <a:pPr eaLnBrk="1" hangingPunct="1"/>
            <a:r>
              <a:rPr lang="en-US" sz="2500" b="1" i="1" u="sng" smtClean="0"/>
              <a:t>When and how stated</a:t>
            </a:r>
            <a:r>
              <a:rPr lang="en-US" sz="2500" smtClean="0"/>
              <a:t>?  In Dec. 1904 by Roosevelt in message to Congress</a:t>
            </a:r>
          </a:p>
          <a:p>
            <a:pPr eaLnBrk="1" hangingPunct="1">
              <a:buFont typeface="Wingdings 2" pitchFamily="18" charset="2"/>
              <a:buNone/>
            </a:pPr>
            <a:endParaRPr lang="en-US" sz="2500" smtClean="0"/>
          </a:p>
          <a:p>
            <a:pPr eaLnBrk="1" hangingPunct="1"/>
            <a:r>
              <a:rPr lang="en-US" sz="2500" b="1" i="1" u="sng" smtClean="0"/>
              <a:t>Central Message</a:t>
            </a:r>
            <a:r>
              <a:rPr lang="en-US" sz="2500" smtClean="0"/>
              <a:t>:  if intervention in W. Hemisphere necessary,   U.S. would intervene, not European nations</a:t>
            </a:r>
          </a:p>
          <a:p>
            <a:pPr eaLnBrk="1" hangingPunct="1">
              <a:buFont typeface="Wingdings" pitchFamily="2" charset="2"/>
              <a:buNone/>
            </a:pPr>
            <a:endParaRPr lang="en-US" sz="2500" smtClean="0"/>
          </a:p>
          <a:p>
            <a:pPr eaLnBrk="1" hangingPunct="1"/>
            <a:endParaRPr lang="en-US" sz="2500" smtClean="0"/>
          </a:p>
        </p:txBody>
      </p:sp>
      <p:pic>
        <p:nvPicPr>
          <p:cNvPr id="26628" name="Picture 7" descr="http://xenohistorian.faithweb.com/northam/TeddyFle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9300" y="3276600"/>
            <a:ext cx="435610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9" descr="http://www.philadelphia-reflections.com/images/TheodoreRooseve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228600"/>
            <a:ext cx="2133600" cy="329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http://mapsof.net/uploads/static-maps/central_america_political_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838200"/>
            <a:ext cx="3048000" cy="2481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10600" cy="731838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How Did U.S. Acquire Rights to Build the Canal?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28600" y="990600"/>
            <a:ext cx="8763000" cy="54102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 smtClean="0"/>
              <a:t>Hay-Bunau-Varilla Treaty </a:t>
            </a:r>
          </a:p>
          <a:p>
            <a:pPr eaLnBrk="1" hangingPunct="1">
              <a:buNone/>
            </a:pPr>
            <a:r>
              <a:rPr lang="en-US" dirty="0" smtClean="0"/>
              <a:t>	signed w/ Panama in 1904 </a:t>
            </a:r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  <a:p>
            <a:pPr eaLnBrk="1" hangingPunct="1"/>
            <a:r>
              <a:rPr lang="en-US" dirty="0" smtClean="0"/>
              <a:t>Panama Canal Timeline: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   1) 1903:  U.S. negotiated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		treaty w/ Colombia (Panama part of)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	2) Colombian gov’t stalled treaty demanding more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		money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	3) Roosevelt impatient – supported Panama’s revolt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	4) U.S. recognized Panama’s independence,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		negotiated treaty 	w/ Panama ($10 mill; $250,000 	yearly lease for 10 mile wide strip)   </a:t>
            </a:r>
          </a:p>
          <a:p>
            <a:pPr eaLnBrk="1" hangingPunct="1">
              <a:buFont typeface="Wingdings" pitchFamily="2" charset="2"/>
              <a:buNone/>
            </a:pP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06363"/>
            <a:ext cx="8915400" cy="884237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American Enters WWI: British </a:t>
            </a:r>
            <a:r>
              <a:rPr lang="en-US" sz="28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passenger liner Lusitania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3581400"/>
            <a:ext cx="47625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90600"/>
            <a:ext cx="5181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5791200" y="1279525"/>
            <a:ext cx="23622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500">
                <a:latin typeface="Berlin Sans FB" pitchFamily="34" charset="0"/>
              </a:rPr>
              <a:t>128 Americans died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American Enters WWI: French </a:t>
            </a:r>
            <a:r>
              <a:rPr lang="en-US" sz="33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passenger ship </a:t>
            </a:r>
            <a:r>
              <a:rPr lang="en-US" sz="33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Sussex &amp; Sussex pledge </a:t>
            </a:r>
            <a:r>
              <a:rPr lang="en-US" sz="40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sz="40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en-US" sz="22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524000"/>
            <a:ext cx="6858000" cy="498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6362"/>
            <a:ext cx="9144000" cy="808038"/>
          </a:xfrm>
        </p:spPr>
        <p:txBody>
          <a:bodyPr>
            <a:noAutofit/>
          </a:bodyPr>
          <a:lstStyle/>
          <a:p>
            <a:pPr algn="ctr"/>
            <a:r>
              <a:rPr lang="en-US" sz="30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American Enters WWI: Zimmerman </a:t>
            </a:r>
            <a:r>
              <a:rPr lang="en-US" sz="30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Telegram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90600"/>
            <a:ext cx="323215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304800" y="5791200"/>
            <a:ext cx="34290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00" b="1"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German Foreign Minister Arthur Zimmerman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066800"/>
            <a:ext cx="433546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4419600" y="5791200"/>
            <a:ext cx="4343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Telegram sent to Mexico asking Mexico to declare war on the U.S.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000" dirty="0">
                <a:latin typeface="Berlin Sans FB" pitchFamily="34" charset="0"/>
              </a:rPr>
              <a:t>German foreign minister Arthur Zimmerman </a:t>
            </a:r>
            <a:r>
              <a:rPr lang="en-US" sz="3000" dirty="0" smtClean="0">
                <a:latin typeface="Berlin Sans FB" pitchFamily="34" charset="0"/>
              </a:rPr>
              <a:t>sent </a:t>
            </a:r>
            <a:r>
              <a:rPr lang="en-US" sz="3000" dirty="0">
                <a:latin typeface="Berlin Sans FB" pitchFamily="34" charset="0"/>
              </a:rPr>
              <a:t>telegram to Mexico with this proposal:</a:t>
            </a:r>
          </a:p>
          <a:p>
            <a:pPr lvl="1">
              <a:lnSpc>
                <a:spcPct val="90000"/>
              </a:lnSpc>
            </a:pPr>
            <a:r>
              <a:rPr lang="en-US" sz="3000" dirty="0">
                <a:latin typeface="Berlin Sans FB" pitchFamily="34" charset="0"/>
              </a:rPr>
              <a:t>Mexico </a:t>
            </a:r>
            <a:r>
              <a:rPr lang="en-US" sz="3000" dirty="0" smtClean="0">
                <a:latin typeface="Berlin Sans FB" pitchFamily="34" charset="0"/>
              </a:rPr>
              <a:t>should declare </a:t>
            </a:r>
            <a:r>
              <a:rPr lang="en-US" sz="3000" dirty="0">
                <a:latin typeface="Berlin Sans FB" pitchFamily="34" charset="0"/>
              </a:rPr>
              <a:t>war on the </a:t>
            </a:r>
            <a:r>
              <a:rPr lang="en-US" sz="3000" dirty="0" smtClean="0">
                <a:latin typeface="Berlin Sans FB" pitchFamily="34" charset="0"/>
              </a:rPr>
              <a:t>U.S. </a:t>
            </a:r>
            <a:r>
              <a:rPr lang="en-US" sz="3000" dirty="0">
                <a:latin typeface="Berlin Sans FB" pitchFamily="34" charset="0"/>
              </a:rPr>
              <a:t>if they declare war on Germany</a:t>
            </a:r>
          </a:p>
          <a:p>
            <a:pPr lvl="1">
              <a:lnSpc>
                <a:spcPct val="90000"/>
              </a:lnSpc>
            </a:pPr>
            <a:r>
              <a:rPr lang="en-US" sz="3000" dirty="0">
                <a:latin typeface="Berlin Sans FB" pitchFamily="34" charset="0"/>
              </a:rPr>
              <a:t>In return, if Germany </a:t>
            </a:r>
            <a:r>
              <a:rPr lang="en-US" sz="3000" dirty="0" smtClean="0">
                <a:latin typeface="Berlin Sans FB" pitchFamily="34" charset="0"/>
              </a:rPr>
              <a:t>won war, </a:t>
            </a:r>
            <a:r>
              <a:rPr lang="en-US" sz="3000" dirty="0">
                <a:latin typeface="Berlin Sans FB" pitchFamily="34" charset="0"/>
              </a:rPr>
              <a:t>they would give Mexico back Texas, New Mexico, and Arizona (lands lost </a:t>
            </a:r>
            <a:r>
              <a:rPr lang="en-US" sz="3000" dirty="0" smtClean="0">
                <a:latin typeface="Berlin Sans FB" pitchFamily="34" charset="0"/>
              </a:rPr>
              <a:t>in </a:t>
            </a:r>
            <a:r>
              <a:rPr lang="en-US" sz="3000" dirty="0">
                <a:latin typeface="Berlin Sans FB" pitchFamily="34" charset="0"/>
              </a:rPr>
              <a:t>Mexican-American War)</a:t>
            </a:r>
          </a:p>
          <a:p>
            <a:pPr lvl="1">
              <a:lnSpc>
                <a:spcPct val="90000"/>
              </a:lnSpc>
            </a:pPr>
            <a:r>
              <a:rPr lang="en-US" sz="3000" dirty="0">
                <a:latin typeface="Berlin Sans FB" pitchFamily="34" charset="0"/>
              </a:rPr>
              <a:t>Mexico declined the proposal, but when Germany again announced unrestricted submarine warfare against Great Britain, the U.S. declared war on Germany on April 6, 1917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58763"/>
            <a:ext cx="8229600" cy="808037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sz="33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America enters WWI: Zimmerman </a:t>
            </a:r>
            <a:r>
              <a:rPr lang="en-US" sz="33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Telegram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990600"/>
            <a:ext cx="8763000" cy="5181600"/>
          </a:xfrm>
        </p:spPr>
        <p:txBody>
          <a:bodyPr>
            <a:normAutofit fontScale="77500" lnSpcReduction="20000"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Selective Service Act – </a:t>
            </a:r>
          </a:p>
          <a:p>
            <a:pPr lvl="1"/>
            <a:r>
              <a:rPr lang="en-US" sz="2800" dirty="0" smtClean="0"/>
              <a:t>passed by Congress in 1917; authorized draft of men for military service; 2.8 million drafted, 4.8 million served</a:t>
            </a:r>
          </a:p>
          <a:p>
            <a:endParaRPr lang="en-US" sz="2800" dirty="0" smtClean="0"/>
          </a:p>
          <a:p>
            <a:r>
              <a:rPr lang="en-US" sz="2800" b="1" dirty="0" smtClean="0">
                <a:solidFill>
                  <a:schemeClr val="accent1"/>
                </a:solidFill>
              </a:rPr>
              <a:t>Women – </a:t>
            </a:r>
          </a:p>
          <a:p>
            <a:pPr lvl="1"/>
            <a:r>
              <a:rPr lang="en-US" sz="2800" dirty="0" smtClean="0"/>
              <a:t>won right to vote; moved into the workforce to replace men who were fighting; served as nurses</a:t>
            </a:r>
          </a:p>
          <a:p>
            <a:pPr lvl="1"/>
            <a:endParaRPr lang="en-US" sz="2800" dirty="0" smtClean="0"/>
          </a:p>
          <a:p>
            <a:r>
              <a:rPr lang="en-US" sz="2800" b="1" dirty="0" smtClean="0">
                <a:solidFill>
                  <a:schemeClr val="accent1"/>
                </a:solidFill>
              </a:rPr>
              <a:t>Government Responses to Opposition:</a:t>
            </a:r>
          </a:p>
          <a:p>
            <a:pPr lvl="1"/>
            <a:r>
              <a:rPr lang="en-US" sz="2800" b="1" dirty="0" smtClean="0">
                <a:solidFill>
                  <a:schemeClr val="accent1"/>
                </a:solidFill>
              </a:rPr>
              <a:t>Espionage Act (1917) -  </a:t>
            </a:r>
            <a:r>
              <a:rPr lang="en-US" sz="2800" dirty="0" smtClean="0"/>
              <a:t>severe penalties for anyone involved in disloyal or treasonable activities or interfering with the war effort </a:t>
            </a:r>
          </a:p>
          <a:p>
            <a:pPr lvl="1"/>
            <a:endParaRPr lang="en-US" sz="2800" b="1" dirty="0" smtClean="0">
              <a:solidFill>
                <a:schemeClr val="accent1"/>
              </a:solidFill>
            </a:endParaRPr>
          </a:p>
          <a:p>
            <a:pPr lvl="1"/>
            <a:r>
              <a:rPr lang="en-US" sz="2800" b="1" dirty="0" smtClean="0">
                <a:solidFill>
                  <a:schemeClr val="accent1"/>
                </a:solidFill>
              </a:rPr>
              <a:t>Sedition Act (1918) – </a:t>
            </a:r>
            <a:r>
              <a:rPr lang="en-US" sz="2800" dirty="0" smtClean="0"/>
              <a:t>illegal to use disloyal or abusive language about American government, Constitution, or military; Socialist leader Eugene V. Debs (ARU) imprisoned for anti-war speech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5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WWI Home Front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1481328"/>
            <a:ext cx="8229600" cy="4525963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Fourteen Points </a:t>
            </a:r>
            <a:r>
              <a:rPr lang="en-US" dirty="0" smtClean="0"/>
              <a:t>- Wilson’s list of terms for resolving WWI and future wars</a:t>
            </a:r>
          </a:p>
          <a:p>
            <a:endParaRPr lang="en-US" dirty="0" smtClean="0"/>
          </a:p>
          <a:p>
            <a:r>
              <a:rPr lang="en-US" dirty="0" smtClean="0"/>
              <a:t>Key ideas:</a:t>
            </a:r>
          </a:p>
          <a:p>
            <a:pPr lvl="1"/>
            <a:r>
              <a:rPr lang="en-US" dirty="0" smtClean="0"/>
              <a:t>“peace without victory”</a:t>
            </a:r>
          </a:p>
          <a:p>
            <a:pPr lvl="1"/>
            <a:r>
              <a:rPr lang="en-US" dirty="0" smtClean="0"/>
              <a:t>open diplomacy </a:t>
            </a:r>
          </a:p>
          <a:p>
            <a:pPr lvl="1"/>
            <a:r>
              <a:rPr lang="en-US" dirty="0" smtClean="0"/>
              <a:t>freedom of seas and free trade</a:t>
            </a:r>
          </a:p>
          <a:p>
            <a:pPr lvl="1"/>
            <a:r>
              <a:rPr lang="en-US" dirty="0" smtClean="0"/>
              <a:t>move toward ending colonialism</a:t>
            </a:r>
          </a:p>
          <a:p>
            <a:pPr lvl="1"/>
            <a:r>
              <a:rPr lang="en-US" dirty="0" smtClean="0"/>
              <a:t>self-determination</a:t>
            </a:r>
          </a:p>
          <a:p>
            <a:pPr lvl="1"/>
            <a:r>
              <a:rPr lang="en-US" dirty="0" smtClean="0"/>
              <a:t>League of Nations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Woodrow Wilson’s Fourteen Points</a:t>
            </a:r>
            <a:endParaRPr lang="en-US" sz="35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074" name="Picture 2" descr="http://centerformoralliberalism.files.wordpress.com/2009/10/woodrow-wils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2560016"/>
            <a:ext cx="2971800" cy="3078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481328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Senate’s issues with the Treaty of Versailles:</a:t>
            </a:r>
          </a:p>
          <a:p>
            <a:pPr lvl="1"/>
            <a:r>
              <a:rPr lang="en-US" sz="2700" dirty="0" smtClean="0"/>
              <a:t>concerned about the League of Nations</a:t>
            </a:r>
          </a:p>
          <a:p>
            <a:pPr lvl="1"/>
            <a:r>
              <a:rPr lang="en-US" sz="2700" dirty="0" smtClean="0"/>
              <a:t>afraid the treaty could lead the U.S. into a war without the consent of Congress  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The United States did </a:t>
            </a:r>
            <a:r>
              <a:rPr lang="en-US" b="1" u="sng" dirty="0" smtClean="0"/>
              <a:t>NOT</a:t>
            </a:r>
            <a:r>
              <a:rPr lang="en-US" dirty="0" smtClean="0"/>
              <a:t> ratify the treaty to join the League of Nations.</a:t>
            </a:r>
          </a:p>
          <a:p>
            <a:endParaRPr lang="en-US" dirty="0" smtClean="0"/>
          </a:p>
          <a:p>
            <a:r>
              <a:rPr lang="en-US" dirty="0" smtClean="0"/>
              <a:t>U.S. foreign policy after rejecting the treaty – isolationism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8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America Rejects the Treaty</a:t>
            </a:r>
            <a:endParaRPr lang="en-US" sz="38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81328"/>
            <a:ext cx="8686800" cy="4525963"/>
          </a:xfrm>
        </p:spPr>
        <p:txBody>
          <a:bodyPr>
            <a:normAutofit/>
          </a:bodyPr>
          <a:lstStyle/>
          <a:p>
            <a:pPr algn="ctr" eaLnBrk="1" hangingPunct="1">
              <a:buNone/>
            </a:pPr>
            <a:r>
              <a:rPr lang="en-US" sz="4500" dirty="0" smtClean="0"/>
              <a:t>(1865) </a:t>
            </a:r>
            <a:r>
              <a:rPr lang="en-US" sz="4500" b="1" dirty="0" smtClean="0">
                <a:solidFill>
                  <a:srgbClr val="7030A0"/>
                </a:solidFill>
              </a:rPr>
              <a:t>Thirteenth</a:t>
            </a:r>
            <a:r>
              <a:rPr lang="en-US" sz="4500" dirty="0" smtClean="0"/>
              <a:t> -</a:t>
            </a:r>
            <a:r>
              <a:rPr lang="en-US" sz="4500" b="1" dirty="0" smtClean="0"/>
              <a:t> FREE</a:t>
            </a:r>
          </a:p>
          <a:p>
            <a:pPr algn="ctr" eaLnBrk="1" hangingPunct="1">
              <a:buNone/>
            </a:pPr>
            <a:r>
              <a:rPr lang="en-US" sz="4500" dirty="0" smtClean="0"/>
              <a:t>(1868) </a:t>
            </a:r>
            <a:r>
              <a:rPr lang="en-US" sz="4500" b="1" dirty="0" smtClean="0">
                <a:solidFill>
                  <a:schemeClr val="tx2"/>
                </a:solidFill>
              </a:rPr>
              <a:t>Fourteenth</a:t>
            </a:r>
            <a:r>
              <a:rPr lang="en-US" sz="4500" dirty="0" smtClean="0"/>
              <a:t> - </a:t>
            </a:r>
            <a:r>
              <a:rPr lang="en-US" sz="4500" b="1" dirty="0" smtClean="0"/>
              <a:t>CITIZENS</a:t>
            </a:r>
          </a:p>
          <a:p>
            <a:pPr algn="ctr" eaLnBrk="1" hangingPunct="1">
              <a:buNone/>
            </a:pPr>
            <a:r>
              <a:rPr lang="en-US" sz="4500" dirty="0" smtClean="0"/>
              <a:t>(1870) </a:t>
            </a:r>
            <a:r>
              <a:rPr lang="en-US" sz="4500" b="1" dirty="0" smtClean="0">
                <a:solidFill>
                  <a:srgbClr val="C00000"/>
                </a:solidFill>
              </a:rPr>
              <a:t>Fifteenth</a:t>
            </a:r>
            <a:r>
              <a:rPr lang="en-US" sz="4500" dirty="0" smtClean="0"/>
              <a:t>  -</a:t>
            </a:r>
            <a:r>
              <a:rPr lang="en-US" sz="4500" b="1" dirty="0" smtClean="0"/>
              <a:t> VOTE</a:t>
            </a:r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sz="42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Reconstruction Amendments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Prohibition – Eighteenth Amendment</a:t>
            </a:r>
            <a:endParaRPr lang="en-US" sz="40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8676" name="Rectangle 4"/>
          <p:cNvSpPr>
            <a:spLocks noGrp="1" noChangeArrowheads="1"/>
          </p:cNvSpPr>
          <p:nvPr>
            <p:ph idx="1"/>
          </p:nvPr>
        </p:nvSpPr>
        <p:spPr>
          <a:xfrm>
            <a:off x="76200" y="1219200"/>
            <a:ext cx="4343400" cy="5029200"/>
          </a:xfrm>
          <a:noFill/>
          <a:ln/>
        </p:spPr>
        <p:txBody>
          <a:bodyPr>
            <a:normAutofit/>
          </a:bodyPr>
          <a:lstStyle/>
          <a:p>
            <a:pPr>
              <a:buSzPct val="100000"/>
            </a:pPr>
            <a:r>
              <a:rPr lang="en-US" sz="2800" b="1" dirty="0">
                <a:latin typeface="Maiandra GD" pitchFamily="34" charset="0"/>
              </a:rPr>
              <a:t>Prohibition</a:t>
            </a:r>
            <a:r>
              <a:rPr lang="en-US" sz="2800" dirty="0">
                <a:latin typeface="Maiandra GD" pitchFamily="34" charset="0"/>
              </a:rPr>
              <a:t> – the banning of alcoholic </a:t>
            </a:r>
            <a:r>
              <a:rPr lang="en-US" sz="2800" dirty="0" smtClean="0">
                <a:latin typeface="Maiandra GD" pitchFamily="34" charset="0"/>
              </a:rPr>
              <a:t>beverages</a:t>
            </a:r>
          </a:p>
          <a:p>
            <a:pPr>
              <a:buSzPct val="100000"/>
            </a:pPr>
            <a:endParaRPr lang="en-US" sz="2800" dirty="0">
              <a:latin typeface="Maiandra GD" pitchFamily="34" charset="0"/>
            </a:endParaRPr>
          </a:p>
          <a:p>
            <a:pPr>
              <a:buSzPct val="100000"/>
            </a:pPr>
            <a:r>
              <a:rPr lang="en-US" sz="2800" dirty="0">
                <a:latin typeface="Maiandra GD" pitchFamily="34" charset="0"/>
              </a:rPr>
              <a:t>1919 states ratified </a:t>
            </a:r>
            <a:r>
              <a:rPr lang="en-US" sz="2800" b="1" dirty="0" smtClean="0">
                <a:latin typeface="Maiandra GD" pitchFamily="34" charset="0"/>
              </a:rPr>
              <a:t>Eighteenth </a:t>
            </a:r>
            <a:r>
              <a:rPr lang="en-US" sz="2800" b="1" dirty="0">
                <a:latin typeface="Maiandra GD" pitchFamily="34" charset="0"/>
              </a:rPr>
              <a:t>Amendment</a:t>
            </a:r>
            <a:r>
              <a:rPr lang="en-US" sz="2800" dirty="0">
                <a:latin typeface="Maiandra GD" pitchFamily="34" charset="0"/>
              </a:rPr>
              <a:t> – forbade the manufacture, </a:t>
            </a:r>
            <a:r>
              <a:rPr lang="en-US" sz="2800" dirty="0" smtClean="0">
                <a:latin typeface="Maiandra GD" pitchFamily="34" charset="0"/>
              </a:rPr>
              <a:t>distribution &amp; </a:t>
            </a:r>
            <a:r>
              <a:rPr lang="en-US" sz="2800" dirty="0">
                <a:latin typeface="Maiandra GD" pitchFamily="34" charset="0"/>
              </a:rPr>
              <a:t>sale of alcohol in the U.S</a:t>
            </a:r>
            <a:r>
              <a:rPr lang="en-US" sz="2800" dirty="0" smtClean="0">
                <a:latin typeface="Maiandra GD" pitchFamily="34" charset="0"/>
              </a:rPr>
              <a:t>.</a:t>
            </a:r>
            <a:endParaRPr lang="en-US" sz="2500" dirty="0"/>
          </a:p>
          <a:p>
            <a:pPr>
              <a:lnSpc>
                <a:spcPct val="80000"/>
              </a:lnSpc>
              <a:buFontTx/>
              <a:buNone/>
            </a:pPr>
            <a:endParaRPr lang="en-US" sz="2500" dirty="0"/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371600"/>
            <a:ext cx="449105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533400" y="285750"/>
            <a:ext cx="624840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40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Nineteenth Amendment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81000" y="1828800"/>
            <a:ext cx="44196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 smtClean="0">
                <a:latin typeface="Maiandra GD" pitchFamily="34" charset="0"/>
              </a:rPr>
              <a:t>Approved by Congress in 1919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3200" dirty="0" smtClean="0">
              <a:latin typeface="Maiandra GD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 smtClean="0">
                <a:latin typeface="Maiandra GD" pitchFamily="34" charset="0"/>
              </a:rPr>
              <a:t>Gave women the right to vote</a:t>
            </a:r>
            <a:endParaRPr lang="en-US" sz="3200" dirty="0">
              <a:latin typeface="Maiandra GD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lang="en-US" sz="3200" dirty="0">
              <a:latin typeface="Maiandra GD" pitchFamily="34" charset="0"/>
            </a:endParaRPr>
          </a:p>
          <a:p>
            <a:pPr marL="342900" indent="-342900" algn="ctr">
              <a:spcBef>
                <a:spcPct val="20000"/>
              </a:spcBef>
            </a:pPr>
            <a:endParaRPr lang="en-US" sz="3200" dirty="0"/>
          </a:p>
        </p:txBody>
      </p:sp>
      <p:pic>
        <p:nvPicPr>
          <p:cNvPr id="1026" name="Picture 2" descr="http://thepinkflamingo3.files.wordpress.com/2008/09/votes-wom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6850" y="1371600"/>
            <a:ext cx="3333750" cy="5000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609600"/>
          </a:xfrm>
          <a:noFill/>
          <a:ln/>
        </p:spPr>
        <p:txBody>
          <a:bodyPr>
            <a:noAutofit/>
          </a:bodyPr>
          <a:lstStyle/>
          <a:p>
            <a:pPr algn="r"/>
            <a:r>
              <a:rPr lang="en-US" sz="40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The Red Scare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idx="1"/>
          </p:nvPr>
        </p:nvSpPr>
        <p:spPr>
          <a:xfrm>
            <a:off x="3962400" y="990600"/>
            <a:ext cx="5029200" cy="4953000"/>
          </a:xfrm>
          <a:noFill/>
          <a:ln/>
        </p:spPr>
        <p:txBody>
          <a:bodyPr>
            <a:normAutofit fontScale="92500"/>
          </a:bodyPr>
          <a:lstStyle/>
          <a:p>
            <a:r>
              <a:rPr lang="en-US" sz="2700" b="1" dirty="0" smtClean="0">
                <a:latin typeface="Maiandra GD" pitchFamily="34" charset="0"/>
              </a:rPr>
              <a:t>Red Scare </a:t>
            </a:r>
            <a:r>
              <a:rPr lang="en-US" sz="2700" dirty="0" smtClean="0">
                <a:latin typeface="Maiandra GD" pitchFamily="34" charset="0"/>
              </a:rPr>
              <a:t>– fear of communists &amp; radicals thought to be planning revolution in U.S.  </a:t>
            </a:r>
          </a:p>
          <a:p>
            <a:endParaRPr lang="en-US" sz="2700" dirty="0" smtClean="0">
              <a:latin typeface="Maiandra GD" pitchFamily="34" charset="0"/>
            </a:endParaRPr>
          </a:p>
          <a:p>
            <a:r>
              <a:rPr lang="en-US" sz="2700" dirty="0" smtClean="0">
                <a:latin typeface="Maiandra GD" pitchFamily="34" charset="0"/>
              </a:rPr>
              <a:t>Attorney </a:t>
            </a:r>
            <a:r>
              <a:rPr lang="en-US" sz="2700" dirty="0">
                <a:latin typeface="Maiandra GD" pitchFamily="34" charset="0"/>
              </a:rPr>
              <a:t>General </a:t>
            </a:r>
            <a:r>
              <a:rPr lang="en-US" sz="2700" b="1" dirty="0">
                <a:latin typeface="Maiandra GD" pitchFamily="34" charset="0"/>
              </a:rPr>
              <a:t>A. Mitchell Palmer </a:t>
            </a:r>
            <a:r>
              <a:rPr lang="en-US" sz="2700" dirty="0">
                <a:latin typeface="Maiandra GD" pitchFamily="34" charset="0"/>
              </a:rPr>
              <a:t>led raids against suspected radicals </a:t>
            </a:r>
            <a:r>
              <a:rPr lang="en-US" sz="2700" dirty="0" smtClean="0">
                <a:latin typeface="Maiandra GD" pitchFamily="34" charset="0"/>
              </a:rPr>
              <a:t>&amp; foreigners using </a:t>
            </a:r>
            <a:r>
              <a:rPr lang="en-US" sz="2700" dirty="0">
                <a:latin typeface="Maiandra GD" pitchFamily="34" charset="0"/>
              </a:rPr>
              <a:t>Espionage </a:t>
            </a:r>
            <a:r>
              <a:rPr lang="en-US" sz="2700" dirty="0" smtClean="0">
                <a:latin typeface="Maiandra GD" pitchFamily="34" charset="0"/>
              </a:rPr>
              <a:t>&amp; Sedition Acts </a:t>
            </a:r>
          </a:p>
          <a:p>
            <a:endParaRPr lang="en-US" sz="2700" dirty="0">
              <a:latin typeface="Maiandra GD" pitchFamily="34" charset="0"/>
            </a:endParaRPr>
          </a:p>
          <a:p>
            <a:r>
              <a:rPr lang="en-US" sz="2700" dirty="0">
                <a:latin typeface="Maiandra GD" pitchFamily="34" charset="0"/>
              </a:rPr>
              <a:t>Palmer </a:t>
            </a:r>
            <a:r>
              <a:rPr lang="en-US" sz="2700" dirty="0" smtClean="0">
                <a:latin typeface="Maiandra GD" pitchFamily="34" charset="0"/>
              </a:rPr>
              <a:t>&amp; </a:t>
            </a:r>
            <a:r>
              <a:rPr lang="en-US" sz="2700" dirty="0">
                <a:latin typeface="Maiandra GD" pitchFamily="34" charset="0"/>
              </a:rPr>
              <a:t>agents </a:t>
            </a:r>
            <a:r>
              <a:rPr lang="en-US" sz="2700" dirty="0" smtClean="0">
                <a:latin typeface="Maiandra GD" pitchFamily="34" charset="0"/>
              </a:rPr>
              <a:t>accused </a:t>
            </a:r>
            <a:r>
              <a:rPr lang="en-US" sz="2700" dirty="0">
                <a:latin typeface="Maiandra GD" pitchFamily="34" charset="0"/>
              </a:rPr>
              <a:t>of using torture </a:t>
            </a:r>
            <a:r>
              <a:rPr lang="en-US" sz="2700" dirty="0" smtClean="0">
                <a:latin typeface="Maiandra GD" pitchFamily="34" charset="0"/>
              </a:rPr>
              <a:t>to obtain </a:t>
            </a:r>
            <a:r>
              <a:rPr lang="en-US" sz="2700" dirty="0">
                <a:latin typeface="Maiandra GD" pitchFamily="34" charset="0"/>
              </a:rPr>
              <a:t>intelligence </a:t>
            </a:r>
            <a:r>
              <a:rPr lang="en-US" sz="2700" dirty="0" smtClean="0">
                <a:latin typeface="Maiandra GD" pitchFamily="34" charset="0"/>
              </a:rPr>
              <a:t>&amp; collect evidence </a:t>
            </a:r>
            <a:endParaRPr lang="en-US" sz="2700" dirty="0">
              <a:latin typeface="Maiandra GD" pitchFamily="34" charset="0"/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19960"/>
            <a:ext cx="3355975" cy="449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381000" y="5454650"/>
            <a:ext cx="3733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/>
              <a:t>General A. Mitchell Palmer – leader of the Palmer Raids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Henry Ford’s Model T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5334000" cy="5334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300" b="1" dirty="0">
                <a:latin typeface="Maiandra GD" pitchFamily="34" charset="0"/>
              </a:rPr>
              <a:t>Henry Ford: </a:t>
            </a:r>
            <a:r>
              <a:rPr lang="en-US" sz="2300" dirty="0">
                <a:latin typeface="Maiandra GD" pitchFamily="34" charset="0"/>
              </a:rPr>
              <a:t>responsible for much of America’s economic growth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300" dirty="0">
              <a:latin typeface="Maiandra GD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300" dirty="0">
                <a:latin typeface="Maiandra GD" pitchFamily="34" charset="0"/>
              </a:rPr>
              <a:t>1908 Model T – made cars affordable for ordinary Americans by:</a:t>
            </a:r>
          </a:p>
          <a:p>
            <a:pPr lvl="1">
              <a:lnSpc>
                <a:spcPct val="80000"/>
              </a:lnSpc>
            </a:pPr>
            <a:r>
              <a:rPr lang="en-US" sz="2300" b="1" dirty="0">
                <a:latin typeface="Maiandra GD" pitchFamily="34" charset="0"/>
              </a:rPr>
              <a:t>Mass production </a:t>
            </a:r>
            <a:r>
              <a:rPr lang="en-US" sz="2300" dirty="0">
                <a:latin typeface="Maiandra GD" pitchFamily="34" charset="0"/>
              </a:rPr>
              <a:t>– used on a larger scale (thousands of parts) </a:t>
            </a:r>
            <a:endParaRPr lang="en-US" sz="2300" dirty="0" smtClean="0">
              <a:latin typeface="Maiandra GD" pitchFamily="34" charset="0"/>
            </a:endParaRPr>
          </a:p>
          <a:p>
            <a:pPr lvl="1">
              <a:lnSpc>
                <a:spcPct val="80000"/>
              </a:lnSpc>
              <a:buNone/>
            </a:pPr>
            <a:endParaRPr lang="en-US" sz="2300" dirty="0">
              <a:latin typeface="Maiandra GD" pitchFamily="34" charset="0"/>
            </a:endParaRPr>
          </a:p>
          <a:p>
            <a:pPr lvl="1">
              <a:lnSpc>
                <a:spcPct val="80000"/>
              </a:lnSpc>
            </a:pPr>
            <a:r>
              <a:rPr lang="en-US" sz="2300" b="1" dirty="0" smtClean="0">
                <a:latin typeface="Maiandra GD" pitchFamily="34" charset="0"/>
              </a:rPr>
              <a:t>Assembly </a:t>
            </a:r>
            <a:r>
              <a:rPr lang="en-US" sz="2300" b="1" dirty="0">
                <a:latin typeface="Maiandra GD" pitchFamily="34" charset="0"/>
              </a:rPr>
              <a:t>Lines </a:t>
            </a:r>
            <a:r>
              <a:rPr lang="en-US" sz="2300" dirty="0">
                <a:latin typeface="Maiandra GD" pitchFamily="34" charset="0"/>
              </a:rPr>
              <a:t>– opened large factories (esp. in Detroit) and put cars on moving belts; workers added interchangeable parts; reduced manufacture time from 12 hours to 90 minutes</a:t>
            </a:r>
          </a:p>
          <a:p>
            <a:pPr lvl="1">
              <a:lnSpc>
                <a:spcPct val="80000"/>
              </a:lnSpc>
            </a:pPr>
            <a:endParaRPr lang="en-US" sz="2300" dirty="0">
              <a:latin typeface="Maiandra GD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533400"/>
            <a:ext cx="2571139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4343400"/>
            <a:ext cx="3038355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sz="40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Radio</a:t>
            </a:r>
            <a:r>
              <a:rPr lang="en-US" sz="5500" dirty="0">
                <a:latin typeface="Maiandra GD" pitchFamily="34" charset="0"/>
              </a:rPr>
              <a:t> 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524000"/>
            <a:ext cx="4191000" cy="42672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Maiandra GD" pitchFamily="34" charset="0"/>
              </a:rPr>
              <a:t>1920s radios </a:t>
            </a:r>
            <a:r>
              <a:rPr lang="en-US" sz="2800" dirty="0" smtClean="0">
                <a:latin typeface="Maiandra GD" pitchFamily="34" charset="0"/>
              </a:rPr>
              <a:t>became widespread</a:t>
            </a:r>
          </a:p>
          <a:p>
            <a:pPr>
              <a:lnSpc>
                <a:spcPct val="80000"/>
              </a:lnSpc>
              <a:buNone/>
            </a:pPr>
            <a:endParaRPr lang="en-US" sz="2800" dirty="0" smtClean="0">
              <a:latin typeface="Maiandra GD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800" dirty="0" smtClean="0">
                <a:latin typeface="Maiandra GD" pitchFamily="34" charset="0"/>
              </a:rPr>
              <a:t>news &amp; </a:t>
            </a:r>
            <a:r>
              <a:rPr lang="en-US" sz="2800" dirty="0">
                <a:latin typeface="Maiandra GD" pitchFamily="34" charset="0"/>
              </a:rPr>
              <a:t>entertainment broadcasts began</a:t>
            </a:r>
          </a:p>
          <a:p>
            <a:pPr>
              <a:lnSpc>
                <a:spcPct val="80000"/>
              </a:lnSpc>
            </a:pPr>
            <a:endParaRPr lang="en-US" sz="2800" dirty="0" smtClean="0">
              <a:latin typeface="Maiandra GD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800" dirty="0" smtClean="0">
                <a:latin typeface="Maiandra GD" pitchFamily="34" charset="0"/>
              </a:rPr>
              <a:t>increased </a:t>
            </a:r>
            <a:r>
              <a:rPr lang="en-US" sz="2800" dirty="0">
                <a:latin typeface="Maiandra GD" pitchFamily="34" charset="0"/>
              </a:rPr>
              <a:t>the speed with which people gained information </a:t>
            </a:r>
            <a:endParaRPr lang="en-US" sz="2800" dirty="0" smtClean="0">
              <a:latin typeface="Maiandra GD" pitchFamily="34" charset="0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Maiandra GD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800" dirty="0" smtClean="0">
                <a:latin typeface="Maiandra GD" pitchFamily="34" charset="0"/>
              </a:rPr>
              <a:t>increased </a:t>
            </a:r>
            <a:r>
              <a:rPr lang="en-US" sz="2800" dirty="0">
                <a:latin typeface="Maiandra GD" pitchFamily="34" charset="0"/>
              </a:rPr>
              <a:t>national unity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219200"/>
            <a:ext cx="46577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Movies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219200"/>
            <a:ext cx="5181600" cy="4724400"/>
          </a:xfrm>
        </p:spPr>
        <p:txBody>
          <a:bodyPr>
            <a:normAutofit lnSpcReduction="10000"/>
          </a:bodyPr>
          <a:lstStyle/>
          <a:p>
            <a:r>
              <a:rPr lang="en-US" sz="3500" dirty="0">
                <a:latin typeface="Maiandra GD" pitchFamily="34" charset="0"/>
              </a:rPr>
              <a:t>1920s movies became </a:t>
            </a:r>
            <a:r>
              <a:rPr lang="en-US" sz="3500" dirty="0" smtClean="0">
                <a:latin typeface="Maiandra GD" pitchFamily="34" charset="0"/>
              </a:rPr>
              <a:t>popular</a:t>
            </a:r>
          </a:p>
          <a:p>
            <a:pPr>
              <a:buNone/>
            </a:pPr>
            <a:endParaRPr lang="en-US" sz="3500" dirty="0">
              <a:latin typeface="Maiandra GD" pitchFamily="34" charset="0"/>
            </a:endParaRPr>
          </a:p>
          <a:p>
            <a:r>
              <a:rPr lang="en-US" sz="3500" dirty="0">
                <a:latin typeface="Maiandra GD" pitchFamily="34" charset="0"/>
              </a:rPr>
              <a:t>1927 the first movie with sound, </a:t>
            </a:r>
            <a:r>
              <a:rPr lang="en-US" sz="3500" i="1" dirty="0">
                <a:latin typeface="Maiandra GD" pitchFamily="34" charset="0"/>
              </a:rPr>
              <a:t>The Jazz </a:t>
            </a:r>
            <a:r>
              <a:rPr lang="en-US" sz="3500" i="1" dirty="0" smtClean="0">
                <a:latin typeface="Maiandra GD" pitchFamily="34" charset="0"/>
              </a:rPr>
              <a:t>Singer</a:t>
            </a:r>
          </a:p>
          <a:p>
            <a:endParaRPr lang="en-US" sz="3500" i="1" dirty="0">
              <a:latin typeface="Maiandra GD" pitchFamily="34" charset="0"/>
            </a:endParaRPr>
          </a:p>
          <a:p>
            <a:r>
              <a:rPr lang="en-US" sz="3500" dirty="0" smtClean="0">
                <a:latin typeface="Maiandra GD" pitchFamily="34" charset="0"/>
              </a:rPr>
              <a:t>movies with sounds called “talkies”</a:t>
            </a:r>
            <a:endParaRPr lang="en-US" sz="3500" dirty="0">
              <a:latin typeface="Maiandra GD" pitchFamily="34" charset="0"/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143000"/>
            <a:ext cx="3212947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229600" cy="1143000"/>
          </a:xfrm>
          <a:noFill/>
          <a:ln/>
        </p:spPr>
        <p:txBody>
          <a:bodyPr>
            <a:normAutofit/>
          </a:bodyPr>
          <a:lstStyle/>
          <a:p>
            <a:pPr algn="ctr"/>
            <a:r>
              <a:rPr lang="en-US" sz="40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The Harlem Renaissance</a:t>
            </a:r>
          </a:p>
        </p:txBody>
      </p:sp>
      <p:sp>
        <p:nvSpPr>
          <p:cNvPr id="19461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685800"/>
          </a:xfrm>
          <a:noFill/>
          <a:ln/>
        </p:spPr>
        <p:txBody>
          <a:bodyPr/>
          <a:lstStyle/>
          <a:p>
            <a:pPr algn="ctr">
              <a:buFontTx/>
              <a:buNone/>
            </a:pPr>
            <a:r>
              <a:rPr lang="en-US" b="1" dirty="0">
                <a:latin typeface="Maiandra GD" pitchFamily="34" charset="0"/>
              </a:rPr>
              <a:t>Renaissance is Latin for</a:t>
            </a:r>
            <a:r>
              <a:rPr lang="en-US" dirty="0">
                <a:latin typeface="Maiandra GD" pitchFamily="34" charset="0"/>
              </a:rPr>
              <a:t> 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2362200" y="1752600"/>
            <a:ext cx="41148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5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aiandra GD" pitchFamily="34" charset="0"/>
              </a:rPr>
              <a:t>“rebirth”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838200" y="3769310"/>
            <a:ext cx="7391400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b="1" dirty="0" smtClean="0">
                <a:latin typeface="Maiandra GD" pitchFamily="34" charset="0"/>
              </a:rPr>
              <a:t>period </a:t>
            </a:r>
            <a:r>
              <a:rPr lang="en-US" sz="3000" b="1" dirty="0">
                <a:latin typeface="Maiandra GD" pitchFamily="34" charset="0"/>
              </a:rPr>
              <a:t>of “rebirth” for African American culture</a:t>
            </a:r>
          </a:p>
          <a:p>
            <a:pPr algn="ctr">
              <a:spcBef>
                <a:spcPct val="50000"/>
              </a:spcBef>
            </a:pPr>
            <a:r>
              <a:rPr lang="en-US" sz="3000" b="1" dirty="0">
                <a:latin typeface="Maiandra GD" pitchFamily="34" charset="0"/>
              </a:rPr>
              <a:t>During this period, African American novelists, poets, and artists celebrated their culture</a:t>
            </a: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1066800" y="3026658"/>
            <a:ext cx="71628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b="1" dirty="0">
                <a:latin typeface="Maiandra GD" pitchFamily="34" charset="0"/>
              </a:rPr>
              <a:t>What was the </a:t>
            </a:r>
            <a:r>
              <a:rPr lang="en-US" sz="35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Harlem Renaissance</a:t>
            </a:r>
            <a:r>
              <a:rPr lang="en-US" sz="3000" b="1" dirty="0">
                <a:latin typeface="Maiandra GD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55675"/>
          </a:xfrm>
          <a:noFill/>
          <a:ln/>
        </p:spPr>
        <p:txBody>
          <a:bodyPr>
            <a:normAutofit/>
          </a:bodyPr>
          <a:lstStyle/>
          <a:p>
            <a:r>
              <a:rPr lang="en-US" sz="40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Louis Armstrong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idx="1"/>
          </p:nvPr>
        </p:nvSpPr>
        <p:spPr>
          <a:xfrm>
            <a:off x="152400" y="1219200"/>
            <a:ext cx="3962400" cy="4800600"/>
          </a:xfrm>
          <a:noFill/>
          <a:ln/>
        </p:spPr>
        <p:txBody>
          <a:bodyPr>
            <a:normAutofit/>
          </a:bodyPr>
          <a:lstStyle/>
          <a:p>
            <a:r>
              <a:rPr lang="en-US" sz="2500" dirty="0" smtClean="0">
                <a:latin typeface="Maiandra GD" pitchFamily="34" charset="0"/>
              </a:rPr>
              <a:t>trumpet player – famous for jazz music</a:t>
            </a:r>
          </a:p>
          <a:p>
            <a:endParaRPr lang="en-US" sz="2500" dirty="0" smtClean="0">
              <a:latin typeface="Maiandra GD" pitchFamily="34" charset="0"/>
            </a:endParaRPr>
          </a:p>
          <a:p>
            <a:r>
              <a:rPr lang="en-US" sz="2500" dirty="0" smtClean="0">
                <a:latin typeface="Maiandra GD" pitchFamily="34" charset="0"/>
              </a:rPr>
              <a:t>nicknamed </a:t>
            </a:r>
            <a:r>
              <a:rPr lang="en-US" sz="2500" dirty="0">
                <a:latin typeface="Maiandra GD" pitchFamily="34" charset="0"/>
              </a:rPr>
              <a:t>“</a:t>
            </a:r>
            <a:r>
              <a:rPr lang="en-US" sz="2500" dirty="0" err="1" smtClean="0">
                <a:latin typeface="Maiandra GD" pitchFamily="34" charset="0"/>
              </a:rPr>
              <a:t>Satchmo</a:t>
            </a:r>
            <a:r>
              <a:rPr lang="en-US" sz="2500" dirty="0" smtClean="0">
                <a:latin typeface="Maiandra GD" pitchFamily="34" charset="0"/>
              </a:rPr>
              <a:t>”</a:t>
            </a:r>
          </a:p>
          <a:p>
            <a:endParaRPr lang="en-US" sz="2500" dirty="0">
              <a:latin typeface="Maiandra GD" pitchFamily="34" charset="0"/>
            </a:endParaRPr>
          </a:p>
          <a:p>
            <a:r>
              <a:rPr lang="en-US" sz="2500" dirty="0" smtClean="0">
                <a:latin typeface="Maiandra GD" pitchFamily="34" charset="0"/>
              </a:rPr>
              <a:t>known as the “ambassador </a:t>
            </a:r>
            <a:r>
              <a:rPr lang="en-US" sz="2500" dirty="0">
                <a:latin typeface="Maiandra GD" pitchFamily="34" charset="0"/>
              </a:rPr>
              <a:t>of </a:t>
            </a:r>
            <a:r>
              <a:rPr lang="en-US" sz="2500" dirty="0" smtClean="0">
                <a:latin typeface="Maiandra GD" pitchFamily="34" charset="0"/>
              </a:rPr>
              <a:t>jazz” – traveled to Africa, Asia, &amp; Europe</a:t>
            </a:r>
          </a:p>
          <a:p>
            <a:pPr>
              <a:buNone/>
            </a:pPr>
            <a:r>
              <a:rPr lang="en-US" sz="2500" dirty="0" smtClean="0">
                <a:latin typeface="Maiandra GD" pitchFamily="34" charset="0"/>
              </a:rPr>
              <a:t> </a:t>
            </a:r>
            <a:endParaRPr lang="en-US" sz="2500" dirty="0">
              <a:latin typeface="Maiandra GD" pitchFamily="34" charset="0"/>
            </a:endParaRPr>
          </a:p>
          <a:p>
            <a:r>
              <a:rPr lang="en-US" sz="2500" dirty="0">
                <a:latin typeface="Maiandra GD" pitchFamily="34" charset="0"/>
              </a:rPr>
              <a:t>also pioneered “scat</a:t>
            </a:r>
            <a:r>
              <a:rPr lang="en-US" sz="2500" dirty="0" smtClean="0">
                <a:latin typeface="Maiandra GD" pitchFamily="34" charset="0"/>
              </a:rPr>
              <a:t>”</a:t>
            </a:r>
            <a:endParaRPr lang="en-US" sz="2500" dirty="0">
              <a:latin typeface="Maiandra GD" pitchFamily="34" charset="0"/>
            </a:endParaRPr>
          </a:p>
        </p:txBody>
      </p:sp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3024188"/>
            <a:ext cx="4724400" cy="368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7" name="Picture 9" descr="http://www.catalyst-chicago.org/assets/blog/louis_armstrong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228600"/>
            <a:ext cx="2151159" cy="2676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Irving Berlin</a:t>
            </a:r>
            <a:endParaRPr lang="en-US" sz="40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4724400" cy="495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Maiandra GD" pitchFamily="34" charset="0"/>
              </a:rPr>
              <a:t>songwriter  &amp; composer</a:t>
            </a:r>
          </a:p>
          <a:p>
            <a:endParaRPr lang="en-US" dirty="0" smtClean="0">
              <a:latin typeface="Maiandra GD" pitchFamily="34" charset="0"/>
            </a:endParaRPr>
          </a:p>
          <a:p>
            <a:r>
              <a:rPr lang="en-US" dirty="0" smtClean="0">
                <a:latin typeface="Maiandra GD" pitchFamily="34" charset="0"/>
              </a:rPr>
              <a:t>inspired by jazz music</a:t>
            </a:r>
          </a:p>
          <a:p>
            <a:endParaRPr lang="en-US" dirty="0" smtClean="0">
              <a:latin typeface="Maiandra GD" pitchFamily="34" charset="0"/>
            </a:endParaRPr>
          </a:p>
          <a:p>
            <a:r>
              <a:rPr lang="en-US" dirty="0" smtClean="0">
                <a:latin typeface="Maiandra GD" pitchFamily="34" charset="0"/>
              </a:rPr>
              <a:t>songs written by Berlin:</a:t>
            </a:r>
          </a:p>
          <a:p>
            <a:pPr lvl="1"/>
            <a:r>
              <a:rPr lang="en-US" dirty="0" smtClean="0">
                <a:latin typeface="Maiandra GD" pitchFamily="34" charset="0"/>
              </a:rPr>
              <a:t>“God Bless America”</a:t>
            </a:r>
          </a:p>
          <a:p>
            <a:pPr lvl="1"/>
            <a:r>
              <a:rPr lang="en-US" dirty="0" smtClean="0">
                <a:latin typeface="Maiandra GD" pitchFamily="34" charset="0"/>
              </a:rPr>
              <a:t>“Blue Skies”</a:t>
            </a:r>
          </a:p>
          <a:p>
            <a:pPr lvl="1"/>
            <a:r>
              <a:rPr lang="en-US" dirty="0" smtClean="0">
                <a:latin typeface="Maiandra GD" pitchFamily="34" charset="0"/>
              </a:rPr>
              <a:t>“I’ve Got My Love to Keep Me Warm”</a:t>
            </a:r>
          </a:p>
          <a:p>
            <a:pPr lvl="1"/>
            <a:r>
              <a:rPr lang="en-US" dirty="0" smtClean="0">
                <a:latin typeface="Maiandra GD" pitchFamily="34" charset="0"/>
              </a:rPr>
              <a:t>“White Christmas”</a:t>
            </a:r>
          </a:p>
          <a:p>
            <a:pPr lvl="1"/>
            <a:r>
              <a:rPr lang="en-US" dirty="0" smtClean="0">
                <a:latin typeface="Maiandra GD" pitchFamily="34" charset="0"/>
              </a:rPr>
              <a:t>“Happy Holiday”</a:t>
            </a:r>
            <a:endParaRPr lang="en-US" dirty="0">
              <a:latin typeface="Maiandra GD" pitchFamily="34" charset="0"/>
            </a:endParaRPr>
          </a:p>
        </p:txBody>
      </p:sp>
      <p:pic>
        <p:nvPicPr>
          <p:cNvPr id="50178" name="Picture 2" descr="http://listverse.files.wordpress.com/2007/10/berl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2209800"/>
            <a:ext cx="4010025" cy="3590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Tin Pan Alley</a:t>
            </a:r>
            <a:endParaRPr lang="en-US" sz="40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5715000" cy="485420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Maiandra GD" pitchFamily="34" charset="0"/>
              </a:rPr>
              <a:t>collection of New York City music publishers &amp; songwriters that dominated popular music </a:t>
            </a:r>
          </a:p>
          <a:p>
            <a:pPr>
              <a:buNone/>
            </a:pPr>
            <a:endParaRPr lang="en-US" dirty="0" smtClean="0">
              <a:latin typeface="Maiandra GD" pitchFamily="34" charset="0"/>
            </a:endParaRPr>
          </a:p>
          <a:p>
            <a:r>
              <a:rPr lang="en-US" dirty="0" smtClean="0">
                <a:latin typeface="Maiandra GD" pitchFamily="34" charset="0"/>
              </a:rPr>
              <a:t>composers like Irving Berlin </a:t>
            </a:r>
          </a:p>
          <a:p>
            <a:endParaRPr lang="en-US" dirty="0" smtClean="0">
              <a:latin typeface="Maiandra GD" pitchFamily="34" charset="0"/>
            </a:endParaRPr>
          </a:p>
          <a:p>
            <a:r>
              <a:rPr lang="en-US" dirty="0" smtClean="0">
                <a:latin typeface="Maiandra GD" pitchFamily="34" charset="0"/>
              </a:rPr>
              <a:t>commercialization of music --jazz and blues pop-songs &amp; dance numbers popularized </a:t>
            </a:r>
          </a:p>
          <a:p>
            <a:endParaRPr lang="en-US" dirty="0" smtClean="0">
              <a:latin typeface="Maiandra GD" pitchFamily="34" charset="0"/>
            </a:endParaRPr>
          </a:p>
          <a:p>
            <a:r>
              <a:rPr lang="en-US" dirty="0" smtClean="0">
                <a:latin typeface="Maiandra GD" pitchFamily="34" charset="0"/>
              </a:rPr>
              <a:t>sheet music manufactured for commercial sale &amp; profit </a:t>
            </a:r>
          </a:p>
        </p:txBody>
      </p:sp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5715000" y="4343400"/>
            <a:ext cx="3124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chemeClr val="accent1"/>
                </a:solidFill>
                <a:latin typeface="Maiandra GD" pitchFamily="34" charset="0"/>
              </a:rPr>
              <a:t>Buildings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Maiandra GD" pitchFamily="34" charset="0"/>
              </a:rPr>
              <a:t>housed sheet-music publishers that were the center of American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Maiandra GD" pitchFamily="34" charset="0"/>
              </a:rPr>
              <a:t>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Maiandra GD" pitchFamily="34" charset="0"/>
              </a:rPr>
              <a:t>popular music in early 1900s.</a:t>
            </a:r>
          </a:p>
        </p:txBody>
      </p:sp>
      <p:pic>
        <p:nvPicPr>
          <p:cNvPr id="49154" name="Picture 2" descr="http://upload.wikimedia.org/wikipedia/commons/thumb/f/f7/Tin_Pan_Alley_buildings.jpg/220px-Tin_Pan_Alley_building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905000"/>
            <a:ext cx="2946400" cy="2209800"/>
          </a:xfrm>
          <a:prstGeom prst="rect">
            <a:avLst/>
          </a:prstGeom>
          <a:noFill/>
        </p:spPr>
      </p:pic>
      <p:pic>
        <p:nvPicPr>
          <p:cNvPr id="49155" name="Picture 3" descr="http://bits.wikimedia.org/skins-1.5/common/images/magnify-clip.png">
            <a:hlinkClick r:id="rId2" tooltip="Enlarg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04288" y="549275"/>
            <a:ext cx="142875" cy="104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219200"/>
            <a:ext cx="41910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issued by all southern states</a:t>
            </a:r>
          </a:p>
          <a:p>
            <a:pPr eaLnBrk="1" hangingPunct="1">
              <a:lnSpc>
                <a:spcPct val="90000"/>
              </a:lnSpc>
              <a:buNone/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laws that tried to limit rights of African Americans &amp; keep them as landless workers</a:t>
            </a:r>
          </a:p>
          <a:p>
            <a:pPr eaLnBrk="1" hangingPunct="1">
              <a:lnSpc>
                <a:spcPct val="90000"/>
              </a:lnSpc>
              <a:buNone/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African Americans could only work in a limited number of occupations: servants or farm laborers</a:t>
            </a:r>
          </a:p>
          <a:p>
            <a:pPr eaLnBrk="1" hangingPunct="1">
              <a:lnSpc>
                <a:spcPct val="90000"/>
              </a:lnSpc>
              <a:buNone/>
            </a:pPr>
            <a:endParaRPr lang="en-US" sz="2400" dirty="0" smtClean="0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2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Black Codes </a:t>
            </a: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4724400" y="1219200"/>
            <a:ext cx="4419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400"/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4572000" y="533400"/>
            <a:ext cx="4267200" cy="5663089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i="1" u="sng" dirty="0">
                <a:solidFill>
                  <a:schemeClr val="accent1"/>
                </a:solidFill>
              </a:rPr>
              <a:t>Black Code Examples</a:t>
            </a:r>
          </a:p>
          <a:p>
            <a:pPr>
              <a:buFontTx/>
              <a:buChar char="-"/>
              <a:defRPr/>
            </a:pPr>
            <a:r>
              <a:rPr lang="en-US" b="1" dirty="0" smtClean="0"/>
              <a:t>Generally</a:t>
            </a:r>
            <a:r>
              <a:rPr lang="en-US" b="1" dirty="0"/>
              <a:t>, black people could not gather after sunset</a:t>
            </a:r>
            <a:r>
              <a:rPr lang="en-US" b="1" dirty="0" smtClean="0"/>
              <a:t>.</a:t>
            </a:r>
          </a:p>
          <a:p>
            <a:pPr>
              <a:defRPr/>
            </a:pPr>
            <a:endParaRPr lang="en-US" b="1" dirty="0"/>
          </a:p>
          <a:p>
            <a:pPr>
              <a:buFontTx/>
              <a:buChar char="-"/>
              <a:defRPr/>
            </a:pPr>
            <a:r>
              <a:rPr lang="en-US" b="1" dirty="0" smtClean="0"/>
              <a:t>Freedmen </a:t>
            </a:r>
            <a:r>
              <a:rPr lang="en-US" b="1" dirty="0"/>
              <a:t>convicted of vagrancy </a:t>
            </a:r>
            <a:r>
              <a:rPr lang="en-US" b="1" dirty="0" smtClean="0"/>
              <a:t>(not having a job) could </a:t>
            </a:r>
            <a:r>
              <a:rPr lang="en-US" b="1" dirty="0"/>
              <a:t>be fined, whipped, or sold for a year’s labor</a:t>
            </a:r>
            <a:r>
              <a:rPr lang="en-US" b="1" dirty="0" smtClean="0"/>
              <a:t>.</a:t>
            </a:r>
          </a:p>
          <a:p>
            <a:pPr>
              <a:defRPr/>
            </a:pPr>
            <a:endParaRPr lang="en-US" b="1" dirty="0"/>
          </a:p>
          <a:p>
            <a:pPr>
              <a:buFontTx/>
              <a:buChar char="-"/>
              <a:defRPr/>
            </a:pPr>
            <a:r>
              <a:rPr lang="en-US" b="1" dirty="0" smtClean="0"/>
              <a:t>Freedmen </a:t>
            </a:r>
            <a:r>
              <a:rPr lang="en-US" b="1" dirty="0"/>
              <a:t>had to </a:t>
            </a:r>
            <a:r>
              <a:rPr lang="en-US" b="1" dirty="0" smtClean="0"/>
              <a:t>sign agreements </a:t>
            </a:r>
            <a:r>
              <a:rPr lang="en-US" b="1" dirty="0"/>
              <a:t>in January for a year of work. Those who quit in the middle of a contract often lost all that wages they had earned</a:t>
            </a:r>
            <a:r>
              <a:rPr lang="en-US" b="1" dirty="0" smtClean="0"/>
              <a:t>.</a:t>
            </a:r>
          </a:p>
          <a:p>
            <a:pPr>
              <a:defRPr/>
            </a:pPr>
            <a:endParaRPr lang="en-US" b="1" dirty="0"/>
          </a:p>
          <a:p>
            <a:pPr>
              <a:buFontTx/>
              <a:buChar char="-"/>
              <a:defRPr/>
            </a:pPr>
            <a:r>
              <a:rPr lang="en-US" b="1" dirty="0" smtClean="0"/>
              <a:t>Mothers </a:t>
            </a:r>
            <a:r>
              <a:rPr lang="en-US" b="1" dirty="0"/>
              <a:t>who wanted to stay home and care for their families were forced instead to do farm labor</a:t>
            </a:r>
            <a:r>
              <a:rPr lang="en-US" b="1" dirty="0" smtClean="0"/>
              <a:t>.</a:t>
            </a:r>
          </a:p>
          <a:p>
            <a:pPr>
              <a:defRPr/>
            </a:pPr>
            <a:endParaRPr lang="en-US" b="1" dirty="0"/>
          </a:p>
          <a:p>
            <a:pPr>
              <a:defRPr/>
            </a:pPr>
            <a:r>
              <a:rPr lang="en-US" b="1" dirty="0" smtClean="0"/>
              <a:t>- </a:t>
            </a:r>
            <a:r>
              <a:rPr lang="en-US" b="1" dirty="0"/>
              <a:t>Freed people could rent land or homes only in rural areas</a:t>
            </a:r>
            <a:r>
              <a:rPr lang="en-US" b="1" dirty="0" smtClean="0"/>
              <a:t>.</a:t>
            </a:r>
            <a:endParaRPr lang="en-US" b="1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noFill/>
          <a:ln/>
        </p:spPr>
        <p:txBody>
          <a:bodyPr>
            <a:normAutofit/>
          </a:bodyPr>
          <a:lstStyle/>
          <a:p>
            <a:pPr algn="ctr"/>
            <a:r>
              <a:rPr lang="en-US" sz="40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Causes of the Depression</a:t>
            </a:r>
          </a:p>
        </p:txBody>
      </p:sp>
      <p:grpSp>
        <p:nvGrpSpPr>
          <p:cNvPr id="2" name="Group 13"/>
          <p:cNvGrpSpPr/>
          <p:nvPr/>
        </p:nvGrpSpPr>
        <p:grpSpPr>
          <a:xfrm>
            <a:off x="228600" y="1143000"/>
            <a:ext cx="8610600" cy="4800600"/>
            <a:chOff x="228600" y="1600200"/>
            <a:chExt cx="8610600" cy="4800600"/>
          </a:xfrm>
        </p:grpSpPr>
        <p:sp>
          <p:nvSpPr>
            <p:cNvPr id="5125" name="Oval 5"/>
            <p:cNvSpPr>
              <a:spLocks noChangeArrowheads="1"/>
            </p:cNvSpPr>
            <p:nvPr/>
          </p:nvSpPr>
          <p:spPr bwMode="auto">
            <a:xfrm>
              <a:off x="228600" y="1600200"/>
              <a:ext cx="2667000" cy="1676400"/>
            </a:xfrm>
            <a:prstGeom prst="ellipse">
              <a:avLst/>
            </a:prstGeom>
            <a:solidFill>
              <a:schemeClr val="accent1"/>
            </a:solidFill>
            <a:ln w="603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" name="Oval 8"/>
            <p:cNvSpPr>
              <a:spLocks noChangeArrowheads="1"/>
            </p:cNvSpPr>
            <p:nvPr/>
          </p:nvSpPr>
          <p:spPr bwMode="auto">
            <a:xfrm>
              <a:off x="3200400" y="1676400"/>
              <a:ext cx="2667000" cy="1676400"/>
            </a:xfrm>
            <a:prstGeom prst="ellipse">
              <a:avLst/>
            </a:prstGeom>
            <a:solidFill>
              <a:schemeClr val="accent1"/>
            </a:solidFill>
            <a:ln w="603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9" name="Oval 9"/>
            <p:cNvSpPr>
              <a:spLocks noChangeArrowheads="1"/>
            </p:cNvSpPr>
            <p:nvPr/>
          </p:nvSpPr>
          <p:spPr bwMode="auto">
            <a:xfrm>
              <a:off x="6172200" y="1676400"/>
              <a:ext cx="2667000" cy="1676400"/>
            </a:xfrm>
            <a:prstGeom prst="ellipse">
              <a:avLst/>
            </a:prstGeom>
            <a:solidFill>
              <a:schemeClr val="accent1"/>
            </a:solidFill>
            <a:ln w="603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1" name="Text Box 11"/>
            <p:cNvSpPr txBox="1">
              <a:spLocks noChangeArrowheads="1"/>
            </p:cNvSpPr>
            <p:nvPr/>
          </p:nvSpPr>
          <p:spPr bwMode="auto">
            <a:xfrm>
              <a:off x="381000" y="2224088"/>
              <a:ext cx="2438400" cy="442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300" b="1">
                  <a:solidFill>
                    <a:schemeClr val="bg1"/>
                  </a:solidFill>
                </a:rPr>
                <a:t>Overproduction</a:t>
              </a:r>
            </a:p>
          </p:txBody>
        </p:sp>
        <p:sp>
          <p:nvSpPr>
            <p:cNvPr id="5132" name="Text Box 12"/>
            <p:cNvSpPr txBox="1">
              <a:spLocks noChangeArrowheads="1"/>
            </p:cNvSpPr>
            <p:nvPr/>
          </p:nvSpPr>
          <p:spPr bwMode="auto">
            <a:xfrm>
              <a:off x="3276600" y="2025650"/>
              <a:ext cx="2438400" cy="793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300" b="1" dirty="0">
                  <a:solidFill>
                    <a:schemeClr val="bg1"/>
                  </a:solidFill>
                </a:rPr>
                <a:t>Under Consumption</a:t>
              </a:r>
            </a:p>
          </p:txBody>
        </p:sp>
        <p:sp>
          <p:nvSpPr>
            <p:cNvPr id="5133" name="Text Box 13"/>
            <p:cNvSpPr txBox="1">
              <a:spLocks noChangeArrowheads="1"/>
            </p:cNvSpPr>
            <p:nvPr/>
          </p:nvSpPr>
          <p:spPr bwMode="auto">
            <a:xfrm>
              <a:off x="6324600" y="2101850"/>
              <a:ext cx="2438400" cy="793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300" b="1" dirty="0">
                  <a:solidFill>
                    <a:schemeClr val="bg1"/>
                  </a:solidFill>
                </a:rPr>
                <a:t>Stock Market Speculation</a:t>
              </a:r>
            </a:p>
          </p:txBody>
        </p:sp>
        <p:sp>
          <p:nvSpPr>
            <p:cNvPr id="5135" name="AutoShape 15"/>
            <p:cNvSpPr>
              <a:spLocks noChangeArrowheads="1"/>
            </p:cNvSpPr>
            <p:nvPr/>
          </p:nvSpPr>
          <p:spPr bwMode="auto">
            <a:xfrm rot="-1866920">
              <a:off x="2215423" y="3265696"/>
              <a:ext cx="914400" cy="1740724"/>
            </a:xfrm>
            <a:prstGeom prst="downArrow">
              <a:avLst>
                <a:gd name="adj1" fmla="val 50000"/>
                <a:gd name="adj2" fmla="val 56250"/>
              </a:avLst>
            </a:prstGeom>
            <a:solidFill>
              <a:schemeClr val="bg1"/>
            </a:solidFill>
            <a:ln w="508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5136" name="AutoShape 16"/>
            <p:cNvSpPr>
              <a:spLocks noChangeArrowheads="1"/>
            </p:cNvSpPr>
            <p:nvPr/>
          </p:nvSpPr>
          <p:spPr bwMode="auto">
            <a:xfrm>
              <a:off x="4038600" y="3581400"/>
              <a:ext cx="914400" cy="1219200"/>
            </a:xfrm>
            <a:prstGeom prst="downArrow">
              <a:avLst>
                <a:gd name="adj1" fmla="val 50000"/>
                <a:gd name="adj2" fmla="val 43750"/>
              </a:avLst>
            </a:prstGeom>
            <a:solidFill>
              <a:schemeClr val="bg1"/>
            </a:solidFill>
            <a:ln w="508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5137" name="AutoShape 17"/>
            <p:cNvSpPr>
              <a:spLocks noChangeArrowheads="1"/>
            </p:cNvSpPr>
            <p:nvPr/>
          </p:nvSpPr>
          <p:spPr bwMode="auto">
            <a:xfrm rot="2331376">
              <a:off x="5969280" y="3407277"/>
              <a:ext cx="914400" cy="1653428"/>
            </a:xfrm>
            <a:prstGeom prst="downArrow">
              <a:avLst>
                <a:gd name="adj1" fmla="val 50000"/>
                <a:gd name="adj2" fmla="val 56250"/>
              </a:avLst>
            </a:prstGeom>
            <a:solidFill>
              <a:schemeClr val="bg1"/>
            </a:solidFill>
            <a:ln w="508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5138" name="Rectangle 18"/>
            <p:cNvSpPr>
              <a:spLocks noChangeArrowheads="1"/>
            </p:cNvSpPr>
            <p:nvPr/>
          </p:nvSpPr>
          <p:spPr bwMode="auto">
            <a:xfrm>
              <a:off x="838200" y="5029200"/>
              <a:ext cx="7620000" cy="1371600"/>
            </a:xfrm>
            <a:prstGeom prst="rect">
              <a:avLst/>
            </a:prstGeom>
            <a:solidFill>
              <a:schemeClr val="accent1"/>
            </a:solidFill>
            <a:ln w="762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5139" name="Text Box 19"/>
            <p:cNvSpPr txBox="1">
              <a:spLocks noChangeArrowheads="1"/>
            </p:cNvSpPr>
            <p:nvPr/>
          </p:nvSpPr>
          <p:spPr bwMode="auto">
            <a:xfrm>
              <a:off x="990600" y="5334000"/>
              <a:ext cx="7239000" cy="625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500">
                  <a:solidFill>
                    <a:schemeClr val="bg1"/>
                  </a:solidFill>
                </a:rPr>
                <a:t>The Great Depression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The Dust Bowl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52400" y="1066800"/>
            <a:ext cx="5562600" cy="5105400"/>
          </a:xfrm>
        </p:spPr>
        <p:txBody>
          <a:bodyPr>
            <a:normAutofit lnSpcReduction="10000"/>
          </a:bodyPr>
          <a:lstStyle/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2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Dust Bowl </a:t>
            </a:r>
            <a:r>
              <a:rPr lang="en-US" sz="2600" dirty="0" smtClean="0"/>
              <a:t>– central &amp; southern Great Plains during 1930s when region suffered dust storms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en-US" sz="2600" b="1" dirty="0" smtClean="0">
              <a:solidFill>
                <a:srgbClr val="8D7185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2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Causes</a:t>
            </a:r>
            <a:r>
              <a:rPr lang="en-US" sz="2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  <a:p>
            <a:pPr marL="990600" lvl="1" indent="-533400">
              <a:lnSpc>
                <a:spcPct val="80000"/>
              </a:lnSpc>
              <a:buSzPct val="75000"/>
              <a:buFontTx/>
              <a:buAutoNum type="arabicPeriod"/>
            </a:pPr>
            <a:r>
              <a:rPr lang="en-US" sz="2500" dirty="0" smtClean="0"/>
              <a:t>Severe drought</a:t>
            </a:r>
          </a:p>
          <a:p>
            <a:pPr marL="990600" lvl="1" indent="-533400">
              <a:lnSpc>
                <a:spcPct val="80000"/>
              </a:lnSpc>
              <a:buSzPct val="75000"/>
              <a:buNone/>
            </a:pPr>
            <a:endParaRPr lang="en-US" sz="2500" dirty="0"/>
          </a:p>
          <a:p>
            <a:pPr marL="990600" lvl="1" indent="-533400">
              <a:lnSpc>
                <a:spcPct val="80000"/>
              </a:lnSpc>
              <a:buSzPct val="75000"/>
              <a:buFont typeface="+mj-lt"/>
              <a:buAutoNum type="arabicPeriod" startAt="2"/>
            </a:pPr>
            <a:r>
              <a:rPr lang="en-US" sz="2500" dirty="0" smtClean="0"/>
              <a:t>Over farming - </a:t>
            </a:r>
            <a:r>
              <a:rPr lang="en-US" sz="2800" dirty="0" smtClean="0"/>
              <a:t>farmers plowed the plains &amp; eliminated protective layer of grass</a:t>
            </a:r>
          </a:p>
          <a:p>
            <a:pPr marL="990600" lvl="1" indent="-533400">
              <a:lnSpc>
                <a:spcPct val="80000"/>
              </a:lnSpc>
              <a:buSzPct val="75000"/>
              <a:buNone/>
            </a:pPr>
            <a:endParaRPr lang="en-US" sz="2500" dirty="0"/>
          </a:p>
          <a:p>
            <a:pPr marL="990600" lvl="1" indent="-533400">
              <a:lnSpc>
                <a:spcPct val="80000"/>
              </a:lnSpc>
              <a:buSzPct val="75000"/>
              <a:buFont typeface="+mj-lt"/>
              <a:buAutoNum type="arabicPeriod" startAt="3"/>
            </a:pPr>
            <a:r>
              <a:rPr lang="en-US" sz="2500" dirty="0"/>
              <a:t>High </a:t>
            </a:r>
            <a:r>
              <a:rPr lang="en-US" sz="2500" dirty="0" smtClean="0"/>
              <a:t>winds - </a:t>
            </a:r>
            <a:r>
              <a:rPr lang="en-US" sz="2800" dirty="0" smtClean="0"/>
              <a:t>layers of top soil blown away, leaving dunes of grit &amp; sand</a:t>
            </a:r>
          </a:p>
          <a:p>
            <a:pPr marL="990600" lvl="1" indent="-533400">
              <a:lnSpc>
                <a:spcPct val="80000"/>
              </a:lnSpc>
              <a:buClr>
                <a:srgbClr val="7030A0"/>
              </a:buClr>
              <a:buFontTx/>
              <a:buAutoNum type="arabicPeriod" startAt="3"/>
            </a:pPr>
            <a:endParaRPr lang="en-US" sz="2500" dirty="0"/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en-US" sz="2500" b="1" dirty="0">
              <a:solidFill>
                <a:srgbClr val="8D7185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990600" lvl="1" indent="-533400">
              <a:lnSpc>
                <a:spcPct val="80000"/>
              </a:lnSpc>
            </a:pPr>
            <a:endParaRPr lang="en-US" sz="2500" dirty="0"/>
          </a:p>
          <a:p>
            <a:pPr marL="609600" indent="-609600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4" name="Picture 5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381000"/>
            <a:ext cx="32131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Impact on Americans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28600" y="1066800"/>
            <a:ext cx="8686800" cy="5029200"/>
          </a:xfrm>
        </p:spPr>
        <p:txBody>
          <a:bodyPr>
            <a:noAutofit/>
          </a:bodyPr>
          <a:lstStyle/>
          <a:p>
            <a:pPr>
              <a:buSzPct val="75000"/>
            </a:pPr>
            <a:r>
              <a:rPr lang="en-US" sz="2800" dirty="0" smtClean="0"/>
              <a:t>Unemployment soared – 25-30% of work force</a:t>
            </a:r>
          </a:p>
          <a:p>
            <a:pPr>
              <a:lnSpc>
                <a:spcPct val="80000"/>
              </a:lnSpc>
              <a:buSzPct val="75000"/>
            </a:pPr>
            <a:r>
              <a:rPr lang="en-US" sz="2800" dirty="0" smtClean="0"/>
              <a:t>Bank failures – ¼ of nation’s banks </a:t>
            </a:r>
          </a:p>
          <a:p>
            <a:pPr>
              <a:lnSpc>
                <a:spcPct val="80000"/>
              </a:lnSpc>
              <a:buSzPct val="75000"/>
            </a:pPr>
            <a:r>
              <a:rPr lang="en-US" sz="2800" dirty="0" smtClean="0"/>
              <a:t>Business failures – 85,000</a:t>
            </a:r>
          </a:p>
          <a:p>
            <a:pPr>
              <a:buSzPct val="75000"/>
            </a:pPr>
            <a:r>
              <a:rPr lang="en-US" sz="2800" dirty="0" smtClean="0"/>
              <a:t>Homelessness, hunger widespread</a:t>
            </a:r>
          </a:p>
          <a:p>
            <a:pPr lvl="1">
              <a:buSzPct val="75000"/>
            </a:pPr>
            <a:r>
              <a:rPr lang="en-US" sz="2800" dirty="0" smtClean="0"/>
              <a:t>fed in breadlines, received assistance from charities</a:t>
            </a:r>
          </a:p>
          <a:p>
            <a:pPr lvl="1">
              <a:buSzPct val="75000"/>
            </a:pPr>
            <a:r>
              <a:rPr lang="en-US" sz="2800" dirty="0" smtClean="0"/>
              <a:t>evicted from homes &amp; formed </a:t>
            </a:r>
            <a:r>
              <a:rPr lang="en-US" sz="2800" b="1" dirty="0" err="1" smtClean="0">
                <a:solidFill>
                  <a:schemeClr val="accent1"/>
                </a:solidFill>
              </a:rPr>
              <a:t>Hoovervilles</a:t>
            </a:r>
            <a:r>
              <a:rPr lang="en-US" sz="2800" dirty="0" smtClean="0">
                <a:solidFill>
                  <a:schemeClr val="accent1"/>
                </a:solidFill>
              </a:rPr>
              <a:t> </a:t>
            </a:r>
            <a:r>
              <a:rPr lang="en-US" sz="2800" dirty="0" smtClean="0"/>
              <a:t>– makeshift shantytowns of tents &amp; shacks built on public land or vacant lots </a:t>
            </a:r>
          </a:p>
          <a:p>
            <a:pPr>
              <a:buSzPct val="75000"/>
            </a:pPr>
            <a:r>
              <a:rPr lang="en-US" sz="2800" dirty="0" smtClean="0"/>
              <a:t>Farm foreclosures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The Dust Bowl</a:t>
            </a:r>
            <a:endParaRPr lang="en-US" sz="40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1143000"/>
            <a:ext cx="4724400" cy="5181600"/>
          </a:xfrm>
        </p:spPr>
        <p:txBody>
          <a:bodyPr>
            <a:normAutofit/>
          </a:bodyPr>
          <a:lstStyle/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2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Areas Affected:</a:t>
            </a:r>
            <a:r>
              <a:rPr lang="en-US" sz="2400" b="1" dirty="0" smtClean="0">
                <a:solidFill>
                  <a:schemeClr val="accent1"/>
                </a:solidFill>
              </a:rPr>
              <a:t> </a:t>
            </a:r>
          </a:p>
          <a:p>
            <a:pPr marL="990600" lvl="1" indent="-533400">
              <a:lnSpc>
                <a:spcPct val="80000"/>
              </a:lnSpc>
              <a:buSzPct val="75000"/>
            </a:pPr>
            <a:r>
              <a:rPr lang="en-US" sz="2500" dirty="0" smtClean="0"/>
              <a:t>Great Plains </a:t>
            </a:r>
          </a:p>
          <a:p>
            <a:pPr marL="609600" indent="-609600">
              <a:lnSpc>
                <a:spcPct val="80000"/>
              </a:lnSpc>
              <a:buSzPct val="75000"/>
              <a:buFontTx/>
              <a:buNone/>
            </a:pPr>
            <a:endParaRPr lang="en-US" sz="25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09600" indent="-609600">
              <a:lnSpc>
                <a:spcPct val="80000"/>
              </a:lnSpc>
              <a:buSzPct val="75000"/>
              <a:buFontTx/>
              <a:buNone/>
            </a:pPr>
            <a:r>
              <a:rPr lang="en-US" sz="26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Results:</a:t>
            </a:r>
          </a:p>
          <a:p>
            <a:pPr marL="990600" lvl="1" indent="-533400">
              <a:lnSpc>
                <a:spcPct val="80000"/>
              </a:lnSpc>
              <a:buSzPct val="75000"/>
            </a:pPr>
            <a:r>
              <a:rPr lang="en-US" sz="2500" dirty="0" smtClean="0"/>
              <a:t>Dust storms caused people to leave</a:t>
            </a:r>
          </a:p>
          <a:p>
            <a:pPr marL="990600" lvl="1" indent="-533400">
              <a:lnSpc>
                <a:spcPct val="80000"/>
              </a:lnSpc>
              <a:buSzPct val="75000"/>
              <a:buNone/>
            </a:pPr>
            <a:endParaRPr lang="en-US" sz="2500" dirty="0" smtClean="0"/>
          </a:p>
          <a:p>
            <a:pPr marL="990600" lvl="1" indent="-533400">
              <a:lnSpc>
                <a:spcPct val="80000"/>
              </a:lnSpc>
              <a:buSzPct val="75000"/>
            </a:pPr>
            <a:r>
              <a:rPr lang="en-US" sz="2500" dirty="0" smtClean="0"/>
              <a:t>Dust Bowl refugees known as “</a:t>
            </a:r>
            <a:r>
              <a:rPr lang="en-US" sz="2500" dirty="0" err="1" smtClean="0"/>
              <a:t>Okies</a:t>
            </a:r>
            <a:r>
              <a:rPr lang="en-US" sz="2500" dirty="0" smtClean="0"/>
              <a:t>”</a:t>
            </a:r>
          </a:p>
          <a:p>
            <a:pPr marL="990600" lvl="1" indent="-533400">
              <a:lnSpc>
                <a:spcPct val="80000"/>
              </a:lnSpc>
              <a:buSzPct val="75000"/>
              <a:buNone/>
            </a:pPr>
            <a:endParaRPr lang="en-US" sz="2500" dirty="0" smtClean="0"/>
          </a:p>
          <a:p>
            <a:pPr marL="990600" lvl="1" indent="-533400">
              <a:lnSpc>
                <a:spcPct val="80000"/>
              </a:lnSpc>
              <a:buSzPct val="75000"/>
            </a:pPr>
            <a:r>
              <a:rPr lang="en-US" sz="2500" dirty="0" smtClean="0"/>
              <a:t>Results of the migration: rural states lost population, large cities gained more people</a:t>
            </a:r>
          </a:p>
          <a:p>
            <a:endParaRPr lang="en-US" dirty="0"/>
          </a:p>
        </p:txBody>
      </p:sp>
      <p:pic>
        <p:nvPicPr>
          <p:cNvPr id="53250" name="Picture 2" descr="http://www.spartacus.schoolnet.co.uk/USAdus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0048" y="2286000"/>
            <a:ext cx="4225352" cy="312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New Deal: TVA</a:t>
            </a:r>
            <a:r>
              <a:rPr lang="en-US" dirty="0" smtClean="0">
                <a:latin typeface="Maiandra GD" pitchFamily="34" charset="0"/>
              </a:rPr>
              <a:t/>
            </a:r>
            <a:br>
              <a:rPr lang="en-US" dirty="0" smtClean="0">
                <a:latin typeface="Maiandra GD" pitchFamily="34" charset="0"/>
              </a:rPr>
            </a:br>
            <a:r>
              <a:rPr lang="en-US" sz="33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(1933)</a:t>
            </a:r>
            <a:endParaRPr lang="en-US" sz="33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70037"/>
            <a:ext cx="4800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chemeClr val="accent1"/>
                </a:solidFill>
                <a:latin typeface="Maiandra GD" pitchFamily="34" charset="0"/>
              </a:rPr>
              <a:t>Name: </a:t>
            </a:r>
            <a:r>
              <a:rPr lang="en-US" dirty="0" smtClean="0">
                <a:latin typeface="Maiandra GD" pitchFamily="34" charset="0"/>
              </a:rPr>
              <a:t>Tennessee Valley Authority</a:t>
            </a:r>
          </a:p>
          <a:p>
            <a:pPr>
              <a:buNone/>
            </a:pPr>
            <a:endParaRPr lang="en-US" dirty="0" smtClean="0">
              <a:latin typeface="Maiandra GD" pitchFamily="34" charset="0"/>
            </a:endParaRPr>
          </a:p>
          <a:p>
            <a:r>
              <a:rPr lang="en-US" b="1" dirty="0" smtClean="0">
                <a:solidFill>
                  <a:schemeClr val="accent1"/>
                </a:solidFill>
                <a:latin typeface="Maiandra GD" pitchFamily="34" charset="0"/>
              </a:rPr>
              <a:t>Description: </a:t>
            </a:r>
          </a:p>
          <a:p>
            <a:pPr lvl="1"/>
            <a:r>
              <a:rPr lang="en-US" sz="2700" dirty="0" smtClean="0">
                <a:latin typeface="Maiandra GD" pitchFamily="34" charset="0"/>
              </a:rPr>
              <a:t>built dams on TN River to provide </a:t>
            </a:r>
            <a:r>
              <a:rPr lang="en-US" sz="2700" dirty="0">
                <a:latin typeface="Maiandra GD" pitchFamily="34" charset="0"/>
              </a:rPr>
              <a:t>hydroelectric </a:t>
            </a:r>
            <a:r>
              <a:rPr lang="en-US" sz="2700" dirty="0" smtClean="0">
                <a:latin typeface="Maiandra GD" pitchFamily="34" charset="0"/>
              </a:rPr>
              <a:t>power, </a:t>
            </a:r>
            <a:r>
              <a:rPr lang="en-US" sz="2700" dirty="0">
                <a:latin typeface="Maiandra GD" pitchFamily="34" charset="0"/>
              </a:rPr>
              <a:t>flood control</a:t>
            </a:r>
            <a:r>
              <a:rPr lang="en-US" sz="2700" dirty="0" smtClean="0">
                <a:latin typeface="Maiandra GD" pitchFamily="34" charset="0"/>
              </a:rPr>
              <a:t>, &amp; prevent </a:t>
            </a:r>
            <a:r>
              <a:rPr lang="en-US" sz="2700" dirty="0">
                <a:latin typeface="Maiandra GD" pitchFamily="34" charset="0"/>
              </a:rPr>
              <a:t>soil erosion</a:t>
            </a:r>
          </a:p>
          <a:p>
            <a:pPr lvl="1"/>
            <a:r>
              <a:rPr lang="en-US" sz="2700" dirty="0" smtClean="0">
                <a:latin typeface="Maiandra GD" pitchFamily="34" charset="0"/>
              </a:rPr>
              <a:t>created </a:t>
            </a:r>
            <a:r>
              <a:rPr lang="en-US" sz="2700" dirty="0">
                <a:latin typeface="Maiandra GD" pitchFamily="34" charset="0"/>
              </a:rPr>
              <a:t>jobs </a:t>
            </a:r>
            <a:r>
              <a:rPr lang="en-US" sz="2700" dirty="0" smtClean="0">
                <a:latin typeface="Maiandra GD" pitchFamily="34" charset="0"/>
              </a:rPr>
              <a:t>&amp; </a:t>
            </a:r>
            <a:r>
              <a:rPr lang="en-US" sz="2700" dirty="0">
                <a:latin typeface="Maiandra GD" pitchFamily="34" charset="0"/>
              </a:rPr>
              <a:t>provided cheap electricity for rural areas </a:t>
            </a:r>
            <a:endParaRPr lang="en-US" sz="2700" dirty="0" smtClean="0">
              <a:latin typeface="Maiandra GD" pitchFamily="34" charset="0"/>
            </a:endParaRPr>
          </a:p>
          <a:p>
            <a:pPr lvl="1"/>
            <a:r>
              <a:rPr lang="en-US" sz="2700" dirty="0" smtClean="0">
                <a:latin typeface="Maiandra GD" pitchFamily="34" charset="0"/>
              </a:rPr>
              <a:t>still functioning today</a:t>
            </a:r>
            <a:endParaRPr lang="en-US" sz="2700" dirty="0">
              <a:latin typeface="Maiandra GD" pitchFamily="34" charset="0"/>
            </a:endParaRPr>
          </a:p>
          <a:p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 t="1601" r="2008" b="1601"/>
          <a:stretch>
            <a:fillRect/>
          </a:stretch>
        </p:blipFill>
        <p:spPr bwMode="auto">
          <a:xfrm>
            <a:off x="4724400" y="838200"/>
            <a:ext cx="424021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SSA</a:t>
            </a:r>
            <a:br>
              <a:rPr lang="en-US" sz="40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30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(1935)</a:t>
            </a:r>
            <a:endParaRPr lang="en-US" sz="30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70037"/>
            <a:ext cx="8229600" cy="4830763"/>
          </a:xfrm>
        </p:spPr>
        <p:txBody>
          <a:bodyPr>
            <a:normAutofit/>
          </a:bodyPr>
          <a:lstStyle/>
          <a:p>
            <a:pPr marL="533400" indent="-533400">
              <a:lnSpc>
                <a:spcPct val="90000"/>
              </a:lnSpc>
            </a:pPr>
            <a:r>
              <a:rPr lang="en-US" sz="2800" b="1" dirty="0" smtClean="0">
                <a:solidFill>
                  <a:schemeClr val="accent1"/>
                </a:solidFill>
                <a:latin typeface="Maiandra GD" pitchFamily="34" charset="0"/>
              </a:rPr>
              <a:t>Name: </a:t>
            </a:r>
            <a:r>
              <a:rPr lang="en-US" sz="2800" dirty="0" smtClean="0">
                <a:latin typeface="Maiandra GD" pitchFamily="34" charset="0"/>
              </a:rPr>
              <a:t>Social Security Act</a:t>
            </a:r>
          </a:p>
          <a:p>
            <a:pPr marL="533400" indent="-533400">
              <a:lnSpc>
                <a:spcPct val="90000"/>
              </a:lnSpc>
            </a:pPr>
            <a:endParaRPr lang="en-US" sz="2800" dirty="0" smtClean="0">
              <a:latin typeface="Maiandra GD" pitchFamily="34" charset="0"/>
            </a:endParaRPr>
          </a:p>
          <a:p>
            <a:pPr marL="533400" indent="-533400">
              <a:lnSpc>
                <a:spcPct val="90000"/>
              </a:lnSpc>
            </a:pPr>
            <a:r>
              <a:rPr lang="en-US" sz="2800" b="1" dirty="0" smtClean="0">
                <a:solidFill>
                  <a:schemeClr val="accent1"/>
                </a:solidFill>
                <a:latin typeface="Maiandra GD" pitchFamily="34" charset="0"/>
              </a:rPr>
              <a:t>Description:</a:t>
            </a:r>
            <a:endParaRPr lang="en-US" sz="2800" b="1" dirty="0">
              <a:solidFill>
                <a:schemeClr val="accent1"/>
              </a:solidFill>
              <a:latin typeface="Maiandra GD" pitchFamily="34" charset="0"/>
            </a:endParaRPr>
          </a:p>
          <a:p>
            <a:pPr marL="789432" lvl="1" indent="-533400">
              <a:lnSpc>
                <a:spcPct val="90000"/>
              </a:lnSpc>
            </a:pPr>
            <a:r>
              <a:rPr lang="en-US" sz="2800" dirty="0" smtClean="0">
                <a:latin typeface="Maiandra GD" pitchFamily="34" charset="0"/>
              </a:rPr>
              <a:t>provide </a:t>
            </a:r>
            <a:r>
              <a:rPr lang="en-US" sz="2800" dirty="0">
                <a:latin typeface="Maiandra GD" pitchFamily="34" charset="0"/>
              </a:rPr>
              <a:t>security in </a:t>
            </a:r>
            <a:r>
              <a:rPr lang="en-US" sz="2800" dirty="0" smtClean="0">
                <a:latin typeface="Maiandra GD" pitchFamily="34" charset="0"/>
              </a:rPr>
              <a:t>the form </a:t>
            </a:r>
            <a:r>
              <a:rPr lang="en-US" sz="2800" dirty="0">
                <a:latin typeface="Maiandra GD" pitchFamily="34" charset="0"/>
              </a:rPr>
              <a:t>of regular payments to people who could not support themselves</a:t>
            </a:r>
          </a:p>
          <a:p>
            <a:pPr marL="789432" lvl="1" indent="-533400">
              <a:lnSpc>
                <a:spcPct val="90000"/>
              </a:lnSpc>
            </a:pPr>
            <a:r>
              <a:rPr lang="en-US" sz="2800" dirty="0" smtClean="0">
                <a:latin typeface="Maiandra GD" pitchFamily="34" charset="0"/>
              </a:rPr>
              <a:t>funded </a:t>
            </a:r>
            <a:r>
              <a:rPr lang="en-US" sz="2800" dirty="0">
                <a:latin typeface="Maiandra GD" pitchFamily="34" charset="0"/>
              </a:rPr>
              <a:t>by payroll tax</a:t>
            </a:r>
          </a:p>
          <a:p>
            <a:pPr marL="789432" lvl="1" indent="-533400">
              <a:lnSpc>
                <a:spcPct val="90000"/>
              </a:lnSpc>
            </a:pPr>
            <a:r>
              <a:rPr lang="en-US" sz="2800" dirty="0">
                <a:latin typeface="Maiandra GD" pitchFamily="34" charset="0"/>
              </a:rPr>
              <a:t>3 types of </a:t>
            </a:r>
            <a:r>
              <a:rPr lang="en-US" sz="2800" dirty="0" smtClean="0">
                <a:latin typeface="Maiandra GD" pitchFamily="34" charset="0"/>
              </a:rPr>
              <a:t>payments:</a:t>
            </a:r>
          </a:p>
          <a:p>
            <a:pPr marL="1539240" lvl="4" indent="-533400">
              <a:lnSpc>
                <a:spcPct val="9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2700" dirty="0" smtClean="0">
                <a:latin typeface="Maiandra GD" pitchFamily="34" charset="0"/>
              </a:rPr>
              <a:t>old-age pensions</a:t>
            </a:r>
          </a:p>
          <a:p>
            <a:pPr marL="1539240" lvl="4" indent="-533400">
              <a:lnSpc>
                <a:spcPct val="9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2700" dirty="0" smtClean="0">
                <a:latin typeface="Maiandra GD" pitchFamily="34" charset="0"/>
              </a:rPr>
              <a:t>unemployment insurance</a:t>
            </a:r>
          </a:p>
          <a:p>
            <a:pPr marL="1539240" lvl="4" indent="-533400">
              <a:lnSpc>
                <a:spcPct val="9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2700" dirty="0" smtClean="0">
                <a:latin typeface="Maiandra GD" pitchFamily="34" charset="0"/>
              </a:rPr>
              <a:t>aid </a:t>
            </a:r>
            <a:r>
              <a:rPr lang="en-US" sz="2700" dirty="0">
                <a:latin typeface="Maiandra GD" pitchFamily="34" charset="0"/>
              </a:rPr>
              <a:t>for dependent children </a:t>
            </a:r>
            <a:r>
              <a:rPr lang="en-US" sz="2700" dirty="0" smtClean="0">
                <a:latin typeface="Maiandra GD" pitchFamily="34" charset="0"/>
              </a:rPr>
              <a:t>&amp; disabled </a:t>
            </a:r>
            <a:endParaRPr lang="en-US" sz="2700" dirty="0">
              <a:latin typeface="Maiandra GD" pitchFamily="34" charset="0"/>
            </a:endParaRPr>
          </a:p>
          <a:p>
            <a:pPr marL="533400" indent="-533400">
              <a:lnSpc>
                <a:spcPct val="90000"/>
              </a:lnSpc>
            </a:pPr>
            <a:endParaRPr lang="en-US" dirty="0"/>
          </a:p>
          <a:p>
            <a:pPr marL="533400" indent="-533400">
              <a:lnSpc>
                <a:spcPct val="90000"/>
              </a:lnSpc>
            </a:pPr>
            <a:endParaRPr lang="en-US" dirty="0"/>
          </a:p>
        </p:txBody>
      </p:sp>
      <p:pic>
        <p:nvPicPr>
          <p:cNvPr id="61442" name="Picture 2" descr="http://www.archives.gov/exhibits/treasures_of_congress/Images/page_19/63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152400"/>
            <a:ext cx="2079226" cy="2644775"/>
          </a:xfrm>
          <a:prstGeom prst="rect">
            <a:avLst/>
          </a:prstGeom>
          <a:noFill/>
        </p:spPr>
      </p:pic>
      <p:pic>
        <p:nvPicPr>
          <p:cNvPr id="61444" name="Picture 4" descr="http://www.thejacobslaw.com/images/social_security_card_-_john_do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5374" y="3810000"/>
            <a:ext cx="2860026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Wagner Act</a:t>
            </a:r>
            <a:br>
              <a:rPr lang="en-US" sz="40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30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 (1935) </a:t>
            </a:r>
            <a:endParaRPr lang="en-US" sz="30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4495800" cy="4495799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Maiandra GD" pitchFamily="34" charset="0"/>
              </a:rPr>
              <a:t>guaranteed </a:t>
            </a:r>
            <a:r>
              <a:rPr lang="en-US" dirty="0">
                <a:latin typeface="Maiandra GD" pitchFamily="34" charset="0"/>
              </a:rPr>
              <a:t>unions collective bargaining </a:t>
            </a:r>
            <a:r>
              <a:rPr lang="en-US" dirty="0" smtClean="0">
                <a:latin typeface="Maiandra GD" pitchFamily="34" charset="0"/>
              </a:rPr>
              <a:t>rights</a:t>
            </a:r>
          </a:p>
          <a:p>
            <a:pPr>
              <a:buNone/>
            </a:pPr>
            <a:endParaRPr lang="en-US" dirty="0">
              <a:latin typeface="Maiandra GD" pitchFamily="34" charset="0"/>
            </a:endParaRPr>
          </a:p>
          <a:p>
            <a:r>
              <a:rPr lang="en-US" dirty="0" smtClean="0">
                <a:latin typeface="Maiandra GD" pitchFamily="34" charset="0"/>
              </a:rPr>
              <a:t>outlawed </a:t>
            </a:r>
            <a:r>
              <a:rPr lang="en-US" dirty="0">
                <a:latin typeface="Maiandra GD" pitchFamily="34" charset="0"/>
              </a:rPr>
              <a:t>discrimination against workers due to union </a:t>
            </a:r>
            <a:r>
              <a:rPr lang="en-US" dirty="0" smtClean="0">
                <a:latin typeface="Maiandra GD" pitchFamily="34" charset="0"/>
              </a:rPr>
              <a:t>membership/activities</a:t>
            </a:r>
          </a:p>
          <a:p>
            <a:endParaRPr lang="en-US" dirty="0">
              <a:latin typeface="Maiandra GD" pitchFamily="34" charset="0"/>
            </a:endParaRPr>
          </a:p>
          <a:p>
            <a:r>
              <a:rPr lang="en-US" dirty="0" smtClean="0">
                <a:latin typeface="Maiandra GD" pitchFamily="34" charset="0"/>
              </a:rPr>
              <a:t>set </a:t>
            </a:r>
            <a:r>
              <a:rPr lang="en-US" dirty="0">
                <a:latin typeface="Maiandra GD" pitchFamily="34" charset="0"/>
              </a:rPr>
              <a:t>up NLRB </a:t>
            </a:r>
            <a:r>
              <a:rPr lang="en-US" dirty="0" smtClean="0">
                <a:latin typeface="Maiandra GD" pitchFamily="34" charset="0"/>
              </a:rPr>
              <a:t>to </a:t>
            </a:r>
            <a:r>
              <a:rPr lang="en-US" dirty="0">
                <a:latin typeface="Maiandra GD" pitchFamily="34" charset="0"/>
              </a:rPr>
              <a:t>enforce law’s provisions</a:t>
            </a:r>
          </a:p>
        </p:txBody>
      </p:sp>
      <p:pic>
        <p:nvPicPr>
          <p:cNvPr id="63492" name="Picture 4" descr="http://graphics8.nytimes.com/images/2008/01/06/arts/06jhens.lar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057400"/>
            <a:ext cx="4152216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72000" y="1066800"/>
            <a:ext cx="4343400" cy="548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229600" cy="1143000"/>
          </a:xfrm>
          <a:noFill/>
          <a:ln/>
        </p:spPr>
        <p:txBody>
          <a:bodyPr>
            <a:normAutofit/>
          </a:bodyPr>
          <a:lstStyle/>
          <a:p>
            <a:r>
              <a:rPr lang="en-US" sz="40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FDR </a:t>
            </a:r>
            <a:r>
              <a:rPr lang="en-US" sz="40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&amp; </a:t>
            </a:r>
            <a:r>
              <a:rPr lang="en-US" sz="40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Eleanor</a:t>
            </a: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4191000" cy="5257800"/>
          </a:xfrm>
          <a:noFill/>
          <a:ln/>
        </p:spPr>
        <p:txBody>
          <a:bodyPr>
            <a:normAutofit/>
          </a:bodyPr>
          <a:lstStyle/>
          <a:p>
            <a:r>
              <a:rPr lang="en-US" dirty="0">
                <a:latin typeface="Maiandra GD" pitchFamily="34" charset="0"/>
              </a:rPr>
              <a:t>FDR depended </a:t>
            </a:r>
            <a:r>
              <a:rPr lang="en-US" dirty="0" smtClean="0">
                <a:latin typeface="Maiandra GD" pitchFamily="34" charset="0"/>
              </a:rPr>
              <a:t>on Eleanor</a:t>
            </a:r>
          </a:p>
          <a:p>
            <a:pPr>
              <a:buNone/>
            </a:pPr>
            <a:endParaRPr lang="en-US" dirty="0">
              <a:latin typeface="Maiandra GD" pitchFamily="34" charset="0"/>
            </a:endParaRPr>
          </a:p>
          <a:p>
            <a:r>
              <a:rPr lang="en-US" dirty="0">
                <a:latin typeface="Maiandra GD" pitchFamily="34" charset="0"/>
              </a:rPr>
              <a:t>She traveled </a:t>
            </a:r>
            <a:r>
              <a:rPr lang="en-US" dirty="0" smtClean="0">
                <a:latin typeface="Maiandra GD" pitchFamily="34" charset="0"/>
              </a:rPr>
              <a:t>&amp; interacted w/ </a:t>
            </a:r>
            <a:r>
              <a:rPr lang="en-US" dirty="0">
                <a:latin typeface="Maiandra GD" pitchFamily="34" charset="0"/>
              </a:rPr>
              <a:t>American people serving as FDR’s </a:t>
            </a:r>
            <a:r>
              <a:rPr lang="en-US" dirty="0" smtClean="0">
                <a:latin typeface="Maiandra GD" pitchFamily="34" charset="0"/>
              </a:rPr>
              <a:t>“eyes &amp; ears”</a:t>
            </a:r>
          </a:p>
          <a:p>
            <a:pPr>
              <a:buNone/>
            </a:pPr>
            <a:endParaRPr lang="en-US" dirty="0">
              <a:latin typeface="Maiandra GD" pitchFamily="34" charset="0"/>
            </a:endParaRPr>
          </a:p>
          <a:p>
            <a:r>
              <a:rPr lang="en-US" dirty="0">
                <a:latin typeface="Maiandra GD" pitchFamily="34" charset="0"/>
              </a:rPr>
              <a:t>1933 Bonus Army incident; FDR sends Eleanor instead of </a:t>
            </a:r>
            <a:r>
              <a:rPr lang="en-US" dirty="0" smtClean="0">
                <a:latin typeface="Maiandra GD" pitchFamily="34" charset="0"/>
              </a:rPr>
              <a:t>army</a:t>
            </a:r>
            <a:endParaRPr lang="en-US" dirty="0">
              <a:latin typeface="Maiandra GD" pitchFamily="34" charset="0"/>
            </a:endParaRPr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219200"/>
            <a:ext cx="401002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86200" y="914400"/>
            <a:ext cx="5257800" cy="556260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Maiandra GD" pitchFamily="34" charset="0"/>
              </a:rPr>
              <a:t>offered advice on policy issues</a:t>
            </a:r>
          </a:p>
          <a:p>
            <a:endParaRPr lang="en-US" dirty="0" smtClean="0">
              <a:latin typeface="Maiandra GD" pitchFamily="34" charset="0"/>
            </a:endParaRPr>
          </a:p>
          <a:p>
            <a:r>
              <a:rPr lang="en-US" dirty="0" smtClean="0">
                <a:latin typeface="Maiandra GD" pitchFamily="34" charset="0"/>
              </a:rPr>
              <a:t>advocated public health &amp; education, promoted arts, addressed flood control </a:t>
            </a:r>
          </a:p>
          <a:p>
            <a:endParaRPr lang="en-US" dirty="0" smtClean="0">
              <a:latin typeface="Maiandra GD" pitchFamily="34" charset="0"/>
            </a:endParaRPr>
          </a:p>
          <a:p>
            <a:r>
              <a:rPr lang="en-US" dirty="0" smtClean="0">
                <a:latin typeface="Maiandra GD" pitchFamily="34" charset="0"/>
              </a:rPr>
              <a:t>gave money she earned to charity</a:t>
            </a:r>
            <a:endParaRPr lang="en-US" dirty="0">
              <a:latin typeface="Maiandra GD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Eleanor</a:t>
            </a:r>
            <a:endParaRPr lang="en-US" sz="40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4034" name="Picture 2" descr="http://images1.cpcache.com/product/336656441v4_480x480_Front.jpg"/>
          <p:cNvPicPr>
            <a:picLocks noChangeAspect="1" noChangeArrowheads="1"/>
          </p:cNvPicPr>
          <p:nvPr/>
        </p:nvPicPr>
        <p:blipFill>
          <a:blip r:embed="rId2" cstate="print"/>
          <a:srcRect l="4244" t="12732" r="4509" b="10875"/>
          <a:stretch>
            <a:fillRect/>
          </a:stretch>
        </p:blipFill>
        <p:spPr bwMode="auto">
          <a:xfrm>
            <a:off x="5791200" y="4242390"/>
            <a:ext cx="2942166" cy="2463209"/>
          </a:xfrm>
          <a:prstGeom prst="rect">
            <a:avLst/>
          </a:prstGeom>
          <a:noFill/>
        </p:spPr>
      </p:pic>
      <p:pic>
        <p:nvPicPr>
          <p:cNvPr id="44036" name="Picture 4" descr="http://www.gis.net/~mtf/er2web.JPG"/>
          <p:cNvPicPr>
            <a:picLocks noChangeAspect="1" noChangeArrowheads="1"/>
          </p:cNvPicPr>
          <p:nvPr/>
        </p:nvPicPr>
        <p:blipFill>
          <a:blip r:embed="rId3" cstate="print"/>
          <a:srcRect l="10859" r="17929"/>
          <a:stretch>
            <a:fillRect/>
          </a:stretch>
        </p:blipFill>
        <p:spPr bwMode="auto">
          <a:xfrm>
            <a:off x="457200" y="1210688"/>
            <a:ext cx="3200400" cy="320891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28600" y="4543961"/>
            <a:ext cx="3657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latin typeface="Maiandra GD" pitchFamily="34" charset="0"/>
              </a:rPr>
              <a:t>Eleanor changed the office of First Lady from a ceremonial role to a position of action &amp; involvement.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24400" y="1143000"/>
            <a:ext cx="4267200" cy="541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143000"/>
            <a:ext cx="4724400" cy="54102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800" dirty="0" smtClean="0">
                <a:latin typeface="Maiandra GD" pitchFamily="34" charset="0"/>
              </a:rPr>
              <a:t>LA </a:t>
            </a:r>
            <a:r>
              <a:rPr lang="en-US" sz="2800" dirty="0">
                <a:latin typeface="Maiandra GD" pitchFamily="34" charset="0"/>
              </a:rPr>
              <a:t>Senator </a:t>
            </a:r>
            <a:r>
              <a:rPr lang="en-US" sz="2800" b="1" dirty="0">
                <a:solidFill>
                  <a:schemeClr val="accent1"/>
                </a:solidFill>
                <a:latin typeface="Maiandra GD" pitchFamily="34" charset="0"/>
              </a:rPr>
              <a:t>Huey P. Long </a:t>
            </a:r>
            <a:r>
              <a:rPr lang="en-US" sz="2800" dirty="0" smtClean="0">
                <a:latin typeface="Maiandra GD" pitchFamily="34" charset="0"/>
              </a:rPr>
              <a:t>criticized </a:t>
            </a:r>
            <a:r>
              <a:rPr lang="en-US" sz="2800" dirty="0">
                <a:latin typeface="Maiandra GD" pitchFamily="34" charset="0"/>
              </a:rPr>
              <a:t>New Deal </a:t>
            </a:r>
            <a:r>
              <a:rPr lang="en-US" sz="2800" dirty="0" smtClean="0">
                <a:latin typeface="Maiandra GD" pitchFamily="34" charset="0"/>
              </a:rPr>
              <a:t>- wanted more help for poor</a:t>
            </a:r>
          </a:p>
          <a:p>
            <a:pPr>
              <a:lnSpc>
                <a:spcPct val="80000"/>
              </a:lnSpc>
              <a:buNone/>
            </a:pPr>
            <a:endParaRPr lang="en-US" sz="2800" dirty="0">
              <a:latin typeface="Maiandra GD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800" dirty="0" smtClean="0">
                <a:latin typeface="Maiandra GD" pitchFamily="34" charset="0"/>
              </a:rPr>
              <a:t>proposed </a:t>
            </a:r>
            <a:r>
              <a:rPr lang="en-US" sz="2800" b="1" dirty="0" smtClean="0">
                <a:solidFill>
                  <a:schemeClr val="accent1"/>
                </a:solidFill>
                <a:latin typeface="Maiandra GD" pitchFamily="34" charset="0"/>
              </a:rPr>
              <a:t>“Share </a:t>
            </a:r>
            <a:r>
              <a:rPr lang="en-US" sz="2800" b="1" dirty="0">
                <a:solidFill>
                  <a:schemeClr val="accent1"/>
                </a:solidFill>
                <a:latin typeface="Maiandra GD" pitchFamily="34" charset="0"/>
              </a:rPr>
              <a:t>Our Wealth” </a:t>
            </a:r>
            <a:r>
              <a:rPr lang="en-US" sz="2800" dirty="0">
                <a:latin typeface="Maiandra GD" pitchFamily="34" charset="0"/>
              </a:rPr>
              <a:t>program </a:t>
            </a:r>
            <a:r>
              <a:rPr lang="en-US" sz="2800" dirty="0" smtClean="0">
                <a:latin typeface="Maiandra GD" pitchFamily="34" charset="0"/>
              </a:rPr>
              <a:t>- </a:t>
            </a:r>
            <a:r>
              <a:rPr lang="en-US" sz="2800" dirty="0">
                <a:latin typeface="Maiandra GD" pitchFamily="34" charset="0"/>
              </a:rPr>
              <a:t>high taxes </a:t>
            </a:r>
            <a:r>
              <a:rPr lang="en-US" sz="2800" dirty="0" smtClean="0">
                <a:latin typeface="Maiandra GD" pitchFamily="34" charset="0"/>
              </a:rPr>
              <a:t>on </a:t>
            </a:r>
            <a:r>
              <a:rPr lang="en-US" sz="2800" dirty="0">
                <a:latin typeface="Maiandra GD" pitchFamily="34" charset="0"/>
              </a:rPr>
              <a:t>wealthy </a:t>
            </a:r>
            <a:r>
              <a:rPr lang="en-US" sz="2800" dirty="0" smtClean="0">
                <a:latin typeface="Maiandra GD" pitchFamily="34" charset="0"/>
              </a:rPr>
              <a:t>&amp; </a:t>
            </a:r>
            <a:r>
              <a:rPr lang="en-US" sz="2800" dirty="0">
                <a:latin typeface="Maiandra GD" pitchFamily="34" charset="0"/>
              </a:rPr>
              <a:t>large </a:t>
            </a:r>
            <a:r>
              <a:rPr lang="en-US" sz="2800" dirty="0" smtClean="0">
                <a:latin typeface="Maiandra GD" pitchFamily="34" charset="0"/>
              </a:rPr>
              <a:t>corporations; redistribute </a:t>
            </a:r>
            <a:r>
              <a:rPr lang="en-US" sz="2800" dirty="0">
                <a:latin typeface="Maiandra GD" pitchFamily="34" charset="0"/>
              </a:rPr>
              <a:t>their income to </a:t>
            </a:r>
            <a:r>
              <a:rPr lang="en-US" sz="2800" dirty="0" smtClean="0">
                <a:latin typeface="Maiandra GD" pitchFamily="34" charset="0"/>
              </a:rPr>
              <a:t>poor</a:t>
            </a:r>
          </a:p>
          <a:p>
            <a:pPr>
              <a:lnSpc>
                <a:spcPct val="80000"/>
              </a:lnSpc>
              <a:buNone/>
            </a:pPr>
            <a:endParaRPr lang="en-US" sz="2800" dirty="0">
              <a:latin typeface="Maiandra GD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800" dirty="0" smtClean="0">
                <a:latin typeface="Maiandra GD" pitchFamily="34" charset="0"/>
              </a:rPr>
              <a:t>made </a:t>
            </a:r>
            <a:r>
              <a:rPr lang="en-US" sz="2800" dirty="0">
                <a:latin typeface="Maiandra GD" pitchFamily="34" charset="0"/>
              </a:rPr>
              <a:t>enemies because he ruled </a:t>
            </a:r>
            <a:r>
              <a:rPr lang="en-US" sz="2800" dirty="0" smtClean="0">
                <a:latin typeface="Maiandra GD" pitchFamily="34" charset="0"/>
              </a:rPr>
              <a:t>state of LA </a:t>
            </a:r>
            <a:r>
              <a:rPr lang="en-US" sz="2800" dirty="0">
                <a:latin typeface="Maiandra GD" pitchFamily="34" charset="0"/>
              </a:rPr>
              <a:t>like he owned it – 1935 </a:t>
            </a:r>
            <a:r>
              <a:rPr lang="en-US" sz="2800" dirty="0" smtClean="0">
                <a:latin typeface="Maiandra GD" pitchFamily="34" charset="0"/>
              </a:rPr>
              <a:t>political </a:t>
            </a:r>
            <a:r>
              <a:rPr lang="en-US" sz="2800" dirty="0">
                <a:latin typeface="Maiandra GD" pitchFamily="34" charset="0"/>
              </a:rPr>
              <a:t>enemy assassinated him</a:t>
            </a:r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800" cy="1143000"/>
          </a:xfrm>
          <a:noFill/>
          <a:ln/>
        </p:spPr>
        <p:txBody>
          <a:bodyPr>
            <a:noAutofit/>
          </a:bodyPr>
          <a:lstStyle/>
          <a:p>
            <a:pPr algn="ctr"/>
            <a:r>
              <a:rPr lang="en-US" sz="35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Challenges to Roosevelt’s “New Deal”</a:t>
            </a:r>
          </a:p>
        </p:txBody>
      </p:sp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6325" y="1295400"/>
            <a:ext cx="395287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143000"/>
            <a:ext cx="50292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Formed in Tennessee in 1866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Burned homes, schools, and churches, and beat, maimed, or killed African Americans and their white allies 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Dressed in white robes and hoods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Goals: scare freed people from voting </a:t>
            </a: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2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Ku Klux Klan </a:t>
            </a: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066800"/>
            <a:ext cx="3810000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3810000"/>
            <a:ext cx="29019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FDR’s “Court Packing </a:t>
            </a:r>
            <a:r>
              <a:rPr lang="en-US" sz="40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Bill”</a:t>
            </a:r>
            <a:endParaRPr lang="en-US" sz="40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1328"/>
            <a:ext cx="8458200" cy="484327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chemeClr val="accent1"/>
                </a:solidFill>
                <a:latin typeface="Maiandra GD" pitchFamily="34" charset="0"/>
              </a:rPr>
              <a:t>Supreme Court challenges the New Deal:</a:t>
            </a:r>
          </a:p>
          <a:p>
            <a:pPr>
              <a:lnSpc>
                <a:spcPct val="90000"/>
              </a:lnSpc>
              <a:buNone/>
            </a:pPr>
            <a:r>
              <a:rPr lang="en-US" dirty="0" smtClean="0">
                <a:latin typeface="Maiandra GD" pitchFamily="34" charset="0"/>
              </a:rPr>
              <a:t>	FDR </a:t>
            </a:r>
            <a:r>
              <a:rPr lang="en-US" dirty="0">
                <a:latin typeface="Maiandra GD" pitchFamily="34" charset="0"/>
              </a:rPr>
              <a:t>upset by Supreme Court striking down New Deal programs </a:t>
            </a:r>
            <a:r>
              <a:rPr lang="en-US" dirty="0" smtClean="0">
                <a:latin typeface="Maiandra GD" pitchFamily="34" charset="0"/>
              </a:rPr>
              <a:t>(AAA)</a:t>
            </a:r>
          </a:p>
          <a:p>
            <a:pPr>
              <a:lnSpc>
                <a:spcPct val="90000"/>
              </a:lnSpc>
              <a:buNone/>
            </a:pPr>
            <a:endParaRPr lang="en-US" dirty="0" smtClean="0">
              <a:latin typeface="Maiandra GD" pitchFamily="34" charset="0"/>
            </a:endParaRPr>
          </a:p>
          <a:p>
            <a:pPr>
              <a:lnSpc>
                <a:spcPct val="90000"/>
              </a:lnSpc>
              <a:buNone/>
            </a:pPr>
            <a:endParaRPr lang="en-US" dirty="0">
              <a:latin typeface="Maiandra GD" pitchFamily="34" charset="0"/>
            </a:endParaRP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chemeClr val="accent1"/>
                </a:solidFill>
                <a:latin typeface="Maiandra GD" pitchFamily="34" charset="0"/>
              </a:rPr>
              <a:t>Roosevelt proposes “packing the court”:</a:t>
            </a:r>
          </a:p>
          <a:p>
            <a:pPr>
              <a:lnSpc>
                <a:spcPct val="90000"/>
              </a:lnSpc>
              <a:buNone/>
            </a:pPr>
            <a:r>
              <a:rPr lang="en-US" dirty="0" smtClean="0">
                <a:latin typeface="Maiandra GD" pitchFamily="34" charset="0"/>
              </a:rPr>
              <a:t>	asked </a:t>
            </a:r>
            <a:r>
              <a:rPr lang="en-US" dirty="0">
                <a:latin typeface="Maiandra GD" pitchFamily="34" charset="0"/>
              </a:rPr>
              <a:t>Congress to increase size of Supreme Court (6 more members) – why?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dirty="0">
                <a:latin typeface="Maiandra GD" pitchFamily="34" charset="0"/>
              </a:rPr>
              <a:t>  </a:t>
            </a:r>
            <a:r>
              <a:rPr lang="en-US" dirty="0" smtClean="0">
                <a:latin typeface="Maiandra GD" pitchFamily="34" charset="0"/>
              </a:rPr>
              <a:t>		</a:t>
            </a:r>
            <a:r>
              <a:rPr lang="en-US" b="1" u="sng" dirty="0" smtClean="0">
                <a:latin typeface="Maiandra GD" pitchFamily="34" charset="0"/>
              </a:rPr>
              <a:t>stated </a:t>
            </a:r>
            <a:r>
              <a:rPr lang="en-US" b="1" u="sng" dirty="0">
                <a:latin typeface="Maiandra GD" pitchFamily="34" charset="0"/>
              </a:rPr>
              <a:t>reason</a:t>
            </a:r>
            <a:r>
              <a:rPr lang="en-US" dirty="0">
                <a:latin typeface="Maiandra GD" pitchFamily="34" charset="0"/>
              </a:rPr>
              <a:t>: many justices elderly &amp; </a:t>
            </a:r>
            <a:r>
              <a:rPr lang="en-US" dirty="0" smtClean="0">
                <a:latin typeface="Maiandra GD" pitchFamily="34" charset="0"/>
              </a:rPr>
              <a:t>overworked</a:t>
            </a:r>
            <a:r>
              <a:rPr lang="en-US" dirty="0">
                <a:latin typeface="Maiandra GD" pitchFamily="34" charset="0"/>
              </a:rPr>
              <a:t>; </a:t>
            </a:r>
            <a:r>
              <a:rPr lang="en-US" dirty="0" smtClean="0">
                <a:latin typeface="Maiandra GD" pitchFamily="34" charset="0"/>
              </a:rPr>
              <a:t>	relieve </a:t>
            </a:r>
            <a:r>
              <a:rPr lang="en-US" dirty="0">
                <a:latin typeface="Maiandra GD" pitchFamily="34" charset="0"/>
              </a:rPr>
              <a:t>the burden on </a:t>
            </a:r>
            <a:r>
              <a:rPr lang="en-US" dirty="0" smtClean="0">
                <a:latin typeface="Maiandra GD" pitchFamily="34" charset="0"/>
              </a:rPr>
              <a:t>them</a:t>
            </a:r>
            <a:endParaRPr lang="en-US" dirty="0">
              <a:latin typeface="Maiandra GD" pitchFamily="34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dirty="0">
                <a:latin typeface="Maiandra GD" pitchFamily="34" charset="0"/>
              </a:rPr>
              <a:t>    </a:t>
            </a:r>
            <a:r>
              <a:rPr lang="en-US" dirty="0" smtClean="0">
                <a:latin typeface="Maiandra GD" pitchFamily="34" charset="0"/>
              </a:rPr>
              <a:t>	</a:t>
            </a:r>
            <a:r>
              <a:rPr lang="en-US" b="1" u="sng" dirty="0" smtClean="0">
                <a:latin typeface="Maiandra GD" pitchFamily="34" charset="0"/>
              </a:rPr>
              <a:t>unstated </a:t>
            </a:r>
            <a:r>
              <a:rPr lang="en-US" b="1" u="sng" dirty="0">
                <a:latin typeface="Maiandra GD" pitchFamily="34" charset="0"/>
              </a:rPr>
              <a:t>reason</a:t>
            </a:r>
            <a:r>
              <a:rPr lang="en-US" dirty="0">
                <a:latin typeface="Maiandra GD" pitchFamily="34" charset="0"/>
              </a:rPr>
              <a:t>:  </a:t>
            </a:r>
            <a:r>
              <a:rPr lang="en-US" dirty="0" err="1">
                <a:latin typeface="Maiandra GD" pitchFamily="34" charset="0"/>
              </a:rPr>
              <a:t>app’t</a:t>
            </a:r>
            <a:r>
              <a:rPr lang="en-US" dirty="0">
                <a:latin typeface="Maiandra GD" pitchFamily="34" charset="0"/>
              </a:rPr>
              <a:t> more liberal </a:t>
            </a:r>
            <a:r>
              <a:rPr lang="en-US" dirty="0" smtClean="0">
                <a:latin typeface="Maiandra GD" pitchFamily="34" charset="0"/>
              </a:rPr>
              <a:t>justices </a:t>
            </a:r>
            <a:r>
              <a:rPr lang="en-US" dirty="0">
                <a:latin typeface="Maiandra GD" pitchFamily="34" charset="0"/>
              </a:rPr>
              <a:t>who </a:t>
            </a:r>
            <a:r>
              <a:rPr lang="en-US" dirty="0" smtClean="0">
                <a:latin typeface="Maiandra GD" pitchFamily="34" charset="0"/>
              </a:rPr>
              <a:t>	would </a:t>
            </a:r>
            <a:r>
              <a:rPr lang="en-US" dirty="0">
                <a:latin typeface="Maiandra GD" pitchFamily="34" charset="0"/>
              </a:rPr>
              <a:t>support the New Deal </a:t>
            </a:r>
            <a:r>
              <a:rPr lang="en-US" dirty="0" smtClean="0">
                <a:latin typeface="Maiandra GD" pitchFamily="34" charset="0"/>
              </a:rPr>
              <a:t>&amp; </a:t>
            </a:r>
            <a:r>
              <a:rPr lang="en-US" dirty="0">
                <a:latin typeface="Maiandra GD" pitchFamily="34" charset="0"/>
              </a:rPr>
              <a:t>sway court in FDR’s </a:t>
            </a:r>
            <a:r>
              <a:rPr lang="en-US" dirty="0" smtClean="0">
                <a:latin typeface="Maiandra GD" pitchFamily="34" charset="0"/>
              </a:rPr>
              <a:t>	favor</a:t>
            </a:r>
            <a:endParaRPr lang="en-US" dirty="0">
              <a:latin typeface="Maiandra G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    </a:t>
            </a:r>
            <a:r>
              <a:rPr lang="en-US" sz="40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Reaction to FDR’s Plan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accent1"/>
                </a:solidFill>
                <a:latin typeface="Maiandra GD" pitchFamily="34" charset="0"/>
              </a:rPr>
              <a:t>Critics react to Roosevelt’s plan:</a:t>
            </a:r>
          </a:p>
          <a:p>
            <a:pPr>
              <a:lnSpc>
                <a:spcPct val="80000"/>
              </a:lnSpc>
              <a:buNone/>
            </a:pPr>
            <a:r>
              <a:rPr lang="en-US" dirty="0" smtClean="0">
                <a:latin typeface="Maiandra GD" pitchFamily="34" charset="0"/>
              </a:rPr>
              <a:t>	negative </a:t>
            </a:r>
            <a:r>
              <a:rPr lang="en-US" dirty="0">
                <a:latin typeface="Maiandra GD" pitchFamily="34" charset="0"/>
              </a:rPr>
              <a:t>public reaction; bill did not pass</a:t>
            </a:r>
          </a:p>
          <a:p>
            <a:pPr>
              <a:lnSpc>
                <a:spcPct val="80000"/>
              </a:lnSpc>
              <a:buNone/>
            </a:pPr>
            <a:r>
              <a:rPr lang="en-US" dirty="0" smtClean="0">
                <a:latin typeface="Maiandra GD" pitchFamily="34" charset="0"/>
              </a:rPr>
              <a:t>	Accused </a:t>
            </a:r>
            <a:r>
              <a:rPr lang="en-US" dirty="0">
                <a:latin typeface="Maiandra GD" pitchFamily="34" charset="0"/>
              </a:rPr>
              <a:t>FDR of trying to increase Pres power &amp; upset balance (separation) of powers </a:t>
            </a:r>
            <a:r>
              <a:rPr lang="en-US" dirty="0" smtClean="0">
                <a:latin typeface="Maiandra GD" pitchFamily="34" charset="0"/>
              </a:rPr>
              <a:t> </a:t>
            </a:r>
            <a:endParaRPr lang="en-US" dirty="0">
              <a:latin typeface="Maiandra GD" pitchFamily="34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dirty="0" smtClean="0">
              <a:latin typeface="Maiandra GD" pitchFamily="34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dirty="0">
              <a:latin typeface="Maiandra GD" pitchFamily="34" charset="0"/>
            </a:endParaRPr>
          </a:p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accent1"/>
                </a:solidFill>
                <a:latin typeface="Maiandra GD" pitchFamily="34" charset="0"/>
              </a:rPr>
              <a:t>FDR is weakened politically:</a:t>
            </a:r>
          </a:p>
          <a:p>
            <a:pPr>
              <a:lnSpc>
                <a:spcPct val="80000"/>
              </a:lnSpc>
              <a:buNone/>
            </a:pPr>
            <a:r>
              <a:rPr lang="en-US" dirty="0" smtClean="0">
                <a:latin typeface="Maiandra GD" pitchFamily="34" charset="0"/>
              </a:rPr>
              <a:t>	FDR </a:t>
            </a:r>
            <a:r>
              <a:rPr lang="en-US" dirty="0">
                <a:latin typeface="Maiandra GD" pitchFamily="34" charset="0"/>
              </a:rPr>
              <a:t>lost political support; </a:t>
            </a:r>
            <a:r>
              <a:rPr lang="en-US" dirty="0" smtClean="0">
                <a:latin typeface="Maiandra GD" pitchFamily="34" charset="0"/>
              </a:rPr>
              <a:t>public </a:t>
            </a:r>
            <a:r>
              <a:rPr lang="en-US" dirty="0">
                <a:latin typeface="Maiandra GD" pitchFamily="34" charset="0"/>
              </a:rPr>
              <a:t>less willing to accept new </a:t>
            </a:r>
            <a:r>
              <a:rPr lang="en-US" dirty="0" smtClean="0">
                <a:latin typeface="Maiandra GD" pitchFamily="34" charset="0"/>
              </a:rPr>
              <a:t>programs</a:t>
            </a:r>
          </a:p>
          <a:p>
            <a:pPr>
              <a:lnSpc>
                <a:spcPct val="80000"/>
              </a:lnSpc>
              <a:buNone/>
            </a:pPr>
            <a:r>
              <a:rPr lang="en-US" dirty="0" smtClean="0">
                <a:latin typeface="Maiandra GD" pitchFamily="34" charset="0"/>
              </a:rPr>
              <a:t>	In </a:t>
            </a:r>
            <a:r>
              <a:rPr lang="en-US" dirty="0">
                <a:latin typeface="Maiandra GD" pitchFamily="34" charset="0"/>
              </a:rPr>
              <a:t>long run, Court became more accepting of New </a:t>
            </a:r>
            <a:r>
              <a:rPr lang="en-US" dirty="0" smtClean="0">
                <a:latin typeface="Maiandra GD" pitchFamily="34" charset="0"/>
              </a:rPr>
              <a:t>Deal</a:t>
            </a:r>
            <a:endParaRPr lang="en-US" dirty="0">
              <a:latin typeface="Maiandra G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5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United States’ Action during WWII</a:t>
            </a:r>
            <a:endParaRPr lang="en-US" sz="35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082809"/>
          </a:xfrm>
        </p:spPr>
        <p:txBody>
          <a:bodyPr>
            <a:normAutofit/>
          </a:bodyPr>
          <a:lstStyle/>
          <a:p>
            <a:r>
              <a:rPr lang="en-US" dirty="0" smtClean="0"/>
              <a:t>majority of Americans opposed U.S. intervention</a:t>
            </a:r>
          </a:p>
          <a:p>
            <a:endParaRPr lang="en-US" dirty="0" smtClean="0"/>
          </a:p>
          <a:p>
            <a:r>
              <a:rPr lang="en-US" dirty="0" smtClean="0"/>
              <a:t>Congress passed the  </a:t>
            </a:r>
            <a:r>
              <a:rPr lang="en-US" b="1" dirty="0" smtClean="0">
                <a:solidFill>
                  <a:schemeClr val="accent1"/>
                </a:solidFill>
              </a:rPr>
              <a:t>Neutrality Acts of 1935, 1936, and 1937</a:t>
            </a:r>
            <a:r>
              <a:rPr lang="en-US" b="1" dirty="0" smtClean="0"/>
              <a:t> </a:t>
            </a:r>
            <a:r>
              <a:rPr lang="en-US" dirty="0" smtClean="0"/>
              <a:t>– imposed restrictions on Americans during times of war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i="1" dirty="0" smtClean="0"/>
              <a:t>	example: </a:t>
            </a:r>
            <a:r>
              <a:rPr lang="en-US" dirty="0" smtClean="0"/>
              <a:t>prohibited sailing on ships owned by nations at war, prevented Americans from making loans to nations at war or selling them weapons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Another Neutrality Act</a:t>
            </a:r>
            <a:endParaRPr lang="en-US" sz="35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Roosevelt declared American neutrality but was anti-Nazi</a:t>
            </a:r>
          </a:p>
          <a:p>
            <a:endParaRPr lang="en-US" dirty="0" smtClean="0"/>
          </a:p>
          <a:p>
            <a:r>
              <a:rPr lang="en-US" dirty="0" smtClean="0"/>
              <a:t>convinced Congress to pass the  </a:t>
            </a:r>
            <a:r>
              <a:rPr lang="en-US" b="1" dirty="0" smtClean="0">
                <a:solidFill>
                  <a:schemeClr val="accent1"/>
                </a:solidFill>
              </a:rPr>
              <a:t>Neutrality Acts of 1939</a:t>
            </a:r>
            <a:r>
              <a:rPr lang="en-US" b="1" dirty="0" smtClean="0"/>
              <a:t> </a:t>
            </a:r>
            <a:r>
              <a:rPr lang="en-US" dirty="0" smtClean="0"/>
              <a:t>– included a cash-and-carry provision – nations at war could buy goods &amp; arms in the U.S. if they paid cash &amp; carried merchandise on their ships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5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African Americans Gain Civil Rights</a:t>
            </a:r>
            <a:endParaRPr lang="en-US" sz="35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5715000" cy="5181600"/>
          </a:xfrm>
        </p:spPr>
        <p:txBody>
          <a:bodyPr>
            <a:normAutofit fontScale="925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Double “V” campaign:</a:t>
            </a:r>
          </a:p>
          <a:p>
            <a:pPr>
              <a:buNone/>
            </a:pPr>
            <a:r>
              <a:rPr lang="en-US" dirty="0" smtClean="0"/>
              <a:t>	need for victory against dictators abroad &amp; discrimination in U.S.</a:t>
            </a:r>
          </a:p>
          <a:p>
            <a:pPr>
              <a:buNone/>
            </a:pPr>
            <a:endParaRPr lang="en-US" dirty="0" smtClean="0"/>
          </a:p>
          <a:p>
            <a:r>
              <a:rPr lang="en-US" b="1" dirty="0" smtClean="0">
                <a:solidFill>
                  <a:schemeClr val="accent1"/>
                </a:solidFill>
              </a:rPr>
              <a:t>A. Philip Randolph:</a:t>
            </a:r>
          </a:p>
          <a:p>
            <a:pPr>
              <a:buNone/>
            </a:pPr>
            <a:r>
              <a:rPr lang="en-US" b="1" dirty="0" smtClean="0">
                <a:solidFill>
                  <a:schemeClr val="tx2"/>
                </a:solidFill>
              </a:rPr>
              <a:t>	</a:t>
            </a:r>
            <a:r>
              <a:rPr lang="en-US" dirty="0" smtClean="0"/>
              <a:t>organized protest march on Washington, D.C. &amp; convinced FDR to issue </a:t>
            </a:r>
            <a:r>
              <a:rPr lang="en-US" b="1" dirty="0" smtClean="0">
                <a:solidFill>
                  <a:schemeClr val="accent1"/>
                </a:solidFill>
              </a:rPr>
              <a:t>Executive Order 8802</a:t>
            </a:r>
            <a:r>
              <a:rPr lang="en-US" b="1" dirty="0" smtClean="0"/>
              <a:t> </a:t>
            </a:r>
            <a:r>
              <a:rPr lang="en-US" dirty="0" smtClean="0"/>
              <a:t>– assured fair hiring practices in jobs funded w/ </a:t>
            </a:r>
            <a:r>
              <a:rPr lang="en-US" dirty="0" err="1" smtClean="0"/>
              <a:t>gov’t</a:t>
            </a:r>
            <a:r>
              <a:rPr lang="en-US" dirty="0" smtClean="0"/>
              <a:t> money &amp; est. Fair Employment Practices Committee   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78850" name="Picture 2" descr="http://www.map-of-florida.net/politicians/philip-randolph/Philip-Randolph-19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1447800"/>
            <a:ext cx="3134913" cy="4191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Japan Attacks Pearl Harbor</a:t>
            </a:r>
            <a:endParaRPr lang="en-US" sz="35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5181600" cy="462560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Dec. 7, 1941, Japanese planes attacked Pearl Harbor in the Hawaiian Islands.</a:t>
            </a:r>
          </a:p>
          <a:p>
            <a:pPr>
              <a:lnSpc>
                <a:spcPct val="90000"/>
              </a:lnSpc>
              <a:buNone/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Dropped bombs on American ships at naval base.</a:t>
            </a:r>
          </a:p>
          <a:p>
            <a:pPr>
              <a:lnSpc>
                <a:spcPct val="90000"/>
              </a:lnSpc>
              <a:buNone/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in less than two hours, Japan destroyed most of the U.S. Pacific fleet.</a:t>
            </a:r>
          </a:p>
          <a:p>
            <a:pPr>
              <a:lnSpc>
                <a:spcPct val="90000"/>
              </a:lnSpc>
              <a:buNone/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more than 2,000 sailors &amp; 68 civilians killed</a:t>
            </a: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2775" y="1676400"/>
            <a:ext cx="34226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Challenges to Civil Liberties</a:t>
            </a:r>
            <a:endParaRPr lang="en-US" sz="35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610600" cy="4953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Roosevelt ordered 110,000 Japanese Americans into “relocation camps” – </a:t>
            </a:r>
            <a:r>
              <a:rPr lang="en-US" b="1" dirty="0" smtClean="0"/>
              <a:t>internment</a:t>
            </a:r>
          </a:p>
          <a:p>
            <a:endParaRPr lang="en-US" dirty="0" smtClean="0"/>
          </a:p>
          <a:p>
            <a:pPr marL="438912" lvl="1" indent="-320040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</a:pPr>
            <a:r>
              <a:rPr lang="en-US" sz="3200" dirty="0" smtClean="0"/>
              <a:t>Moved to Utah, California, Arizona, Wyoming, Arkansas, &amp; Idaho</a:t>
            </a:r>
          </a:p>
          <a:p>
            <a:pPr marL="438912" lvl="1" indent="-320040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</a:pPr>
            <a:endParaRPr lang="en-US" sz="3200" dirty="0" smtClean="0"/>
          </a:p>
          <a:p>
            <a:pPr marL="438912" lvl="1" indent="-320040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</a:pPr>
            <a:r>
              <a:rPr lang="en-US" sz="3200" dirty="0" smtClean="0"/>
              <a:t>Had to sell homes, businesses, &amp; belongings</a:t>
            </a:r>
          </a:p>
          <a:p>
            <a:pPr marL="438912" lvl="1" indent="-320040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</a:pPr>
            <a:endParaRPr lang="en-US" sz="3200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Over 17,000 Japanese Americans served in Army units even while friends &amp; families were in camps</a:t>
            </a:r>
          </a:p>
          <a:p>
            <a:pPr>
              <a:lnSpc>
                <a:spcPct val="90000"/>
              </a:lnSpc>
              <a:buNone/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b="1" i="1" dirty="0" err="1" smtClean="0"/>
              <a:t>Korematsu</a:t>
            </a:r>
            <a:r>
              <a:rPr lang="en-US" b="1" i="1" dirty="0" smtClean="0"/>
              <a:t> v. U.S.</a:t>
            </a:r>
            <a:r>
              <a:rPr lang="en-US" dirty="0" smtClean="0"/>
              <a:t> decision upheld internment</a:t>
            </a:r>
          </a:p>
          <a:p>
            <a:pPr marL="438912" lvl="1" indent="-320040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</a:pPr>
            <a:endParaRPr lang="en-US" sz="3200" dirty="0" smtClean="0"/>
          </a:p>
          <a:p>
            <a:pPr marL="438912" lvl="1" indent="-320040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</a:pPr>
            <a:endParaRPr lang="en-US" sz="3200" dirty="0" smtClean="0"/>
          </a:p>
          <a:p>
            <a:pPr marL="438912" lvl="1" indent="-320040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</a:pPr>
            <a:endParaRPr lang="en-US" sz="3200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4876800" cy="4625609"/>
          </a:xfrm>
        </p:spPr>
        <p:txBody>
          <a:bodyPr/>
          <a:lstStyle/>
          <a:p>
            <a:r>
              <a:rPr lang="en-US" dirty="0" smtClean="0"/>
              <a:t>1941, Congress passed </a:t>
            </a:r>
            <a:r>
              <a:rPr lang="en-US" b="1" dirty="0" smtClean="0"/>
              <a:t>Lend-Lease Act </a:t>
            </a:r>
          </a:p>
          <a:p>
            <a:endParaRPr lang="en-US" b="1" dirty="0" smtClean="0"/>
          </a:p>
          <a:p>
            <a:r>
              <a:rPr lang="en-US" dirty="0" smtClean="0"/>
              <a:t>allowed Roosevelt to sell or lend war supplies to any country whose defense he considered vital to U.S. safety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4800" y="155448"/>
            <a:ext cx="8686800" cy="1252728"/>
          </a:xfrm>
        </p:spPr>
        <p:txBody>
          <a:bodyPr>
            <a:normAutofit/>
          </a:bodyPr>
          <a:lstStyle/>
          <a:p>
            <a:r>
              <a:rPr lang="en-US" sz="35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Roosevelt Inches Toward Involvement</a:t>
            </a:r>
            <a:endParaRPr lang="en-US" sz="35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l="2509"/>
          <a:stretch>
            <a:fillRect/>
          </a:stretch>
        </p:blipFill>
        <p:spPr bwMode="auto">
          <a:xfrm>
            <a:off x="5181600" y="1524000"/>
            <a:ext cx="3886200" cy="320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 t="8870" b="8870"/>
          <a:stretch>
            <a:fillRect/>
          </a:stretch>
        </p:blipFill>
        <p:spPr bwMode="auto">
          <a:xfrm>
            <a:off x="4724400" y="4419600"/>
            <a:ext cx="1981200" cy="2172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Midway</a:t>
            </a:r>
          </a:p>
          <a:p>
            <a:pPr>
              <a:buNone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Date: </a:t>
            </a:r>
            <a:r>
              <a:rPr lang="en-US" dirty="0" smtClean="0"/>
              <a:t>1942</a:t>
            </a:r>
            <a:endParaRPr lang="en-US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None/>
            </a:pP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Description:</a:t>
            </a:r>
            <a:r>
              <a:rPr lang="en-US" dirty="0" smtClean="0"/>
              <a:t> Japan (under Admiral Yamamoto) attempted to destroy American aircraft carriers in Pacific; Navy code breakers intercepted message &amp; under U.S Admiral Chester Nimitz’s leadership U.S defeated Japan; * turning point of the war in the Pacific – stopped Japan’s advance</a:t>
            </a:r>
            <a:endParaRPr lang="en-US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WWII: Battle of Midway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341437"/>
            <a:ext cx="5181600" cy="4525963"/>
          </a:xfrm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Operation Overlord (D-Day)</a:t>
            </a:r>
          </a:p>
          <a:p>
            <a:pPr>
              <a:buNone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Date: </a:t>
            </a:r>
            <a:r>
              <a:rPr lang="en-US" dirty="0" smtClean="0"/>
              <a:t>June 6, 1944</a:t>
            </a:r>
            <a:endParaRPr lang="en-US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None/>
            </a:pP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Description:  </a:t>
            </a:r>
            <a:r>
              <a:rPr lang="en-US" dirty="0" smtClean="0"/>
              <a:t>the Allies led by Gen. Dwight D. Eisenhower landed on the beaches of Normandy, France; high American causality rates at Omaha beach; *Allies successful at gaining ground in France</a:t>
            </a:r>
            <a:endParaRPr lang="en-US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WWII: D-Day</a:t>
            </a:r>
          </a:p>
        </p:txBody>
      </p:sp>
      <p:pic>
        <p:nvPicPr>
          <p:cNvPr id="4" name="Picture 2" descr="http://www.29th.co.uk/photos/dday/dday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2133600"/>
            <a:ext cx="3811769" cy="3057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066800"/>
            <a:ext cx="5257800" cy="51054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To limit the Pres.’s power, Congress passed Tenure of Office Act – Pres. needed Senate approval to remove certain officials from office</a:t>
            </a:r>
          </a:p>
          <a:p>
            <a:pPr eaLnBrk="1" hangingPunct="1">
              <a:lnSpc>
                <a:spcPct val="90000"/>
              </a:lnSpc>
              <a:buNone/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Johnson tried to fire Sec. of War Edwin Stanton (Radical Republican) </a:t>
            </a:r>
          </a:p>
          <a:p>
            <a:pPr eaLnBrk="1" hangingPunct="1">
              <a:lnSpc>
                <a:spcPct val="90000"/>
              </a:lnSpc>
              <a:buNone/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House of Reps voted to impeach Johnson (charge him with wrongdoing in office)</a:t>
            </a:r>
          </a:p>
          <a:p>
            <a:pPr eaLnBrk="1" hangingPunct="1">
              <a:lnSpc>
                <a:spcPct val="90000"/>
              </a:lnSpc>
              <a:buNone/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Trial in Senate – failed and Johnson stayed President by only one vote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2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Johnson’s Impeachment </a:t>
            </a: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2119" y="1524000"/>
            <a:ext cx="3373281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0928" y="4038600"/>
            <a:ext cx="3916871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World War II Allied Conferences</a:t>
            </a:r>
            <a:endParaRPr lang="en-US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Potsdam (July ‘45)</a:t>
            </a:r>
          </a:p>
          <a:p>
            <a:r>
              <a:rPr lang="en-US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Leaders: </a:t>
            </a:r>
            <a:r>
              <a:rPr lang="en-US" dirty="0" smtClean="0"/>
              <a:t>Harry S. Truman (U.S.), Clement Atlee (Britain), Stalin (Soviet Union)</a:t>
            </a:r>
          </a:p>
          <a:p>
            <a:pPr>
              <a:buNone/>
            </a:pPr>
            <a:endParaRPr lang="en-US" dirty="0" smtClean="0"/>
          </a:p>
          <a:p>
            <a:r>
              <a:rPr lang="en-US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Decisions Reached: </a:t>
            </a:r>
            <a:r>
              <a:rPr lang="en-US" dirty="0" smtClean="0"/>
              <a:t>decided to divide Germany into four zones of occupation: Soviet, American, British, &amp; French; free elections for Poland; Soviets’ right to claim reparations for war damages from Germany</a:t>
            </a:r>
            <a:endParaRPr lang="en-US" b="1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Potsdam: Division of Germany</a:t>
            </a:r>
            <a:endParaRPr lang="en-US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8066" name="Picture 2" descr="http://www.fashion-res.com/EX/10-08-20/194548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19200"/>
            <a:ext cx="8550508" cy="5105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Supporting War Effort</a:t>
            </a:r>
            <a:endParaRPr lang="en-US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5486400" cy="50292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Cost of WWII: </a:t>
            </a:r>
            <a:r>
              <a:rPr lang="en-US" dirty="0" smtClean="0"/>
              <a:t>$330 billion</a:t>
            </a:r>
          </a:p>
          <a:p>
            <a:pPr>
              <a:buNone/>
            </a:pPr>
            <a:endParaRPr lang="en-US" dirty="0" smtClean="0"/>
          </a:p>
          <a:p>
            <a:r>
              <a:rPr lang="en-US" b="1" dirty="0" smtClean="0">
                <a:solidFill>
                  <a:schemeClr val="accent1"/>
                </a:solidFill>
              </a:rPr>
              <a:t>Financed: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smtClean="0"/>
              <a:t>imposed a 5% tax on working Americas; Americans bought war bonds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chemeClr val="accent1"/>
                </a:solidFill>
              </a:rPr>
              <a:t>Rationing: </a:t>
            </a:r>
            <a:r>
              <a:rPr lang="en-US" dirty="0" smtClean="0"/>
              <a:t>Americans were issued coupon books that limited the amount of certain goods they could buy</a:t>
            </a:r>
            <a:endParaRPr lang="en-US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2946" name="Picture 2" descr="http://www.crazywebsite.com/Free-Galleries-01/USA_Patriotic/Pictures_WWII_Posters_LG/WWII_War_Bond_Poster_Marines_Iwo_Jima_American_Flag-1L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447675"/>
            <a:ext cx="2533650" cy="3590925"/>
          </a:xfrm>
          <a:prstGeom prst="rect">
            <a:avLst/>
          </a:prstGeom>
          <a:noFill/>
        </p:spPr>
      </p:pic>
      <p:pic>
        <p:nvPicPr>
          <p:cNvPr id="82948" name="Picture 4" descr="http://www.usgennet.org/usa/topic/preservation/misc/coins/Ration_stam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4211505"/>
            <a:ext cx="3321050" cy="24940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Women Work for Victory</a:t>
            </a:r>
            <a:endParaRPr lang="en-US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4876800" cy="4625609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Women’s contribution to the war: </a:t>
            </a:r>
          </a:p>
          <a:p>
            <a:pPr>
              <a:buNone/>
            </a:pPr>
            <a:r>
              <a:rPr lang="en-US" b="1" dirty="0" smtClean="0">
                <a:solidFill>
                  <a:schemeClr val="accent1"/>
                </a:solidFill>
              </a:rPr>
              <a:t>	</a:t>
            </a:r>
            <a:r>
              <a:rPr lang="en-US" dirty="0" smtClean="0"/>
              <a:t>worked in heavy industry, need for workers ended common practice of women quitting their jobs once married</a:t>
            </a:r>
          </a:p>
          <a:p>
            <a:pPr>
              <a:buNone/>
            </a:pPr>
            <a:endParaRPr lang="en-US" dirty="0" smtClean="0">
              <a:solidFill>
                <a:schemeClr val="accent1"/>
              </a:solidFill>
            </a:endParaRPr>
          </a:p>
          <a:p>
            <a:pPr algn="r">
              <a:buNone/>
            </a:pPr>
            <a:r>
              <a:rPr lang="en-US" i="1" dirty="0" smtClean="0"/>
              <a:t>“Rosie the Riveter”</a:t>
            </a:r>
          </a:p>
          <a:p>
            <a:endParaRPr lang="en-US" i="1" dirty="0"/>
          </a:p>
        </p:txBody>
      </p:sp>
      <p:pic>
        <p:nvPicPr>
          <p:cNvPr id="77826" name="Picture 2" descr="http://foreriveryoungmarines.com/images/rosi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371600"/>
            <a:ext cx="3638550" cy="4762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The Manhattan Project</a:t>
            </a:r>
            <a:endParaRPr lang="en-US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5257800" cy="5105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Manhattan Project – code-name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Project leaders: General Leslie Groves &amp; physicist J. Robert Oppenheimer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Los Alamos, New Mexico</a:t>
            </a:r>
          </a:p>
          <a:p>
            <a:endParaRPr lang="en-US" sz="2400" dirty="0" smtClean="0"/>
          </a:p>
          <a:p>
            <a:r>
              <a:rPr lang="en-US" sz="2400" dirty="0" smtClean="0"/>
              <a:t>Truman made decision to drop 2 atomic bombs on Japan to save American lives  </a:t>
            </a:r>
            <a:endParaRPr lang="en-US" sz="2400" dirty="0"/>
          </a:p>
        </p:txBody>
      </p:sp>
      <p:pic>
        <p:nvPicPr>
          <p:cNvPr id="76802" name="Picture 2" descr="http://www.hiroshima-remembered.com/history/nagasaki/images/H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5769" y="1524000"/>
            <a:ext cx="3679631" cy="4191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5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1947: Truman Doctrine announced </a:t>
            </a:r>
            <a:endParaRPr lang="en-US" sz="35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4495800" cy="4830763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solidFill>
                  <a:schemeClr val="accent1"/>
                </a:solidFill>
              </a:rPr>
              <a:t>Truman Doctrine </a:t>
            </a:r>
            <a:r>
              <a:rPr lang="en-US" sz="3000" dirty="0" smtClean="0"/>
              <a:t>– Truman promised to aid nations struggling against communist movements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9938" name="Picture 2" descr="http://www.milestonedocuments.com/images/content/documents/3b17497u_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295400"/>
            <a:ext cx="3544412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686800" cy="1143000"/>
          </a:xfrm>
        </p:spPr>
        <p:txBody>
          <a:bodyPr>
            <a:normAutofit/>
          </a:bodyPr>
          <a:lstStyle/>
          <a:p>
            <a:r>
              <a:rPr lang="en-US" sz="35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1948: Marshall Plan authorized  </a:t>
            </a:r>
            <a:endParaRPr lang="en-US" sz="35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4648200" cy="52578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Sec. of State George Marshall’s plan to help Europe recover from war</a:t>
            </a:r>
          </a:p>
          <a:p>
            <a:endParaRPr lang="en-US" sz="3000" dirty="0" smtClean="0"/>
          </a:p>
          <a:p>
            <a:r>
              <a:rPr lang="en-US" sz="3000" b="1" dirty="0" smtClean="0">
                <a:solidFill>
                  <a:schemeClr val="accent1"/>
                </a:solidFill>
              </a:rPr>
              <a:t>Marshall Plan </a:t>
            </a:r>
            <a:r>
              <a:rPr lang="en-US" sz="3000" dirty="0" smtClean="0"/>
              <a:t>– economic aid for nations in Western Europe - U.S. gave money (grants &amp;  loans), food, fuel </a:t>
            </a:r>
            <a:endParaRPr lang="en-US" sz="3000" dirty="0"/>
          </a:p>
        </p:txBody>
      </p:sp>
      <p:pic>
        <p:nvPicPr>
          <p:cNvPr id="54274" name="Picture 2" descr="http://www.johndclare.net/images/Marshallbik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8919" y="2057400"/>
            <a:ext cx="3917881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6868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1947: Kennan outlines Containment Policy </a:t>
            </a:r>
            <a:endParaRPr lang="en-US" sz="32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4648200" cy="4983163"/>
          </a:xfrm>
        </p:spPr>
        <p:txBody>
          <a:bodyPr>
            <a:normAutofit/>
          </a:bodyPr>
          <a:lstStyle/>
          <a:p>
            <a:r>
              <a:rPr lang="en-US" dirty="0" smtClean="0"/>
              <a:t>Kennan – American diplomat &amp; authority on Soviet Union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smtClean="0">
                <a:solidFill>
                  <a:schemeClr val="accent1"/>
                </a:solidFill>
              </a:rPr>
              <a:t>Containment policy </a:t>
            </a:r>
            <a:r>
              <a:rPr lang="en-US" dirty="0" smtClean="0"/>
              <a:t>– keep communism contained within its existing borders; became America’s policy </a:t>
            </a:r>
            <a:endParaRPr lang="en-US" dirty="0"/>
          </a:p>
        </p:txBody>
      </p:sp>
      <p:pic>
        <p:nvPicPr>
          <p:cNvPr id="53250" name="Picture 2" descr="http://faculty.polytechnic.org/gfeldmeth/427px-George_F._Kennan_19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990600"/>
            <a:ext cx="3588474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838200"/>
          </a:xfrm>
        </p:spPr>
        <p:txBody>
          <a:bodyPr>
            <a:noAutofit/>
          </a:bodyPr>
          <a:lstStyle/>
          <a:p>
            <a:r>
              <a:rPr lang="en-US" sz="30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1949: People’s Republic of China proclaimed </a:t>
            </a:r>
            <a:endParaRPr lang="en-US" sz="30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5562600" cy="5105400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 smtClean="0">
                <a:solidFill>
                  <a:schemeClr val="accent1"/>
                </a:solidFill>
              </a:rPr>
              <a:t>Mao Zedong </a:t>
            </a:r>
            <a:r>
              <a:rPr lang="en-US" sz="3000" dirty="0" smtClean="0"/>
              <a:t>led communist forces in China against Nationalist leader </a:t>
            </a:r>
            <a:r>
              <a:rPr lang="en-US" sz="3000" dirty="0" smtClean="0">
                <a:solidFill>
                  <a:schemeClr val="accent1"/>
                </a:solidFill>
              </a:rPr>
              <a:t>Chiang Kai-shek</a:t>
            </a:r>
          </a:p>
          <a:p>
            <a:endParaRPr lang="en-US" sz="3000" dirty="0" smtClean="0">
              <a:solidFill>
                <a:srgbClr val="FFC000"/>
              </a:solidFill>
            </a:endParaRPr>
          </a:p>
          <a:p>
            <a:r>
              <a:rPr lang="en-US" sz="3000" dirty="0" smtClean="0">
                <a:solidFill>
                  <a:schemeClr val="accent1"/>
                </a:solidFill>
              </a:rPr>
              <a:t>Mao </a:t>
            </a:r>
            <a:r>
              <a:rPr lang="en-US" sz="3000" dirty="0" smtClean="0"/>
              <a:t>defeated nationalist forces &amp; renamed China People’s Republic of China – communist nation</a:t>
            </a:r>
          </a:p>
          <a:p>
            <a:endParaRPr lang="en-US" sz="3000" dirty="0" smtClean="0"/>
          </a:p>
          <a:p>
            <a:r>
              <a:rPr lang="en-US" sz="3000" dirty="0" smtClean="0"/>
              <a:t>Truman Adm. blamed for not providing enough support</a:t>
            </a:r>
          </a:p>
        </p:txBody>
      </p:sp>
      <p:pic>
        <p:nvPicPr>
          <p:cNvPr id="58370" name="Picture 2" descr="http://media.giantbomb.com/uploads/1/10391/787399-mao_zedong_sup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0775" y="1143000"/>
            <a:ext cx="2562225" cy="359092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200775" y="4369713"/>
            <a:ext cx="251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Mao Zedong</a:t>
            </a:r>
            <a:endParaRPr lang="en-US" sz="2200" dirty="0"/>
          </a:p>
        </p:txBody>
      </p:sp>
      <p:pic>
        <p:nvPicPr>
          <p:cNvPr id="58372" name="Picture 4" descr="http://ts3.mm.bing.net/images/thumbnail.aspx?q=304151339606&amp;id=b558bcdaa697a0d5df72657413a9da42&amp;url=http%3a%2f%2fwww.flagsof.net%2fwp-content%2fuploads%2f2009%2f07%2fPeoples_Republic_of_Chin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4876800"/>
            <a:ext cx="1752600" cy="175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04800"/>
            <a:ext cx="8839200" cy="8382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1950: Korean War begins </a:t>
            </a:r>
            <a:endParaRPr lang="en-US" sz="40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5638800" cy="5410200"/>
          </a:xfrm>
        </p:spPr>
        <p:txBody>
          <a:bodyPr>
            <a:normAutofit fontScale="92500"/>
          </a:bodyPr>
          <a:lstStyle/>
          <a:p>
            <a:r>
              <a:rPr lang="en-US" sz="3000" dirty="0" smtClean="0"/>
              <a:t>Korea – </a:t>
            </a:r>
            <a:r>
              <a:rPr lang="en-US" sz="3000" dirty="0" smtClean="0">
                <a:solidFill>
                  <a:schemeClr val="accent1"/>
                </a:solidFill>
              </a:rPr>
              <a:t>split at 38</a:t>
            </a:r>
            <a:r>
              <a:rPr lang="en-US" sz="3000" baseline="30000" dirty="0" smtClean="0">
                <a:solidFill>
                  <a:schemeClr val="accent1"/>
                </a:solidFill>
              </a:rPr>
              <a:t>th</a:t>
            </a:r>
            <a:r>
              <a:rPr lang="en-US" sz="3000" dirty="0" smtClean="0">
                <a:solidFill>
                  <a:schemeClr val="accent1"/>
                </a:solidFill>
              </a:rPr>
              <a:t> parallel</a:t>
            </a:r>
            <a:r>
              <a:rPr lang="en-US" sz="3000" dirty="0" smtClean="0"/>
              <a:t>; North was communist, South noncommunist</a:t>
            </a:r>
          </a:p>
          <a:p>
            <a:endParaRPr lang="en-US" sz="3000" dirty="0" smtClean="0">
              <a:solidFill>
                <a:schemeClr val="accent1"/>
              </a:solidFill>
            </a:endParaRPr>
          </a:p>
          <a:p>
            <a:r>
              <a:rPr lang="en-US" sz="3000" dirty="0" smtClean="0">
                <a:solidFill>
                  <a:schemeClr val="accent1"/>
                </a:solidFill>
              </a:rPr>
              <a:t>N. Korea attacked S. Korea </a:t>
            </a:r>
            <a:r>
              <a:rPr lang="en-US" sz="3000" dirty="0" smtClean="0"/>
              <a:t>&amp; took S. Korea’s capital, Seoul </a:t>
            </a:r>
          </a:p>
          <a:p>
            <a:endParaRPr lang="en-US" sz="3000" dirty="0" smtClean="0"/>
          </a:p>
          <a:p>
            <a:r>
              <a:rPr lang="en-US" sz="3000" dirty="0" smtClean="0"/>
              <a:t>UN Security Council voted to aid S. Korea; Truman ordered U.S. troops to S. Korea</a:t>
            </a:r>
          </a:p>
          <a:p>
            <a:pPr>
              <a:buNone/>
            </a:pPr>
            <a:endParaRPr lang="en-US" sz="3000" dirty="0" smtClean="0"/>
          </a:p>
        </p:txBody>
      </p:sp>
      <p:pic>
        <p:nvPicPr>
          <p:cNvPr id="59394" name="Picture 2" descr="http://www.documentary-video.com/resources/documents/200.jpg"/>
          <p:cNvPicPr>
            <a:picLocks noChangeAspect="1" noChangeArrowheads="1"/>
          </p:cNvPicPr>
          <p:nvPr/>
        </p:nvPicPr>
        <p:blipFill>
          <a:blip r:embed="rId2" cstate="print"/>
          <a:srcRect l="22976" t="10610" r="8753"/>
          <a:stretch>
            <a:fillRect/>
          </a:stretch>
        </p:blipFill>
        <p:spPr bwMode="auto">
          <a:xfrm>
            <a:off x="6019800" y="1828800"/>
            <a:ext cx="2971800" cy="3209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219200"/>
            <a:ext cx="5257800" cy="5562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1876 election: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Republican </a:t>
            </a:r>
            <a:r>
              <a:rPr lang="en-US" b="1" dirty="0" smtClean="0">
                <a:solidFill>
                  <a:schemeClr val="accent1"/>
                </a:solidFill>
              </a:rPr>
              <a:t>Rutherford B. Hayes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Democrat </a:t>
            </a:r>
            <a:r>
              <a:rPr lang="en-US" b="1" dirty="0" smtClean="0">
                <a:solidFill>
                  <a:schemeClr val="accent1"/>
                </a:solidFill>
              </a:rPr>
              <a:t>Samuel Tilden 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Tilden won popular vote &amp; Southern states; in recount Hayes won by 1 electoral vote</a:t>
            </a:r>
          </a:p>
          <a:p>
            <a:pPr lvl="1">
              <a:lnSpc>
                <a:spcPct val="90000"/>
              </a:lnSpc>
              <a:buNone/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Compromise of 1877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Hayes elected President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In return, the remaining troops were removed from South = </a:t>
            </a:r>
            <a:r>
              <a:rPr lang="en-US" b="1" dirty="0" smtClean="0">
                <a:solidFill>
                  <a:schemeClr val="accent1"/>
                </a:solidFill>
              </a:rPr>
              <a:t>End of Reconstruction 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2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Compromise of 1877</a:t>
            </a:r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514475"/>
            <a:ext cx="3548063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304800"/>
            <a:ext cx="8839200" cy="8382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1953: Korean War ends </a:t>
            </a:r>
            <a:endParaRPr lang="en-US" sz="40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5105400" cy="4572000"/>
          </a:xfrm>
        </p:spPr>
        <p:txBody>
          <a:bodyPr>
            <a:normAutofit lnSpcReduction="10000"/>
          </a:bodyPr>
          <a:lstStyle/>
          <a:p>
            <a:r>
              <a:rPr lang="en-US" sz="3000" dirty="0" smtClean="0"/>
              <a:t>stalemate until 1953</a:t>
            </a:r>
          </a:p>
          <a:p>
            <a:endParaRPr lang="en-US" sz="3000" dirty="0" smtClean="0"/>
          </a:p>
          <a:p>
            <a:r>
              <a:rPr lang="en-US" sz="3000" dirty="0" smtClean="0">
                <a:solidFill>
                  <a:schemeClr val="accent1"/>
                </a:solidFill>
              </a:rPr>
              <a:t>Eisenhower elected </a:t>
            </a:r>
            <a:r>
              <a:rPr lang="en-US" sz="3000" dirty="0" smtClean="0"/>
              <a:t>U.S. President – promised to end war</a:t>
            </a:r>
          </a:p>
          <a:p>
            <a:endParaRPr lang="en-US" sz="3000" dirty="0" smtClean="0"/>
          </a:p>
          <a:p>
            <a:r>
              <a:rPr lang="en-US" sz="3000" dirty="0" smtClean="0">
                <a:solidFill>
                  <a:schemeClr val="accent1"/>
                </a:solidFill>
              </a:rPr>
              <a:t>cease-fire</a:t>
            </a:r>
            <a:r>
              <a:rPr lang="en-US" sz="3000" dirty="0" smtClean="0">
                <a:solidFill>
                  <a:srgbClr val="FFC000"/>
                </a:solidFill>
              </a:rPr>
              <a:t> </a:t>
            </a:r>
            <a:r>
              <a:rPr lang="en-US" sz="3000" dirty="0" smtClean="0"/>
              <a:t>signed, division at 38</a:t>
            </a:r>
            <a:r>
              <a:rPr lang="en-US" sz="3000" baseline="30000" dirty="0" smtClean="0"/>
              <a:t>th</a:t>
            </a:r>
            <a:r>
              <a:rPr lang="en-US" sz="3000" dirty="0" smtClean="0"/>
              <a:t> parallel restored – still in effect today</a:t>
            </a:r>
          </a:p>
        </p:txBody>
      </p:sp>
      <p:pic>
        <p:nvPicPr>
          <p:cNvPr id="60420" name="Picture 4" descr="http://www.americaslibrary.gov/assets/aa/eisenhower/aa_eisenhower_subj_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0670" y="1371600"/>
            <a:ext cx="3346130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81000"/>
            <a:ext cx="8839200" cy="838200"/>
          </a:xfrm>
        </p:spPr>
        <p:txBody>
          <a:bodyPr>
            <a:noAutofit/>
          </a:bodyPr>
          <a:lstStyle/>
          <a:p>
            <a:pPr algn="ctr"/>
            <a:r>
              <a:rPr lang="en-US" sz="35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1950: Another Red Scare - McCarthyism  </a:t>
            </a:r>
            <a:endParaRPr lang="en-US" sz="35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5334000" cy="5410200"/>
          </a:xfrm>
        </p:spPr>
        <p:txBody>
          <a:bodyPr>
            <a:normAutofit/>
          </a:bodyPr>
          <a:lstStyle/>
          <a:p>
            <a:r>
              <a:rPr lang="en-US" sz="2500" dirty="0" smtClean="0"/>
              <a:t>Senator </a:t>
            </a:r>
            <a:r>
              <a:rPr lang="en-US" sz="2500" b="1" dirty="0" smtClean="0">
                <a:solidFill>
                  <a:schemeClr val="accent1"/>
                </a:solidFill>
              </a:rPr>
              <a:t>Joseph McCarthy </a:t>
            </a:r>
            <a:r>
              <a:rPr lang="en-US" sz="2500" dirty="0" smtClean="0"/>
              <a:t>claimed State Department was full of communists</a:t>
            </a:r>
          </a:p>
          <a:p>
            <a:pPr>
              <a:buNone/>
            </a:pPr>
            <a:endParaRPr lang="en-US" sz="2500" dirty="0" smtClean="0"/>
          </a:p>
          <a:p>
            <a:r>
              <a:rPr lang="en-US" sz="2500" b="1" dirty="0" smtClean="0">
                <a:solidFill>
                  <a:schemeClr val="accent1"/>
                </a:solidFill>
              </a:rPr>
              <a:t>McCarthyism</a:t>
            </a:r>
            <a:r>
              <a:rPr lang="en-US" sz="2500" dirty="0" smtClean="0"/>
              <a:t> – extreme, reckless charges of disloyalty; discredited real concerns about communists in the U.S. </a:t>
            </a:r>
          </a:p>
          <a:p>
            <a:pPr>
              <a:buNone/>
            </a:pPr>
            <a:endParaRPr lang="en-US" sz="2500" dirty="0" smtClean="0"/>
          </a:p>
          <a:p>
            <a:r>
              <a:rPr lang="en-US" sz="2500" dirty="0" smtClean="0"/>
              <a:t>Red Scare declined by 1954</a:t>
            </a:r>
          </a:p>
        </p:txBody>
      </p:sp>
      <p:pic>
        <p:nvPicPr>
          <p:cNvPr id="62466" name="Picture 2" descr="http://politickles.com/blog/wp-content/uploads/2010/03/McCarth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2057400"/>
            <a:ext cx="3211068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534400" cy="8382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1961: Bay of Pigs invasion </a:t>
            </a:r>
            <a:endParaRPr lang="en-US" sz="40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4953000" cy="5257800"/>
          </a:xfrm>
        </p:spPr>
        <p:txBody>
          <a:bodyPr>
            <a:normAutofit fontScale="77500" lnSpcReduction="20000"/>
          </a:bodyPr>
          <a:lstStyle/>
          <a:p>
            <a:r>
              <a:rPr lang="en-US" sz="3000" dirty="0" smtClean="0"/>
              <a:t>1959 </a:t>
            </a:r>
            <a:r>
              <a:rPr lang="en-US" sz="3000" dirty="0" smtClean="0">
                <a:solidFill>
                  <a:schemeClr val="accent1"/>
                </a:solidFill>
              </a:rPr>
              <a:t>Fidel Castro </a:t>
            </a:r>
            <a:r>
              <a:rPr lang="en-US" sz="3000" dirty="0" smtClean="0"/>
              <a:t>set up a </a:t>
            </a:r>
            <a:r>
              <a:rPr lang="en-US" sz="3000" dirty="0" smtClean="0">
                <a:solidFill>
                  <a:schemeClr val="accent1"/>
                </a:solidFill>
              </a:rPr>
              <a:t>communist gov’t in Cuba</a:t>
            </a:r>
          </a:p>
          <a:p>
            <a:endParaRPr lang="en-US" sz="3000" dirty="0" smtClean="0"/>
          </a:p>
          <a:p>
            <a:r>
              <a:rPr lang="en-US" sz="3000" dirty="0" smtClean="0"/>
              <a:t>Eisenhower  had approved CIA plan to invade Cuba &amp; overthrow Castro; recruited Cuban exiles &amp; trained in Guatemala</a:t>
            </a:r>
          </a:p>
          <a:p>
            <a:endParaRPr lang="en-US" sz="3000" dirty="0" smtClean="0"/>
          </a:p>
          <a:p>
            <a:r>
              <a:rPr lang="en-US" sz="3000" dirty="0" smtClean="0">
                <a:solidFill>
                  <a:schemeClr val="accent1"/>
                </a:solidFill>
              </a:rPr>
              <a:t>Kennedy</a:t>
            </a:r>
            <a:r>
              <a:rPr lang="en-US" sz="3000" dirty="0" smtClean="0"/>
              <a:t> executed plan – CIA-led force of Cuban exiles attacked Cuba</a:t>
            </a:r>
          </a:p>
          <a:p>
            <a:endParaRPr lang="en-US" sz="3000" dirty="0" smtClean="0"/>
          </a:p>
          <a:p>
            <a:r>
              <a:rPr lang="en-US" sz="3000" dirty="0" smtClean="0"/>
              <a:t>plan failed &amp; many turned Cuban Americans against Kennedy</a:t>
            </a:r>
          </a:p>
        </p:txBody>
      </p:sp>
      <p:pic>
        <p:nvPicPr>
          <p:cNvPr id="61448" name="Picture 8" descr="http://library.thinkquest.org/11046/days/cuba_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9675" y="3752850"/>
            <a:ext cx="3895725" cy="2647950"/>
          </a:xfrm>
          <a:prstGeom prst="rect">
            <a:avLst/>
          </a:prstGeom>
          <a:noFill/>
        </p:spPr>
      </p:pic>
      <p:sp>
        <p:nvSpPr>
          <p:cNvPr id="9" name="Oval 8"/>
          <p:cNvSpPr/>
          <p:nvPr/>
        </p:nvSpPr>
        <p:spPr>
          <a:xfrm>
            <a:off x="5715000" y="5276850"/>
            <a:ext cx="914400" cy="4572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50" name="Picture 10" descr="http://elproyectomatriz.files.wordpress.com/2008/02/kenned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143000"/>
            <a:ext cx="2362200" cy="24199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534400" cy="8382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1962: Cuban Missile Crisis </a:t>
            </a:r>
            <a:endParaRPr lang="en-US" sz="40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4953000" cy="5257800"/>
          </a:xfrm>
        </p:spPr>
        <p:txBody>
          <a:bodyPr>
            <a:normAutofit fontScale="85000" lnSpcReduction="10000"/>
          </a:bodyPr>
          <a:lstStyle/>
          <a:p>
            <a:r>
              <a:rPr lang="en-US" sz="2750" dirty="0" smtClean="0"/>
              <a:t>U.S. discovered </a:t>
            </a:r>
            <a:r>
              <a:rPr lang="en-US" sz="2750" dirty="0" smtClean="0">
                <a:solidFill>
                  <a:schemeClr val="accent1"/>
                </a:solidFill>
              </a:rPr>
              <a:t>Soviets building nuclear missile sites in Cuba</a:t>
            </a:r>
            <a:r>
              <a:rPr lang="en-US" sz="2750" dirty="0" smtClean="0"/>
              <a:t> to protect Castro from an American invasion</a:t>
            </a:r>
          </a:p>
          <a:p>
            <a:endParaRPr lang="en-US" sz="2750" dirty="0" smtClean="0"/>
          </a:p>
          <a:p>
            <a:r>
              <a:rPr lang="en-US" sz="2750" dirty="0" smtClean="0"/>
              <a:t>major East Coast cities would be in range</a:t>
            </a:r>
          </a:p>
          <a:p>
            <a:endParaRPr lang="en-US" sz="2750" dirty="0" smtClean="0">
              <a:solidFill>
                <a:srgbClr val="FFC000"/>
              </a:solidFill>
            </a:endParaRPr>
          </a:p>
          <a:p>
            <a:r>
              <a:rPr lang="en-US" sz="2750" dirty="0" smtClean="0">
                <a:solidFill>
                  <a:schemeClr val="accent1"/>
                </a:solidFill>
              </a:rPr>
              <a:t>Kennedy </a:t>
            </a:r>
            <a:r>
              <a:rPr lang="en-US" sz="2750" dirty="0" smtClean="0"/>
              <a:t>demanded removal of missiles &amp; set up </a:t>
            </a:r>
            <a:r>
              <a:rPr lang="en-US" sz="2750" dirty="0" smtClean="0">
                <a:solidFill>
                  <a:schemeClr val="accent1"/>
                </a:solidFill>
              </a:rPr>
              <a:t>blockade of Cuba </a:t>
            </a:r>
            <a:r>
              <a:rPr lang="en-US" sz="2750" dirty="0" smtClean="0"/>
              <a:t>to prevent Soviets from completing bases  </a:t>
            </a:r>
          </a:p>
          <a:p>
            <a:endParaRPr lang="en-US" sz="2750" dirty="0" smtClean="0"/>
          </a:p>
          <a:p>
            <a:r>
              <a:rPr lang="en-US" sz="2750" dirty="0" smtClean="0"/>
              <a:t>Khrushchev removed missiles</a:t>
            </a:r>
          </a:p>
        </p:txBody>
      </p:sp>
      <p:pic>
        <p:nvPicPr>
          <p:cNvPr id="64516" name="Picture 4" descr="http://atomicarchive.com/History/cuba/Images/missilerange.jpg"/>
          <p:cNvPicPr>
            <a:picLocks noChangeAspect="1" noChangeArrowheads="1"/>
          </p:cNvPicPr>
          <p:nvPr/>
        </p:nvPicPr>
        <p:blipFill>
          <a:blip r:embed="rId2" cstate="print"/>
          <a:srcRect l="5818" t="1713" r="9818" b="2355"/>
          <a:stretch>
            <a:fillRect/>
          </a:stretch>
        </p:blipFill>
        <p:spPr bwMode="auto">
          <a:xfrm>
            <a:off x="5105400" y="2971800"/>
            <a:ext cx="3630386" cy="35052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105400" y="6046113"/>
            <a:ext cx="3581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Range of Cuban missiles</a:t>
            </a:r>
            <a:endParaRPr lang="en-US" sz="2200" dirty="0"/>
          </a:p>
        </p:txBody>
      </p:sp>
      <p:pic>
        <p:nvPicPr>
          <p:cNvPr id="64518" name="Picture 6" descr="http://mitchellarchives.com/wp-content/uploads/2008/10/cuban-missle-crisis-f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8707" y="1007842"/>
            <a:ext cx="1704293" cy="2344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534400" cy="1066800"/>
          </a:xfrm>
        </p:spPr>
        <p:txBody>
          <a:bodyPr>
            <a:noAutofit/>
          </a:bodyPr>
          <a:lstStyle/>
          <a:p>
            <a:pPr algn="ctr"/>
            <a:r>
              <a:rPr lang="en-US" sz="35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1968: Vietnam War – Tet Offensive </a:t>
            </a:r>
            <a:endParaRPr lang="en-US" sz="35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5257800" cy="4953000"/>
          </a:xfrm>
        </p:spPr>
        <p:txBody>
          <a:bodyPr>
            <a:normAutofit fontScale="85000" lnSpcReduction="20000"/>
          </a:bodyPr>
          <a:lstStyle/>
          <a:p>
            <a:r>
              <a:rPr lang="en-US" sz="2750" b="1" dirty="0" err="1" smtClean="0">
                <a:solidFill>
                  <a:schemeClr val="accent1"/>
                </a:solidFill>
              </a:rPr>
              <a:t>Tet</a:t>
            </a:r>
            <a:r>
              <a:rPr lang="en-US" sz="2750" b="1" dirty="0" smtClean="0">
                <a:solidFill>
                  <a:schemeClr val="accent1"/>
                </a:solidFill>
              </a:rPr>
              <a:t> Offensive – Vietcong’s coordinated attack on S. Vietnam</a:t>
            </a:r>
            <a:r>
              <a:rPr lang="en-US" sz="2750" dirty="0" smtClean="0"/>
              <a:t>; 36 provincial capitals, 5 major cities, &amp; U.S. embassy in Saigon</a:t>
            </a:r>
          </a:p>
          <a:p>
            <a:endParaRPr lang="en-US" sz="2750" dirty="0" smtClean="0"/>
          </a:p>
          <a:p>
            <a:r>
              <a:rPr lang="en-US" sz="2750" dirty="0" smtClean="0"/>
              <a:t>American &amp; S. Vietnamese forces stopped offensive, but demonstrated</a:t>
            </a:r>
            <a:r>
              <a:rPr lang="en-US" sz="2750" b="1" dirty="0" smtClean="0">
                <a:solidFill>
                  <a:schemeClr val="accent1"/>
                </a:solidFill>
              </a:rPr>
              <a:t> communists had not lost will or ability to fight</a:t>
            </a:r>
          </a:p>
          <a:p>
            <a:endParaRPr lang="en-US" sz="2750" dirty="0" smtClean="0">
              <a:solidFill>
                <a:srgbClr val="FFC000"/>
              </a:solidFill>
            </a:endParaRPr>
          </a:p>
          <a:p>
            <a:r>
              <a:rPr lang="en-US" sz="2750" b="1" dirty="0" smtClean="0">
                <a:solidFill>
                  <a:schemeClr val="accent1"/>
                </a:solidFill>
              </a:rPr>
              <a:t>President Johnson </a:t>
            </a:r>
            <a:r>
              <a:rPr lang="en-US" sz="2750" dirty="0" smtClean="0"/>
              <a:t>announced plan to pursue </a:t>
            </a:r>
            <a:r>
              <a:rPr lang="en-US" sz="2750" b="1" dirty="0" smtClean="0">
                <a:solidFill>
                  <a:schemeClr val="accent1"/>
                </a:solidFill>
              </a:rPr>
              <a:t>peace, not victory</a:t>
            </a:r>
            <a:r>
              <a:rPr lang="en-US" sz="2750" dirty="0" smtClean="0"/>
              <a:t>; would </a:t>
            </a:r>
            <a:r>
              <a:rPr lang="en-US" sz="2750" b="1" dirty="0" smtClean="0">
                <a:solidFill>
                  <a:schemeClr val="accent1"/>
                </a:solidFill>
              </a:rPr>
              <a:t>not run for a second term  </a:t>
            </a:r>
          </a:p>
        </p:txBody>
      </p:sp>
      <p:pic>
        <p:nvPicPr>
          <p:cNvPr id="67586" name="Picture 2" descr="http://upload.wikimedia.org/wikipedia/commons/5/51/Tet-Offensive-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1447800"/>
            <a:ext cx="3143250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4191000" cy="4144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increase in births between 1945 – 1964</a:t>
            </a:r>
          </a:p>
          <a:p>
            <a:endParaRPr lang="en-US" dirty="0" smtClean="0"/>
          </a:p>
          <a:p>
            <a:r>
              <a:rPr lang="en-US" dirty="0" smtClean="0"/>
              <a:t>families had put off having families during depression &amp; war, but started having children when soldiers returned after WWII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5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Baby Boom</a:t>
            </a:r>
            <a:endParaRPr lang="en-US" sz="45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8850" name="Picture 2" descr="http://s-ak.buzzfed.com/static/imagebuzz/terminal01/2009/3/19/14/baby-boom-20-25854-1237486003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6876" y="1447800"/>
            <a:ext cx="4499236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4343400" cy="452596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William Levitt </a:t>
            </a:r>
            <a:r>
              <a:rPr lang="en-US" dirty="0" smtClean="0"/>
              <a:t>– mass produced suburban homes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chemeClr val="accent1"/>
                </a:solidFill>
              </a:rPr>
              <a:t>Levittown</a:t>
            </a:r>
            <a:r>
              <a:rPr lang="en-US" dirty="0" smtClean="0"/>
              <a:t> – New York suburb that offered affordable homes ($8,000 each); demand increased &amp; other Levittown's built</a:t>
            </a:r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5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Levittown</a:t>
            </a:r>
            <a:endParaRPr lang="en-US" sz="45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7826" name="Picture 2" descr="http://www.actionspeaksradio.org/2009/09/11/levittow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9155" y="609600"/>
            <a:ext cx="3976245" cy="2905125"/>
          </a:xfrm>
          <a:prstGeom prst="rect">
            <a:avLst/>
          </a:prstGeom>
          <a:noFill/>
        </p:spPr>
      </p:pic>
      <p:pic>
        <p:nvPicPr>
          <p:cNvPr id="77828" name="Picture 4" descr="http://learnsustainable.com/wp-content/uploads/2009/06/a-levittown-stre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810000"/>
            <a:ext cx="3920830" cy="261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5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Interstate Highway Act</a:t>
            </a:r>
            <a:endParaRPr lang="en-US" sz="45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3730" name="Picture 2" descr="http://www.dot.state.il.us/il50/images/photos/z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2044596"/>
            <a:ext cx="5638800" cy="435620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57200" y="1071027"/>
            <a:ext cx="8610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accent1"/>
                </a:solidFill>
              </a:rPr>
              <a:t>Eisenhower’s Interstate Highway Act </a:t>
            </a:r>
            <a:r>
              <a:rPr lang="en-US" sz="2500" dirty="0" smtClean="0"/>
              <a:t>– authorized  spending $32 billion to build 41,000 mi. of highway</a:t>
            </a:r>
            <a:endParaRPr lang="en-US" sz="2500" i="1" dirty="0" smtClean="0">
              <a:solidFill>
                <a:srgbClr val="0000FF"/>
              </a:solidFill>
            </a:endParaRPr>
          </a:p>
          <a:p>
            <a:endParaRPr lang="en-US" dirty="0"/>
          </a:p>
        </p:txBody>
      </p:sp>
      <p:pic>
        <p:nvPicPr>
          <p:cNvPr id="5" name="Picture 2" descr="http://www.americaslibrary.gov/assets/aa/eisenhower/aa_eisenhower_subj_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999" y="2286000"/>
            <a:ext cx="2798581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81328"/>
            <a:ext cx="44958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Kennedy (D) v. Nixon (R)</a:t>
            </a:r>
          </a:p>
          <a:p>
            <a:endParaRPr lang="en-US" dirty="0" smtClean="0"/>
          </a:p>
          <a:p>
            <a:r>
              <a:rPr lang="en-US" dirty="0" smtClean="0"/>
              <a:t>his </a:t>
            </a:r>
            <a:r>
              <a:rPr lang="en-US" dirty="0"/>
              <a:t>Catholicism worked against him</a:t>
            </a:r>
          </a:p>
          <a:p>
            <a:endParaRPr lang="en-US" dirty="0" smtClean="0"/>
          </a:p>
          <a:p>
            <a:r>
              <a:rPr lang="en-US" dirty="0" smtClean="0"/>
              <a:t>first </a:t>
            </a:r>
            <a:r>
              <a:rPr lang="en-US" dirty="0"/>
              <a:t>televised Presidential debates – benefited Kennedy &amp; probably swayed election in his favor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5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Election of 1960</a:t>
            </a:r>
          </a:p>
        </p:txBody>
      </p:sp>
      <p:sp>
        <p:nvSpPr>
          <p:cNvPr id="4" name="Oval 3"/>
          <p:cNvSpPr/>
          <p:nvPr/>
        </p:nvSpPr>
        <p:spPr>
          <a:xfrm>
            <a:off x="533400" y="1371600"/>
            <a:ext cx="2286000" cy="609600"/>
          </a:xfrm>
          <a:prstGeom prst="ellipse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698" name="Picture 2" descr="http://i2.cdn.turner.com/cnn/2010/images/04/15/nixon.kennedy.file.g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219200"/>
            <a:ext cx="3965230" cy="2590800"/>
          </a:xfrm>
          <a:prstGeom prst="rect">
            <a:avLst/>
          </a:prstGeom>
          <a:noFill/>
        </p:spPr>
      </p:pic>
      <p:pic>
        <p:nvPicPr>
          <p:cNvPr id="29700" name="Picture 4" descr="http://rmparchive.com/images/hosting/600Border/NA447-600Bord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3992880"/>
            <a:ext cx="3200400" cy="256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381000"/>
            <a:ext cx="8839200" cy="990600"/>
          </a:xfrm>
        </p:spPr>
        <p:txBody>
          <a:bodyPr>
            <a:noAutofit/>
          </a:bodyPr>
          <a:lstStyle/>
          <a:p>
            <a:pPr algn="ctr"/>
            <a:r>
              <a:rPr lang="en-US" sz="35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1957: Sputnik launched by Soviets &amp; U.S. reaction </a:t>
            </a:r>
            <a:endParaRPr lang="en-US" sz="35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4800600" cy="4572000"/>
          </a:xfrm>
        </p:spPr>
        <p:txBody>
          <a:bodyPr>
            <a:normAutofit fontScale="92500" lnSpcReduction="10000"/>
          </a:bodyPr>
          <a:lstStyle/>
          <a:p>
            <a:r>
              <a:rPr lang="en-US" sz="3000" b="1" dirty="0" smtClean="0">
                <a:solidFill>
                  <a:schemeClr val="accent1"/>
                </a:solidFill>
              </a:rPr>
              <a:t>Sputnik I - Soviet space satellite </a:t>
            </a:r>
          </a:p>
          <a:p>
            <a:endParaRPr lang="en-US" sz="3000" dirty="0" smtClean="0"/>
          </a:p>
          <a:p>
            <a:r>
              <a:rPr lang="en-US" sz="3000" dirty="0" smtClean="0"/>
              <a:t>U.S. reaction </a:t>
            </a:r>
          </a:p>
          <a:p>
            <a:pPr lvl="1"/>
            <a:r>
              <a:rPr lang="en-US" sz="2400" dirty="0" smtClean="0"/>
              <a:t>Congress approved the </a:t>
            </a:r>
            <a:r>
              <a:rPr lang="en-US" sz="2400" b="1" dirty="0" smtClean="0">
                <a:solidFill>
                  <a:schemeClr val="accent1"/>
                </a:solidFill>
              </a:rPr>
              <a:t>National Defense Education Act </a:t>
            </a:r>
            <a:r>
              <a:rPr lang="en-US" sz="2400" dirty="0" smtClean="0"/>
              <a:t>- $1 billion program to produce more scientists and teachers of science</a:t>
            </a:r>
          </a:p>
          <a:p>
            <a:pPr lvl="1"/>
            <a:r>
              <a:rPr lang="en-US" sz="2400" dirty="0" smtClean="0"/>
              <a:t>Congress created </a:t>
            </a:r>
            <a:r>
              <a:rPr lang="en-US" sz="2400" b="1" dirty="0" smtClean="0">
                <a:solidFill>
                  <a:schemeClr val="accent1"/>
                </a:solidFill>
              </a:rPr>
              <a:t>National Aeronautics and Space Administration (NASA) </a:t>
            </a:r>
            <a:r>
              <a:rPr lang="en-US" sz="2400" dirty="0" smtClean="0"/>
              <a:t>to plan space-related projects</a:t>
            </a:r>
          </a:p>
        </p:txBody>
      </p:sp>
      <p:pic>
        <p:nvPicPr>
          <p:cNvPr id="1026" name="Picture 2" descr="http://www.celestiamotherlode.net/catalog/images/screenshots/various/satellites_Sputnik_1_1__Kukanot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9093" y="3048000"/>
            <a:ext cx="3896307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143000"/>
            <a:ext cx="8763000" cy="47091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b="1" i="1" u="sng" dirty="0"/>
              <a:t>transcontinental RR</a:t>
            </a:r>
            <a:r>
              <a:rPr lang="en-US" dirty="0"/>
              <a:t> completed in </a:t>
            </a:r>
            <a:r>
              <a:rPr lang="en-US" dirty="0" smtClean="0"/>
              <a:t>1869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sz="2800" b="1" i="1" dirty="0"/>
              <a:t>Union Pacific</a:t>
            </a:r>
            <a:r>
              <a:rPr lang="en-US" sz="2800" dirty="0"/>
              <a:t> – built from E to </a:t>
            </a:r>
            <a:r>
              <a:rPr lang="en-US" sz="2800" dirty="0" smtClean="0"/>
              <a:t>W (used many Irish laborers)</a:t>
            </a:r>
          </a:p>
          <a:p>
            <a:pPr lvl="1">
              <a:lnSpc>
                <a:spcPct val="90000"/>
              </a:lnSpc>
            </a:pPr>
            <a:r>
              <a:rPr lang="en-US" sz="2800" b="1" i="1" dirty="0"/>
              <a:t>Central Pacific</a:t>
            </a:r>
            <a:r>
              <a:rPr lang="en-US" sz="2800" dirty="0"/>
              <a:t> – built from </a:t>
            </a:r>
            <a:r>
              <a:rPr lang="en-US" sz="2800" dirty="0" smtClean="0"/>
              <a:t>W </a:t>
            </a:r>
            <a:r>
              <a:rPr lang="en-US" sz="2800" dirty="0"/>
              <a:t>to </a:t>
            </a:r>
            <a:r>
              <a:rPr lang="en-US" sz="2800" dirty="0" smtClean="0"/>
              <a:t>E (used </a:t>
            </a:r>
            <a:r>
              <a:rPr lang="en-US" sz="2800" dirty="0"/>
              <a:t>many Chinese </a:t>
            </a:r>
            <a:r>
              <a:rPr lang="en-US" sz="2800" dirty="0" smtClean="0"/>
              <a:t>laborers)</a:t>
            </a:r>
            <a:endParaRPr lang="en-US" sz="2800" dirty="0"/>
          </a:p>
          <a:p>
            <a:pPr lvl="1">
              <a:lnSpc>
                <a:spcPct val="90000"/>
              </a:lnSpc>
            </a:pPr>
            <a:r>
              <a:rPr lang="en-US" sz="2800" dirty="0"/>
              <a:t>Met at Promontory Pt, Utah in 1869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2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Expansion of </a:t>
            </a:r>
            <a:r>
              <a:rPr lang="en-US" sz="42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Railroads</a:t>
            </a:r>
            <a:endParaRPr lang="en-US" sz="42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 descr="http://upload.wikimedia.org/wikipedia/commons/c/c7/Transcontinental_railroad_route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3657600"/>
            <a:ext cx="4572000" cy="28300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1143000"/>
          </a:xfrm>
        </p:spPr>
        <p:txBody>
          <a:bodyPr>
            <a:noAutofit/>
          </a:bodyPr>
          <a:lstStyle/>
          <a:p>
            <a:r>
              <a:rPr lang="en-US" sz="35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Truman’s desegregation of the military</a:t>
            </a:r>
            <a:endParaRPr lang="en-US" sz="35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1524000"/>
            <a:ext cx="4648200" cy="5257800"/>
          </a:xfrm>
        </p:spPr>
        <p:txBody>
          <a:bodyPr>
            <a:normAutofit/>
          </a:bodyPr>
          <a:lstStyle/>
          <a:p>
            <a:r>
              <a:rPr lang="en-US" sz="2300" b="1" dirty="0" smtClean="0">
                <a:solidFill>
                  <a:schemeClr val="accent1"/>
                </a:solidFill>
              </a:rPr>
              <a:t>Date: </a:t>
            </a:r>
            <a:r>
              <a:rPr lang="en-US" sz="2300" dirty="0" smtClean="0"/>
              <a:t>1948</a:t>
            </a:r>
          </a:p>
          <a:p>
            <a:r>
              <a:rPr lang="en-US" sz="2300" b="1" dirty="0" smtClean="0">
                <a:solidFill>
                  <a:schemeClr val="accent1"/>
                </a:solidFill>
              </a:rPr>
              <a:t>Description: 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Background: </a:t>
            </a:r>
            <a:r>
              <a:rPr lang="en-US" dirty="0" smtClean="0"/>
              <a:t>Truman appt.  Committee on Civil Rights to investigate race relations; Truman attempted to implement suggestions, but Congress did not support</a:t>
            </a:r>
          </a:p>
          <a:p>
            <a:pPr lvl="1"/>
            <a:r>
              <a:rPr lang="en-US" dirty="0" smtClean="0"/>
              <a:t>Truman used executive power to order the desegregation of military </a:t>
            </a:r>
          </a:p>
          <a:p>
            <a:endParaRPr lang="en-US" sz="2300" dirty="0"/>
          </a:p>
        </p:txBody>
      </p:sp>
      <p:pic>
        <p:nvPicPr>
          <p:cNvPr id="37890" name="Picture 2" descr="http://www.dhs.gov/journal/leadership/uploaded_images/soldiers_wwII-7588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1666" y="2438400"/>
            <a:ext cx="4103734" cy="3057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>
            <a:normAutofit/>
          </a:bodyPr>
          <a:lstStyle/>
          <a:p>
            <a:pPr algn="ctr"/>
            <a:r>
              <a:rPr lang="en-US" sz="35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Jackie Robinson breaks the color line</a:t>
            </a:r>
            <a:endParaRPr lang="en-US" sz="35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524000"/>
            <a:ext cx="4724400" cy="4495800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solidFill>
                  <a:schemeClr val="accent1"/>
                </a:solidFill>
              </a:rPr>
              <a:t>Date: </a:t>
            </a:r>
            <a:r>
              <a:rPr lang="en-US" sz="3000" dirty="0" smtClean="0"/>
              <a:t>1947</a:t>
            </a:r>
          </a:p>
          <a:p>
            <a:pPr>
              <a:buNone/>
            </a:pPr>
            <a:endParaRPr lang="en-US" sz="3000" dirty="0" smtClean="0"/>
          </a:p>
          <a:p>
            <a:r>
              <a:rPr lang="en-US" sz="3000" b="1" dirty="0" smtClean="0">
                <a:solidFill>
                  <a:schemeClr val="accent1"/>
                </a:solidFill>
              </a:rPr>
              <a:t>Description: </a:t>
            </a:r>
            <a:r>
              <a:rPr lang="en-US" sz="3000" dirty="0" smtClean="0"/>
              <a:t>Jackie Robinson joined the Brooklyn Dodgers becoming the first African American to play baseball in the major leagues  </a:t>
            </a:r>
            <a:endParaRPr lang="en-US" sz="3000" dirty="0"/>
          </a:p>
        </p:txBody>
      </p:sp>
      <p:pic>
        <p:nvPicPr>
          <p:cNvPr id="36866" name="Picture 2" descr="http://www.whshistoryproject.org/1950s/images/images_baseball/thumbs/jackierobinsonl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5582" y="1828800"/>
            <a:ext cx="3790798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763000" cy="9906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Brown v. Board of Education of Topeka, KS</a:t>
            </a:r>
            <a:endParaRPr lang="en-US" sz="32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5448" y="1295400"/>
            <a:ext cx="5330952" cy="4495800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Date: </a:t>
            </a:r>
            <a:r>
              <a:rPr lang="en-US" sz="2800" dirty="0" smtClean="0"/>
              <a:t>1954</a:t>
            </a:r>
          </a:p>
          <a:p>
            <a:pPr>
              <a:buNone/>
            </a:pPr>
            <a:endParaRPr lang="en-US" sz="2800" dirty="0" smtClean="0"/>
          </a:p>
          <a:p>
            <a:r>
              <a:rPr lang="en-US" sz="2800" b="1" dirty="0" smtClean="0">
                <a:solidFill>
                  <a:schemeClr val="accent1"/>
                </a:solidFill>
              </a:rPr>
              <a:t>Description: </a:t>
            </a:r>
            <a:r>
              <a:rPr lang="en-US" sz="2800" dirty="0" smtClean="0"/>
              <a:t>overturned the “separate but equal” principle established by 1896 </a:t>
            </a:r>
            <a:r>
              <a:rPr lang="en-US" sz="2800" i="1" dirty="0" smtClean="0"/>
              <a:t>Plessey v. Ferguson</a:t>
            </a:r>
            <a:r>
              <a:rPr lang="en-US" sz="2800" dirty="0" smtClean="0"/>
              <a:t> case; U.S. Supreme Court decided segregated public education violated the U.S. Constitution </a:t>
            </a:r>
          </a:p>
          <a:p>
            <a:endParaRPr lang="en-US" dirty="0"/>
          </a:p>
        </p:txBody>
      </p:sp>
      <p:pic>
        <p:nvPicPr>
          <p:cNvPr id="38914" name="Picture 2" descr="http://affrodite.net/wp-content/uploads/2009/01/brownvsboa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7305" y="1600200"/>
            <a:ext cx="3438095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915400" cy="9906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King’s arrest  &amp; Letter from a     Birmingham Jail</a:t>
            </a:r>
            <a:endParaRPr lang="en-US" sz="32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752600"/>
            <a:ext cx="5029200" cy="47244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1"/>
                </a:solidFill>
              </a:rPr>
              <a:t>Date: </a:t>
            </a:r>
            <a:r>
              <a:rPr lang="en-US" sz="3200" dirty="0" smtClean="0"/>
              <a:t>1963</a:t>
            </a:r>
          </a:p>
          <a:p>
            <a:pPr>
              <a:lnSpc>
                <a:spcPct val="80000"/>
              </a:lnSpc>
            </a:pPr>
            <a:r>
              <a:rPr lang="en-US" sz="3200" b="1" dirty="0" smtClean="0">
                <a:solidFill>
                  <a:schemeClr val="accent1"/>
                </a:solidFill>
              </a:rPr>
              <a:t>Description: </a:t>
            </a:r>
            <a:r>
              <a:rPr lang="en-US" sz="3200" dirty="0" smtClean="0"/>
              <a:t>King joined protesters in Birmingham and was arrested; from jail he wrote a letter explaining why civil rights activists were tired of waiting for change</a:t>
            </a:r>
            <a:endParaRPr lang="en-US" dirty="0"/>
          </a:p>
        </p:txBody>
      </p:sp>
      <p:pic>
        <p:nvPicPr>
          <p:cNvPr id="52226" name="Picture 2" descr="http://farm3.static.flickr.com/2349/2256799471_24fbb4a5c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600200"/>
            <a:ext cx="3383522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2" name="Picture 8" descr="http://busybeaverbuttons.files.wordpress.com/2010/05/blog_busybeaver_march_on_washington_august_28_1963_butt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14063" y="5038725"/>
            <a:ext cx="1544212" cy="1524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0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March on Washington &amp; </a:t>
            </a:r>
            <a:br>
              <a:rPr lang="en-US" sz="30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30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“I Have a Dream” Speech</a:t>
            </a:r>
            <a:endParaRPr lang="en-US" sz="30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1371600"/>
            <a:ext cx="4495800" cy="4953000"/>
          </a:xfrm>
        </p:spPr>
        <p:txBody>
          <a:bodyPr>
            <a:normAutofit lnSpcReduction="10000"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Date: </a:t>
            </a:r>
            <a:r>
              <a:rPr lang="en-US" sz="2800" dirty="0" smtClean="0"/>
              <a:t>1963</a:t>
            </a:r>
          </a:p>
          <a:p>
            <a:pPr>
              <a:buNone/>
            </a:pPr>
            <a:endParaRPr lang="en-US" sz="2800" dirty="0" smtClean="0"/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chemeClr val="accent1"/>
                </a:solidFill>
              </a:rPr>
              <a:t>Description: </a:t>
            </a:r>
            <a:r>
              <a:rPr lang="en-US" sz="2800" dirty="0" smtClean="0"/>
              <a:t>organized by NAACP, SCLC, &amp; SNCC; 200,000 demonstrators marched on capital to put pressure on Congress to pass a new civil rights bill</a:t>
            </a:r>
          </a:p>
          <a:p>
            <a:pPr>
              <a:lnSpc>
                <a:spcPct val="80000"/>
              </a:lnSpc>
            </a:pPr>
            <a:r>
              <a:rPr lang="en-US" sz="2800" dirty="0" smtClean="0"/>
              <a:t>King gave his “I Have a Dream” speech in front of the Lincoln Memorial 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7108" name="Picture 4" descr="http://www.archives.gov/exhibits/documented-rights/exhibit/section4/detail/images/march-on-washington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8675" y="1447800"/>
            <a:ext cx="4429125" cy="3590925"/>
          </a:xfrm>
          <a:prstGeom prst="rect">
            <a:avLst/>
          </a:prstGeom>
          <a:noFill/>
        </p:spPr>
      </p:pic>
      <p:pic>
        <p:nvPicPr>
          <p:cNvPr id="47110" name="Picture 6" descr="http://www.j5mc.org/wp-content/uploads/2008/01/martin_luther_king_-_march_on_washington.jpg"/>
          <p:cNvPicPr>
            <a:picLocks noChangeAspect="1" noChangeArrowheads="1"/>
          </p:cNvPicPr>
          <p:nvPr/>
        </p:nvPicPr>
        <p:blipFill>
          <a:blip r:embed="rId4" cstate="print"/>
          <a:srcRect t="16976" b="25729"/>
          <a:stretch>
            <a:fillRect/>
          </a:stretch>
        </p:blipFill>
        <p:spPr bwMode="auto">
          <a:xfrm>
            <a:off x="4638675" y="4505325"/>
            <a:ext cx="2828925" cy="205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5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Civil Rights Act of 1964</a:t>
            </a:r>
            <a:endParaRPr lang="en-US" sz="35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1066800"/>
            <a:ext cx="5105400" cy="51816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sz="2500" b="1" dirty="0" smtClean="0">
                <a:solidFill>
                  <a:schemeClr val="accent1"/>
                </a:solidFill>
              </a:rPr>
              <a:t>Description: </a:t>
            </a:r>
            <a:r>
              <a:rPr lang="en-US" sz="2500" dirty="0" smtClean="0"/>
              <a:t>signed by Pres. Johnson (Kennedy assassinated Nov. 1963)</a:t>
            </a:r>
          </a:p>
          <a:p>
            <a:pPr>
              <a:lnSpc>
                <a:spcPct val="80000"/>
              </a:lnSpc>
            </a:pPr>
            <a:r>
              <a:rPr lang="en-US" sz="2500" dirty="0" smtClean="0"/>
              <a:t>banned segregation in public accommodations </a:t>
            </a:r>
          </a:p>
          <a:p>
            <a:pPr>
              <a:lnSpc>
                <a:spcPct val="80000"/>
              </a:lnSpc>
            </a:pPr>
            <a:r>
              <a:rPr lang="en-US" sz="2500" dirty="0" smtClean="0"/>
              <a:t>gave federal gov’t ability to make state &amp; local boards desegregate their schools</a:t>
            </a:r>
          </a:p>
          <a:p>
            <a:pPr>
              <a:lnSpc>
                <a:spcPct val="80000"/>
              </a:lnSpc>
            </a:pPr>
            <a:r>
              <a:rPr lang="en-US" sz="2500" dirty="0" smtClean="0"/>
              <a:t>allowed Justice Dept. to prosecute individuals who violated people’s civil rights</a:t>
            </a:r>
          </a:p>
          <a:p>
            <a:pPr>
              <a:lnSpc>
                <a:spcPct val="80000"/>
              </a:lnSpc>
            </a:pPr>
            <a:r>
              <a:rPr lang="en-US" sz="2500" dirty="0" smtClean="0"/>
              <a:t>outlawed discrimination in employment – est. Equal Employment Opportunity Commission  </a:t>
            </a:r>
            <a:endParaRPr lang="en-US" sz="2500" dirty="0"/>
          </a:p>
        </p:txBody>
      </p:sp>
      <p:pic>
        <p:nvPicPr>
          <p:cNvPr id="48130" name="Picture 2" descr="http://www.learnnc.org/lp/media/uploads/2009/11/lbj_civil_rights_act_cr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2514600"/>
            <a:ext cx="3904113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5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Voting Rights Act of 1965</a:t>
            </a:r>
            <a:endParaRPr lang="en-US" sz="35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1524000"/>
            <a:ext cx="3962400" cy="4419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000" b="1" dirty="0" smtClean="0">
                <a:solidFill>
                  <a:schemeClr val="accent1"/>
                </a:solidFill>
              </a:rPr>
              <a:t>Description: </a:t>
            </a:r>
            <a:r>
              <a:rPr lang="en-US" sz="3000" dirty="0" smtClean="0"/>
              <a:t>banned literacy tests &amp; gave the federal gov’t the power to oversee voting registration &amp; elections in states that had discriminated against minorities</a:t>
            </a:r>
            <a:endParaRPr lang="en-US" sz="3000" dirty="0"/>
          </a:p>
        </p:txBody>
      </p:sp>
      <p:pic>
        <p:nvPicPr>
          <p:cNvPr id="50178" name="Picture 2" descr="http://www.usm.edu/crdp/html/cd/images/M319-150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2057400"/>
            <a:ext cx="4713485" cy="335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371600"/>
            <a:ext cx="5486400" cy="49530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 smtClean="0"/>
              <a:t>Chief Justice of Supreme Court - </a:t>
            </a:r>
            <a:r>
              <a:rPr lang="en-US" b="1" dirty="0" smtClean="0">
                <a:solidFill>
                  <a:schemeClr val="accent1"/>
                </a:solidFill>
              </a:rPr>
              <a:t>Earl Warren</a:t>
            </a:r>
          </a:p>
          <a:p>
            <a:pPr>
              <a:defRPr/>
            </a:pPr>
            <a:r>
              <a:rPr lang="en-US" dirty="0" smtClean="0"/>
              <a:t>nominated by Eisenhower</a:t>
            </a:r>
          </a:p>
          <a:p>
            <a:pPr>
              <a:defRPr/>
            </a:pPr>
            <a:r>
              <a:rPr lang="en-US" dirty="0" smtClean="0"/>
              <a:t>liberal rulings- helped expand individual rights</a:t>
            </a:r>
          </a:p>
          <a:p>
            <a:pPr>
              <a:defRPr/>
            </a:pPr>
            <a:r>
              <a:rPr lang="en-US" b="1" i="1" dirty="0" smtClean="0">
                <a:solidFill>
                  <a:schemeClr val="accent1"/>
                </a:solidFill>
              </a:rPr>
              <a:t>Brown v. Board of Ed. </a:t>
            </a:r>
            <a:r>
              <a:rPr lang="en-US" dirty="0" smtClean="0"/>
              <a:t>(’54)</a:t>
            </a:r>
          </a:p>
          <a:p>
            <a:pPr>
              <a:defRPr/>
            </a:pPr>
            <a:r>
              <a:rPr lang="en-US" b="1" i="1" dirty="0" smtClean="0">
                <a:solidFill>
                  <a:schemeClr val="accent1"/>
                </a:solidFill>
              </a:rPr>
              <a:t>Miranda v. Arizona </a:t>
            </a:r>
            <a:r>
              <a:rPr lang="en-US" dirty="0" smtClean="0"/>
              <a:t>(‘66)</a:t>
            </a:r>
          </a:p>
          <a:p>
            <a:pPr lvl="1">
              <a:defRPr/>
            </a:pPr>
            <a:r>
              <a:rPr lang="en-US" sz="2500" b="1" dirty="0" smtClean="0">
                <a:solidFill>
                  <a:schemeClr val="accent1"/>
                </a:solidFill>
              </a:rPr>
              <a:t>Miranda Rights </a:t>
            </a:r>
            <a:r>
              <a:rPr lang="en-US" sz="2500" dirty="0" smtClean="0"/>
              <a:t>– accused criminals had to be informed of his/her Fifth (remaining silent) &amp; Sixth Amendment rights (speed, public trial before jury) before being questioned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Warren Court</a:t>
            </a:r>
            <a:endParaRPr lang="en-US" sz="40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4820" name="Picture 4" descr="http://www.sunfunstayplay.com/test/sharedfiles/images/earl_warren_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5844" y="1371600"/>
            <a:ext cx="3329556" cy="434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295400"/>
            <a:ext cx="5410200" cy="4648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 b="1" dirty="0" smtClean="0">
                <a:solidFill>
                  <a:schemeClr val="accent1"/>
                </a:solidFill>
              </a:rPr>
              <a:t>“</a:t>
            </a:r>
            <a:r>
              <a:rPr lang="en-US" sz="3000" b="1" dirty="0">
                <a:solidFill>
                  <a:schemeClr val="accent1"/>
                </a:solidFill>
              </a:rPr>
              <a:t>Great Society” </a:t>
            </a:r>
            <a:r>
              <a:rPr lang="en-US" sz="3000" dirty="0"/>
              <a:t>– </a:t>
            </a:r>
            <a:r>
              <a:rPr lang="en-US" sz="3000" dirty="0" smtClean="0"/>
              <a:t>focused on health care, education, environment, discrimination, &amp; poverty</a:t>
            </a:r>
            <a:endParaRPr lang="en-US" sz="3000" dirty="0"/>
          </a:p>
          <a:p>
            <a:pPr lvl="1">
              <a:lnSpc>
                <a:spcPct val="90000"/>
              </a:lnSpc>
            </a:pPr>
            <a:r>
              <a:rPr lang="en-US" sz="3000" dirty="0">
                <a:solidFill>
                  <a:schemeClr val="accent1"/>
                </a:solidFill>
              </a:rPr>
              <a:t>Medicare</a:t>
            </a:r>
            <a:r>
              <a:rPr lang="en-US" sz="3000" dirty="0">
                <a:solidFill>
                  <a:srgbClr val="0000FF"/>
                </a:solidFill>
              </a:rPr>
              <a:t> </a:t>
            </a:r>
            <a:r>
              <a:rPr lang="en-US" sz="3000" dirty="0" smtClean="0"/>
              <a:t>(hospital insurance for people over 65) </a:t>
            </a:r>
            <a:r>
              <a:rPr lang="en-US" sz="3000" dirty="0" smtClean="0">
                <a:solidFill>
                  <a:srgbClr val="0000FF"/>
                </a:solidFill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sz="3000" b="1" dirty="0" smtClean="0">
                <a:solidFill>
                  <a:schemeClr val="accent1"/>
                </a:solidFill>
              </a:rPr>
              <a:t>Medicaid</a:t>
            </a:r>
            <a:r>
              <a:rPr lang="en-US" sz="3000" dirty="0" smtClean="0"/>
              <a:t> (low-cost health insurance for poor) </a:t>
            </a:r>
            <a:endParaRPr lang="en-US" sz="3000" dirty="0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Johnson’s Domestic </a:t>
            </a:r>
            <a:r>
              <a:rPr lang="en-US" sz="40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Highlights</a:t>
            </a:r>
            <a:endParaRPr lang="en-US" sz="40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2" descr="http://www.americaslibrary.gov/assets/aa/king/aa_king_selma_2_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1676400"/>
            <a:ext cx="2659521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http://30.media.tumblr.com/tumblr_l0dwzv1xv61qb7jnlo1_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4419599"/>
            <a:ext cx="1600200" cy="23114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en-US" sz="40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Martin Luther King’s assassination</a:t>
            </a:r>
            <a:endParaRPr lang="en-US" sz="40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1066800"/>
            <a:ext cx="4267200" cy="4800600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solidFill>
                  <a:schemeClr val="accent1"/>
                </a:solidFill>
              </a:rPr>
              <a:t>Date: </a:t>
            </a:r>
            <a:r>
              <a:rPr lang="en-US" sz="3000" dirty="0" smtClean="0"/>
              <a:t>1968</a:t>
            </a:r>
          </a:p>
          <a:p>
            <a:pPr>
              <a:buNone/>
            </a:pPr>
            <a:endParaRPr lang="en-US" sz="3000" dirty="0" smtClean="0"/>
          </a:p>
          <a:p>
            <a:pPr>
              <a:lnSpc>
                <a:spcPct val="80000"/>
              </a:lnSpc>
            </a:pPr>
            <a:r>
              <a:rPr lang="en-US" sz="3000" b="1" dirty="0" smtClean="0">
                <a:solidFill>
                  <a:schemeClr val="accent1"/>
                </a:solidFill>
              </a:rPr>
              <a:t>Description: </a:t>
            </a:r>
            <a:r>
              <a:rPr lang="en-US" sz="3000" dirty="0" smtClean="0"/>
              <a:t>assassinated in Memphis, TN on April 4</a:t>
            </a:r>
            <a:r>
              <a:rPr lang="en-US" sz="3000" baseline="30000" dirty="0" smtClean="0"/>
              <a:t>th</a:t>
            </a:r>
            <a:r>
              <a:rPr lang="en-US" sz="3000" dirty="0" smtClean="0"/>
              <a:t> while on the balcony outside his motel room; James Earl Ray, a white ex-convict was charged with the murder</a:t>
            </a:r>
          </a:p>
        </p:txBody>
      </p:sp>
      <p:pic>
        <p:nvPicPr>
          <p:cNvPr id="51202" name="Picture 2" descr="http://www.pridewv.org/blog/wp-content/uploads/2009/01/ml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600199"/>
            <a:ext cx="3505200" cy="50825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RespondQuestionMaster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RespondGraphMaster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</TotalTime>
  <Words>5229</Words>
  <Application>Microsoft Office PowerPoint</Application>
  <PresentationFormat>On-screen Show (4:3)</PresentationFormat>
  <Paragraphs>797</Paragraphs>
  <Slides>117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117</vt:i4>
      </vt:variant>
    </vt:vector>
  </HeadingPairs>
  <TitlesOfParts>
    <vt:vector size="120" baseType="lpstr">
      <vt:lpstr>Concourse</vt:lpstr>
      <vt:lpstr>iRespondQuestionMaster</vt:lpstr>
      <vt:lpstr>iRespondGraphMaster</vt:lpstr>
      <vt:lpstr>EOC Review</vt:lpstr>
      <vt:lpstr>PowerPoint Presentation</vt:lpstr>
      <vt:lpstr>Freedmen’s Bureau</vt:lpstr>
      <vt:lpstr>Reconstruction Amendments </vt:lpstr>
      <vt:lpstr>Black Codes </vt:lpstr>
      <vt:lpstr>Ku Klux Klan </vt:lpstr>
      <vt:lpstr>Johnson’s Impeachment </vt:lpstr>
      <vt:lpstr>Compromise of 1877</vt:lpstr>
      <vt:lpstr>Expansion of Railroads</vt:lpstr>
      <vt:lpstr>Rockefeller &amp; Standard Oil: Rise of Trusts &amp; Monopolies</vt:lpstr>
      <vt:lpstr>Edison’s New  Inventions</vt:lpstr>
      <vt:lpstr>Who came to America? </vt:lpstr>
      <vt:lpstr>What were the major points of entry for immigrants coming to the United States?</vt:lpstr>
      <vt:lpstr>The Rise of Organized Labor</vt:lpstr>
      <vt:lpstr>Native American Conflicts:  Wounded Knee</vt:lpstr>
      <vt:lpstr>Industrial Unrest: Pullman Strike</vt:lpstr>
      <vt:lpstr>Who were the muckrakers? </vt:lpstr>
      <vt:lpstr>Upton Sinclair’s The Jungle</vt:lpstr>
      <vt:lpstr>Jane Addams &amp; settlement houses:</vt:lpstr>
      <vt:lpstr>Jim Crow Laws</vt:lpstr>
      <vt:lpstr>NAACP</vt:lpstr>
      <vt:lpstr>Progressive Political Reforms</vt:lpstr>
      <vt:lpstr>Roosevelt &amp; the Conservation Movement</vt:lpstr>
      <vt:lpstr>Chinese Exclusion Act</vt:lpstr>
      <vt:lpstr>Causes of the Spanish-American War</vt:lpstr>
      <vt:lpstr>Causes lead to Spanish-American War</vt:lpstr>
      <vt:lpstr>Effects of the Spanish-American War: Philippine-American War</vt:lpstr>
      <vt:lpstr>Debate over Expansion</vt:lpstr>
      <vt:lpstr>Debate Over Expansion</vt:lpstr>
      <vt:lpstr>Review: What is the Monroe Doctrine?</vt:lpstr>
      <vt:lpstr>Roosevelt Corollary (To Monroe Doctrine)</vt:lpstr>
      <vt:lpstr>How Did U.S. Acquire Rights to Build the Canal?</vt:lpstr>
      <vt:lpstr>American Enters WWI: British passenger liner Lusitania</vt:lpstr>
      <vt:lpstr>American Enters WWI: French passenger ship Sussex &amp; Sussex pledge  </vt:lpstr>
      <vt:lpstr>American Enters WWI: Zimmerman Telegram</vt:lpstr>
      <vt:lpstr>America enters WWI: Zimmerman Telegram</vt:lpstr>
      <vt:lpstr>WWI Home Front</vt:lpstr>
      <vt:lpstr>Woodrow Wilson’s Fourteen Points</vt:lpstr>
      <vt:lpstr>America Rejects the Treaty</vt:lpstr>
      <vt:lpstr>Prohibition – Eighteenth Amendment</vt:lpstr>
      <vt:lpstr>PowerPoint Presentation</vt:lpstr>
      <vt:lpstr>The Red Scare</vt:lpstr>
      <vt:lpstr>Henry Ford’s Model T</vt:lpstr>
      <vt:lpstr>Radio </vt:lpstr>
      <vt:lpstr>Movies</vt:lpstr>
      <vt:lpstr>The Harlem Renaissance</vt:lpstr>
      <vt:lpstr>Louis Armstrong</vt:lpstr>
      <vt:lpstr>Irving Berlin</vt:lpstr>
      <vt:lpstr>Tin Pan Alley</vt:lpstr>
      <vt:lpstr>Causes of the Depression</vt:lpstr>
      <vt:lpstr>The Dust Bowl</vt:lpstr>
      <vt:lpstr>Impact on Americans </vt:lpstr>
      <vt:lpstr>The Dust Bowl</vt:lpstr>
      <vt:lpstr>New Deal: TVA (1933)</vt:lpstr>
      <vt:lpstr>SSA (1935)</vt:lpstr>
      <vt:lpstr>Wagner Act  (1935) </vt:lpstr>
      <vt:lpstr>FDR &amp; Eleanor</vt:lpstr>
      <vt:lpstr>Eleanor</vt:lpstr>
      <vt:lpstr>Challenges to Roosevelt’s “New Deal”</vt:lpstr>
      <vt:lpstr>FDR’s “Court Packing Bill”</vt:lpstr>
      <vt:lpstr>     Reaction to FDR’s Plan</vt:lpstr>
      <vt:lpstr>United States’ Action during WWII</vt:lpstr>
      <vt:lpstr>Another Neutrality Act</vt:lpstr>
      <vt:lpstr>African Americans Gain Civil Rights</vt:lpstr>
      <vt:lpstr>Japan Attacks Pearl Harbor</vt:lpstr>
      <vt:lpstr>Challenges to Civil Liberties</vt:lpstr>
      <vt:lpstr>Roosevelt Inches Toward Involvement</vt:lpstr>
      <vt:lpstr>WWII: Battle of Midway</vt:lpstr>
      <vt:lpstr>WWII: D-Day</vt:lpstr>
      <vt:lpstr>World War II Allied Conferences</vt:lpstr>
      <vt:lpstr>Potsdam: Division of Germany</vt:lpstr>
      <vt:lpstr>Supporting War Effort</vt:lpstr>
      <vt:lpstr>Women Work for Victory</vt:lpstr>
      <vt:lpstr>The Manhattan Project</vt:lpstr>
      <vt:lpstr>1947: Truman Doctrine announced </vt:lpstr>
      <vt:lpstr>1948: Marshall Plan authorized  </vt:lpstr>
      <vt:lpstr>1947: Kennan outlines Containment Policy </vt:lpstr>
      <vt:lpstr>1949: People’s Republic of China proclaimed </vt:lpstr>
      <vt:lpstr>1950: Korean War begins </vt:lpstr>
      <vt:lpstr>1953: Korean War ends </vt:lpstr>
      <vt:lpstr>1950: Another Red Scare - McCarthyism  </vt:lpstr>
      <vt:lpstr>1961: Bay of Pigs invasion </vt:lpstr>
      <vt:lpstr>1962: Cuban Missile Crisis </vt:lpstr>
      <vt:lpstr>1968: Vietnam War – Tet Offensive </vt:lpstr>
      <vt:lpstr>Baby Boom</vt:lpstr>
      <vt:lpstr>Levittown</vt:lpstr>
      <vt:lpstr>Interstate Highway Act</vt:lpstr>
      <vt:lpstr>Election of 1960</vt:lpstr>
      <vt:lpstr>1957: Sputnik launched by Soviets &amp; U.S. reaction </vt:lpstr>
      <vt:lpstr>Truman’s desegregation of the military</vt:lpstr>
      <vt:lpstr>Jackie Robinson breaks the color line</vt:lpstr>
      <vt:lpstr>Brown v. Board of Education of Topeka, KS</vt:lpstr>
      <vt:lpstr>King’s arrest  &amp; Letter from a     Birmingham Jail</vt:lpstr>
      <vt:lpstr>March on Washington &amp;  “I Have a Dream” Speech</vt:lpstr>
      <vt:lpstr>Civil Rights Act of 1964</vt:lpstr>
      <vt:lpstr>Voting Rights Act of 1965</vt:lpstr>
      <vt:lpstr>Warren Court</vt:lpstr>
      <vt:lpstr>Johnson’s Domestic Highlights</vt:lpstr>
      <vt:lpstr>Martin Luther King’s assassination</vt:lpstr>
      <vt:lpstr>Robert Kennedy: Assassination </vt:lpstr>
      <vt:lpstr>Formation of SCLC</vt:lpstr>
      <vt:lpstr>Formation of SNCC</vt:lpstr>
      <vt:lpstr>Women’s Rights Movement  1960s &amp; ‘70s</vt:lpstr>
      <vt:lpstr>Cesar Chavez &amp;  United Farm Workers’ movement</vt:lpstr>
      <vt:lpstr>Environmental Movement </vt:lpstr>
      <vt:lpstr>Election of 1964</vt:lpstr>
      <vt:lpstr>1972: Nixon visits China </vt:lpstr>
      <vt:lpstr>Nixon &amp; Watergate</vt:lpstr>
      <vt:lpstr>Affirmative Action</vt:lpstr>
      <vt:lpstr>Carter’s Foreign Highlights</vt:lpstr>
      <vt:lpstr>Reagan’s Domestic Highlights</vt:lpstr>
      <vt:lpstr>Reagan’s Foreign Highlights</vt:lpstr>
      <vt:lpstr>1989: Berlin Wall falls &amp;  E. European nations throw off Communism </vt:lpstr>
      <vt:lpstr>1991: Soviet Union collapses </vt:lpstr>
      <vt:lpstr>Clinton’s Highlights</vt:lpstr>
      <vt:lpstr>Election of 2000</vt:lpstr>
      <vt:lpstr>September 11, 2001</vt:lpstr>
    </vt:vector>
  </TitlesOfParts>
  <Company>Cobb County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EOCT Review</dc:title>
  <dc:creator>install</dc:creator>
  <cp:lastModifiedBy>tsc</cp:lastModifiedBy>
  <cp:revision>114</cp:revision>
  <dcterms:created xsi:type="dcterms:W3CDTF">2011-04-25T20:22:36Z</dcterms:created>
  <dcterms:modified xsi:type="dcterms:W3CDTF">2015-04-22T15:27:16Z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howTimer">
    <vt:bool>true</vt:bool>
  </property>
  <property fmtid="{D5CDD505-2E9C-101B-9397-08002B2CF9AE}" pid="3" name="ShowPercent">
    <vt:bool>true</vt:bool>
  </property>
  <property fmtid="{D5CDD505-2E9C-101B-9397-08002B2CF9AE}" pid="4" name="KeepGraph">
    <vt:bool>false</vt:bool>
  </property>
  <property fmtid="{D5CDD505-2E9C-101B-9397-08002B2CF9AE}" pid="5" name="AutoReflect">
    <vt:bool>false</vt:bool>
  </property>
</Properties>
</file>