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283" r:id="rId13"/>
    <p:sldId id="258" r:id="rId14"/>
    <p:sldId id="272" r:id="rId15"/>
    <p:sldId id="281" r:id="rId16"/>
    <p:sldId id="260" r:id="rId17"/>
    <p:sldId id="261" r:id="rId18"/>
    <p:sldId id="263" r:id="rId19"/>
    <p:sldId id="277" r:id="rId20"/>
    <p:sldId id="265" r:id="rId21"/>
    <p:sldId id="279" r:id="rId22"/>
    <p:sldId id="266" r:id="rId23"/>
    <p:sldId id="275" r:id="rId24"/>
    <p:sldId id="269" r:id="rId25"/>
    <p:sldId id="270" r:id="rId26"/>
    <p:sldId id="276" r:id="rId27"/>
    <p:sldId id="278" r:id="rId28"/>
    <p:sldId id="282" r:id="rId29"/>
    <p:sldId id="280" r:id="rId30"/>
    <p:sldId id="271" r:id="rId3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>
      <p:cViewPr varScale="1">
        <p:scale>
          <a:sx n="64" d="100"/>
          <a:sy n="64" d="100"/>
        </p:scale>
        <p:origin x="496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15EBEF-F6E8-4067-A8B7-FE162FB62A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0D67F-7815-4366-AD9B-CC3AC996C3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37AB67ED-A9C4-41FA-9C8C-AF3B854A2EDF}" type="datetimeFigureOut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11A7D-3389-4761-A4B6-3646E7359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8552D-613A-402F-9970-BCBD52AC4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81D12397-4551-429C-9842-233ACF75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53D3DFD7-1690-4717-98F2-999F3BBE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5CB65652-77D7-49F2-8A62-6B012589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AD4F7A4-C741-407E-9739-851E2DB608C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E2D694B9-8DC5-4E3B-AE5E-7C4C06548BB9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DC606F-099F-42EE-9F08-358D917FE3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BC39E91F-3AF2-451B-8352-73C7990C7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2CABBD-C167-4263-AF0A-BF48D649BD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086A8208-1B77-4577-BC64-2FAD5B51A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D2233D6-3BA8-4657-BD8E-DB935567F4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62E5733-9499-4676-833B-E73A22E0E093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BDE88AF7-5A62-4AF6-8390-34D4D38E34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C90950CF-8855-4D59-B120-B6A3EAD407A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24F075B-5733-4E0E-AB30-7663ACA9ED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3969A0D-54A4-4956-BB2A-FCE7AC35F8D5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CB68334F-077A-401D-B5C6-E3232AAD1D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4BA5D43-C0AF-40AC-9514-4A4046FE84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B8AB052-35CA-4CF4-AA08-5C0FF1F717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DC4A78A-3DB4-48FF-941D-F891F7DCD66C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9183A599-BB5F-4CC9-8742-2F22D783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680EB3-2481-40FB-A771-38C6C045E880}" type="slidenum">
              <a:rPr lang="en-US" altLang="en-US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E389967-C757-4F52-A10A-BD8206EE62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943DFCF8-43C2-4628-8B84-E9E2F8B0B6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  <a:ea typeface="SimSun" panose="02010600030101010101" pitchFamily="2" charset="-122"/>
              </a:rPr>
              <a:t>Unemployment benefits in the U.S. are often extended to 9 months or 1 year during periods of high unemployment.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E3BFDFD-FA53-4EB0-A1AA-99ADDC5645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A87586D-C97F-4169-8D16-21E59440DE00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0BF428B4-F29C-474A-BB1D-7077362A2C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6E385219-1D3C-4A13-B2F0-74581F0480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D47E7C0-553C-482B-AC7B-7E596C4CD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5D33C98-8349-4140-B173-9DE2793A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E30CC5F-31A8-4D88-9FA5-048B27A587A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92CDFCF-FAFF-456E-81BD-F3665EAFFC67}" type="slidenum">
              <a:rPr lang="en-US" altLang="en-US" smtClean="0">
                <a:solidFill>
                  <a:schemeClr val="tx1"/>
                </a:solidFill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US" altLang="en-US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C38190E-F765-42A3-8998-A9A183C2E9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7C08D7F-EE29-45BD-9CAE-61EA323CDCB3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383C622E-FAAF-424F-B9B6-120EB4AE15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04341063-C01B-467A-ACCD-8D7CF87FBA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C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D80FA11-DF2E-4D73-A4F4-B65DC46865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19A8926-DCC2-4390-91C0-7C30E358B11D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DA75B374-66EC-400B-8C21-952CF67B0B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9A545E91-F7D7-4533-8FCF-72C24FD01A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3B59188-5F09-4809-BD46-726F4289D8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2112FCC-16BD-4442-91A1-A272C0223E51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863AFEBA-231D-44CD-83EA-0BB64F6B6C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C06D7C6-03CF-4810-BEBC-20BF5380AC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52FA14C-7270-40D9-BD48-9D713AE8E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A8AC4C3-62D5-4DE7-B950-44CB4D92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EB8581A-E2CB-401B-A4FB-2A5CCD0BE75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27CB6F1-714B-450C-A1E1-78F3A61B79CD}" type="slidenum">
              <a:rPr lang="en-US" altLang="en-US" smtClean="0">
                <a:solidFill>
                  <a:schemeClr val="tx1"/>
                </a:solidFill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US" altLang="en-US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A65669D-468F-42C8-9598-8826BA94F1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C4A8F17-71F3-4594-97C9-EBEB7A1D4DDB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E2A89B9D-A27E-4CE2-9C38-8306867937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1AAE526-D7DF-48A9-BF67-4ACDE23548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94D690D-9F3F-468C-BD00-7BAE8C4303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6487009-9B4D-41BE-8B88-51A3CCF66E26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634E0850-9437-4349-BDD1-599F9D9EB4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FBFB7CCD-F0D7-495A-A733-C100CE9E27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E40C923-B6A1-43D9-8619-662FAC0C2E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3570902-EAAA-47AC-910A-66C2829A611E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DB3A87A-9A4C-41BC-93EC-F1D3E490BF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095D5D80-6875-47BA-8709-3009F10064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FBBF126-80DD-419E-92C3-C5C4086FA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C120AC0-42A9-4F51-88AC-EA3FA41B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C6D4DB5-042F-44FE-845D-9705B1534C1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195E828-1A04-4C1F-A892-5899D3B3ADEA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US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F146DDB-9DC8-4972-B3A8-6695688C5A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E1F1031-A5D2-42E1-BBCF-798C064448B8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5D1D3A68-C315-4BA9-A279-FF35A372CC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F639B83-7ACF-4E39-90E3-F5FC7D5048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ECC7C71-4296-44B2-BF9D-6D5D43E40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70E751E-890D-4C35-8003-6AE415DC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B81BC173-5D9A-4E38-A2EF-D973E3F28EB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FADA5C9-ACE2-4519-AA5A-EF10B77FEE17}" type="slidenum">
              <a:rPr lang="en-US" altLang="en-US" smtClean="0">
                <a:ea typeface="SimSun" panose="02010600030101010101" pitchFamily="2" charset="-122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US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020E97-4022-46ED-BDD7-9C54BE7AB9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3F9B7BC-7336-43EF-A7D9-BA154438E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9898D-486F-4A92-9A58-1D0B99CCDD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22E0173B-585C-44D3-A0D4-448CA8C80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464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9C64DB-A114-47E6-8164-EF097170D9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3819-DFD9-4991-A9C2-DEE3DCD90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328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6CB48-F962-43FD-806B-1728414F3E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7B4A-E94C-4347-8849-59207A60A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900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995390-E52F-44C2-BCF3-A1898F9CF0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32F48-E455-47A0-B403-882703106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4274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DACB2-8798-480D-98AF-511FBBD2D7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11BC-A8C7-49F7-A80A-2AD13EA0D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56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B7EAF3-C89C-41FB-9947-026BC57AE7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0DC1-7878-492D-AE60-A3072E491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206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47311-C911-48EA-A956-31E4212E85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0B97-0F12-4597-9A82-447C225B7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3257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F5C3C33-12D6-474E-B81F-EC64FF02DE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6B21-703A-4602-BBB2-E00954D04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3444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F8696-43F5-4210-B268-9F0F736A35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F5669-A1F1-409A-A84B-BF381AA77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074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B7955-184B-489B-8595-B31572E712F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0921-2BE1-4BC1-97C5-C686A308B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26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42F141-61EF-43E5-8A58-B57DF85547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29B7-9FC8-4E42-92BE-9BC9412EB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3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5CBEC-6086-4AA0-A915-ED68E0F164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5B9FE52D-2341-4E2F-A981-5D1466879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740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20361E-38A3-4E2A-BE1F-4379A673C2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572F0-6E71-4F3E-AE96-AF45D625B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805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7119F-A318-495B-8751-25741DCE4B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002F-EDB0-4DBC-8F33-18E9A0078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785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1321DE-DD72-48FE-8100-A8F0C9C9F9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579B-2668-45A3-A055-8459975BD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11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8750C6-E04B-4F72-B11D-5654EAB1F8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A740-1036-4039-B4F8-263F2E6F1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112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C16317-146E-47AD-9C92-088E154ED3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B2A5-F6CD-4DE4-9961-6D53A88E1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3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3B0FE6-6FCA-41B5-9F34-88D673DC56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52F99-541D-4786-B300-9BDC12EF8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142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74AFDC-8814-4EF8-9D17-7B2D67A6E6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C424-5D4C-4A2D-AE07-081D43A6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723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A5111A-10AA-4AC1-AE23-DC0E3D64EE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BEF2-6C1D-48AF-A3E8-6DF4A8B04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401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B8A6F2-2E6F-4E2D-954A-DF691DEE95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D32C-170F-4ECF-8A18-E3C01BED1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750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BC5B1D-9C0C-4236-BE48-601EB0B152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37DC-2A33-4497-A0B2-950F45B7F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59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A3F337-0948-4E05-987C-373E63BBBC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DB5F-9CEF-433E-881C-43B243A02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304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A5720D-11CC-4F12-9A63-C7A706F0CC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7E35-BF70-4895-A2B4-CBA9EE3F3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4352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17FDB2-1068-4B3D-821D-6C1621C681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82F3E-83C4-455A-9296-A47C5A30D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92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C356AC-0B5B-4F91-BFF5-271288C514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91B1-9F06-43DC-A219-86BBE70E8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7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C2B982-624A-4D72-BDB1-620C000F76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ACC6-A267-403B-82B4-CECB02C81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27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B90D7-6741-46BD-B8D9-5F7AFAEFC4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9F7C-4C06-4F73-95CA-22398768B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30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505A95-B4DD-4A5C-B005-029255A7F3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FBC7-F09F-437C-839A-C5274D8CD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05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D9C93E-40FB-4023-90E1-25192D40C0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85FE-6EB1-4872-8279-144FFAA92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39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3737FF-221D-4D8E-8FA1-6CAB63B2A9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1B94-CD95-4F6F-A0AC-681DADCDC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00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CB8D43-2890-4388-BCE0-0C63DEB595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042C-CBA3-4B2C-97E3-41BF9F421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EF9F57-19A5-467B-9A13-BFB87C8C58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06023B63-5C0B-4454-821F-E159F06C8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76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EBFF37-539B-4D0C-8392-83BC9128C8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D882C-E832-416E-9D71-F121E9A89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129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CD40F3-EFB6-40C0-AC44-EA5441AD0F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85A93-CA4B-40B2-B3C4-94A0B4C07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1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F92930-8B27-43C4-B173-8485E80D0C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87A1-5E9A-45A0-9B87-472B8D657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59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ED7859-5F17-453F-ACCD-3DF8C7AC51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8049-C679-47A9-9799-E0333850E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0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9A8BE8-4285-4C4F-8977-47FC746397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BC14-6072-42DF-943B-937801BEC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47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052445-0798-49AC-ABA0-7F88B38ADF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EDF8-C9BB-4D5E-A0EE-06E2CDF85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1DAF9C-1FC3-4868-866C-0BADD7F375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1B57-3581-4FDB-97E4-0E9F4AB8E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4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F16CF4-21AA-49C5-B402-42A0108F10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FF27-C7E6-4415-9CEF-F481F5AB4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89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C77D3B-C8F3-4415-A3E0-38222FDAF8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A41D-FB5E-4664-8A55-5AEDB941B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9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79BFFC-3D68-412C-A3DF-7FC8F0641B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FF0B3-4C1F-489A-972E-BD0EBD401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9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FB8398-C0F5-4587-B357-3D5E7CFAC5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7EADFAC-82F3-400F-BCC2-523CC05F9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29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B55776-AE08-4C34-8F95-78F71D2363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B69B-9818-4650-BFAD-495C4A02C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6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27E4B-CFD3-4895-8C2E-0B97C635BE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31B6-2803-412A-9A6A-495581F24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57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9BA442-F255-43E7-ADD8-009C7523CA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F0BD-796A-49DC-9C8F-D0435266A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16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F76DCF-976E-4BDF-9466-CD7D257E82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1E33-33DF-42F0-A28F-D2069F712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93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A19E8A-65D8-4DF9-B089-492B12643E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EE1BD-B376-465E-94F3-74A99C138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816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319D4C-A899-4210-B9EB-14F58592D0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3947-8D52-4596-AE91-CCB48E0F4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992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51353E-B31C-40F4-B530-70EA6118D2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2C7B-B942-4E8A-BD5A-BCBE4FB6F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29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D042A-0660-4AF9-A897-3D1ED72E47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9EBA6-FA0E-4BFA-A266-D32BD3D58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704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C35168-A707-4DC1-B08F-13335149A5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26CB8-4534-4BA2-833E-D085D5E11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950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B46AA2-8196-4672-9C48-4E3FD78FCB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24824-0EAE-4974-BCBB-2863B842D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7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962F6E-0019-4D04-9D4D-30B87F4651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D57587D-5E86-4662-83FA-2D94DAB4F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7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BA0B819-1B2C-41D2-A1AF-334682EC1A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3785-022D-406A-9E57-26DEAF4C1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087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B288B-38DD-4D15-8DF0-F70553F71D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68EF-52B4-4818-95E9-C16058A21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1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96569-09A1-48DD-9A3C-66A4294ACC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82E2-4FE1-4B8E-B8DF-5E3702EDD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30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BC3CF5-3AED-47A8-8EA8-3AD3AF7BD7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56EC-D088-4956-A1E8-B8AB9171B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058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236D68-B248-4B6C-938B-AD04761D76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7DEB-2B64-4491-A478-90A3A2941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80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5A5752-368C-49A9-841A-81054E1C5C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C078-9301-426E-A57B-F5589A87C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98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0C59F-6145-4F9F-9E4A-F2E5037826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7DF8-2B22-403E-8FAD-BB0DE8A8E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321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1B9AD2-6539-496D-8397-4C7DC9272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AD82-B431-436D-AD44-C6906DD36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62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CD9130-47F1-484D-A6A4-A835C49146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448C-BB28-4E65-9B07-BBCFBCA51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644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8503B4-AA3D-435F-ABB6-E833C336EF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BD8C-016B-43E1-A517-0253BE7B8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18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788BBD-E260-4486-8F52-B8A9D69C59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48EA469-2008-442F-92E5-0A12684EF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87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343691-887E-46C8-8FE2-7F954146DF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6708-87DC-4047-8A2F-B25DFB393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76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2154979-979A-4E55-8262-13D807933F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AAA3-39DF-4C34-AD60-234FDF353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04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58314F-E45A-4382-88A1-3E29C5620D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4578-FE9E-4BCF-A4EE-BEE871B24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790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A31D9C-EB47-4C9A-96D8-9BAC2B1763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91CC-9FE0-4E19-BA38-7AD997EB7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982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E7F113-F6BF-4C7B-AED0-FCB24CCA80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22DB-0B31-46BA-82CB-5E51DF60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22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C638FA-1BDA-4C2C-9B62-02F921CBFB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1FE2-3731-4CA2-8140-B131C8DF6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54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11DD04-8476-4215-8110-5EFD4CCFEF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7A49-2056-44C1-B8F5-2C9CF8747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92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1CCF3E-CBAD-4218-94E9-AEFD15FB82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7374-D73F-4131-B858-C2CAB0211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85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0FB09C-93AA-47F8-81A3-FC352E6809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5E88-439E-4CA8-95E5-24D98D38B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398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D5B14E-3C67-45D9-8890-5384D289B5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58EF-DF31-4A95-A1CE-7D2C5E179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0A917F-FA5A-4D83-BC0C-AAD92795E7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4AAC9D4B-E9BB-47DC-9B58-577DDF14A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51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EBC7CC-D8D0-485F-836D-053C24EDBC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B7A6-6CBF-415E-95B7-0974E2DD4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17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62462B-663C-41D5-A9F2-76D45013A0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EB33-62BA-4C61-B458-F775480AB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7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232484E-16ED-4322-9BD3-99DD849B7F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FC7A-5597-4A65-820C-C70C92C63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4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5FE71-7A3A-4A60-9399-9D77EF35EE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23ED-F081-483D-8CE8-013D7C79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683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75F544-4E6F-452A-9B82-11009640CF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73DF-BAC0-4D24-8FFE-BFF1060B2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96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EB8CF7-6B35-421A-92B9-4F16FDB9B6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2AC-D706-4188-B4E5-6ABF7804C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795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F2B8FB-3FF1-43D1-8112-31CFE5EB41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9202-768E-4A45-9E33-A66CB1827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91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4CFD29-A8BB-4E3D-8C35-C89CD09DD4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4B3A-ADDD-4850-85E5-429DDA232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475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7A28A4-04F7-45C9-AC34-607802D8D2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671E-D381-4D38-A630-209D65FDB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296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61C1E-123B-41DE-A78D-0A43A4B737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4C6E9-1EA3-4325-A024-E0DC0F791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1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D4D485D-1221-4229-B224-AEC0DE1EFA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50DE07C-31A4-4E69-9AD5-0C5DF739A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664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D5E73A-74B0-4CE9-9B2C-741688141D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433D1-A707-4535-B053-B8E2A335D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14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DAC0693-643E-4BB9-9359-681AF7A386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A3FA-BBF9-481C-B9B9-882B60A4E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77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ED8786-07A4-4DAA-91CA-C65852024E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2193-A323-4BD3-90CC-827295598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313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829939-F7BA-4D6C-8608-CA9F15792EB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08C8-BB89-4EB3-B2FC-94D3F0314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224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42F0B-E594-4C1B-8AF0-832C8B7FE8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F9B0-3879-48CF-AFBC-E574CFED7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765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5A212-EA08-41F5-87CB-F3DC88F38C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43C5-253B-4594-8082-5D19BA34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415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48C1EE-08AF-408F-B549-4F46ECAE3A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0A8F0-8C95-40EF-B792-F95323B45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564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3B746B-630D-41A5-9E3C-E2CF1402D3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9BAA-5A42-4A29-B977-39996F94B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36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2D316E-49C7-42FA-90AB-4729D0AD80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DA83-6466-420C-8F7E-09D476CD5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76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C5A544-2C70-47BF-A864-825B9ACE19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0668-2E36-49B3-AB4A-FEA02DFA8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11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1A372-AD65-49FF-BA16-60214FCB0E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1F34AF62-D952-472F-AD2D-7BF3FDCFA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218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228D30-4E30-4B48-BE5C-8B6111D34F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209FC-CDEB-496D-ACE5-1FDAFC4E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70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3A0F7C-4C13-447C-A948-C3388066ED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5BB1-B7D6-42DE-AEA7-3FD4E3DD2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967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449DC2-78BE-4437-BFAD-BAC6F721B9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4A09-632A-4E26-8E15-FD62D00DC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00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A0F088-3295-45D9-9CEA-50FC44102D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FE2E-BAB7-49BF-8FCC-03419F991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31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D0C7363-9A13-4AAE-BFF2-3F1FCC140B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99A0-77F8-4B4D-A86D-FAE9A35E5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90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C7D44A-0123-4FCD-A1E4-1C35300C3F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5B68-9C29-4C85-9C79-5CBEC1150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0554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132C6-F7F0-485D-BEC4-6D71C4EDBF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A88E-0E37-4F72-9C42-316E3B4AB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886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DA4C07-55C7-43F3-8067-A38BEA90E6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0EC8-E447-4868-82A6-382DE6905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4404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CC1FD6-CA30-4B29-9F86-F0B9757DB9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5D650-C4E5-4797-A5D7-47A962F97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1230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14B045-01A9-496F-B8F3-76DFCDBB58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EC48-C53B-4646-A053-CCC7BF9EC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22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E1D79-C97E-4C52-8B76-95BE05F5A3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C4101F25-0E63-4BDF-905C-BD8838A01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952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C5D5ED-9D98-4836-94A5-2F6AF7C656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C85A-BDC7-4BDC-8871-045420B73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25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D6DEDF-5DA3-4096-9551-333485DB34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3450-D527-402E-AB6E-C5BFB09BA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068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0EB2E-4675-4695-A61C-73FF20FD004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6BD0-EEA9-44CB-A250-E63D681A2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48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5F09E8-6723-4346-BCDF-8C4650722D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9D725-B2CB-4A80-99A6-C60C32079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887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62DF46-51DD-4E65-9A21-2A3E9C0A0B1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A58C-22BA-4881-8370-72E1DF76C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87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35CC57D-F179-4DBF-B6E3-A853717191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60D6-062E-4E12-8FF7-4C55DA340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690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482D7-6FBB-4060-9E1E-0E46E7F2FA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EE65-2D97-422B-9F0D-137E97105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651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E2060-D51C-4D66-B0F5-E712464F42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3BD51-26B4-4E72-B49E-7FF93E512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1409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2FE64C-F245-42B2-A442-918C167F3A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9617-4A6B-454B-A19B-70E868C14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06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7327D0-E29B-437E-A37D-86BB52AA4B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CC8B-3BA6-48CF-952D-5FB43A89B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9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AD1E868-1E7E-43E5-A73D-0C62E30D2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A9FF1CF-ED5D-4A65-88C1-C6489D11A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373082D6-EA93-466B-B6DC-006C2B34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1D60062F-21B1-4CC6-A824-501EC7D0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A9A8C62-5312-49D7-A1BB-74C56FD195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2FC08DF-0AE6-4687-ACD1-8AA3A9EB2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66EABE1-7AF5-4DDF-A522-B687AA80D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5DBFA13-4B0D-4C73-9236-102B338F1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36C9DB6F-4745-4B99-A450-31F13BA3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2F5F90CA-C525-4CFA-AD8B-CB3FA618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85DD43E-5274-48DD-9F96-32B005C1D1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4CC0CFA3-F932-42A4-BE1E-8BB164D54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3CD9CB6-D4F2-4E0F-8246-57955BDD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8CC6B79-837A-4060-861A-DD10A78A0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7436D5B2-29D5-42D0-9BC2-095321874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17926720-AFED-4431-BFDA-7AE6EE92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3EB1D65-CFD1-4C1F-8A82-EA359A5AC5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20554F23-55A8-4034-A60E-9E4D166EA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63BB16B1-2D1D-45FA-9D32-C22498C00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1604E44-BD1C-40F2-8469-A788A55F2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2D2A3CD7-F3B5-4C2E-89DA-7AB9C197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DB23C60E-7204-4635-91FF-E768F964B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46E86F7-B9E3-46F9-930B-EE8C3982D7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770E0829-6082-4946-88BC-E984F4626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A81D72B-617D-433C-9C68-A4F120CAD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E761260-3DAC-4E60-AA62-ADC4BD86B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903BBAB3-09DA-45CA-BF4D-7047FA18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A1486F71-19B6-4191-A247-D12178AB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8447698-D303-4DD7-8C40-EDD9AAA0DD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DF4992EE-A4FF-4E7E-8A65-FB3521A80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F1BDA745-6B2B-4BBE-AA6C-742A513E8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6D59C1D-F196-4700-BE05-2F937876C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EB668641-1528-4494-B559-B245E442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E8E47788-CA07-4DF5-B084-BBF3395A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0905DA2-A9BE-4674-A178-6232F8BAC1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7114880F-7DC4-434F-A4F2-64841F508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54C451DE-3176-4690-8B50-BAF5CD446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DB2CDCA-D274-4927-A650-259B14385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BDDBECE9-BED3-4E3E-B471-C90062D6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B6B98E4F-A8A8-4EB1-9596-1642F7A2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D3E503E-DEB1-49B5-AA03-C78C4421AB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C3360701-97C3-4BAD-8F84-E95AB09AB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A836427-3B63-453F-A036-B6195C7FB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99926AE-07F1-40A7-9E27-926BFA269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52361C68-EDAB-48AD-8849-992E0D881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B19AC67-4DF8-4351-815B-76E7BF1C1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4742800-E5FB-4F62-B29E-8D0809038F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D4B4609F-CE72-406C-8342-43F383096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B87689C8-6D92-45CA-B234-2431944F1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8994B5E-B524-4314-84CD-36773B97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0A7CDBA4-7957-4627-A294-BD39AC75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7DD3F59A-A420-492C-937A-3D4558BA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10B4DBC-F4F7-468D-A83D-808973FF3A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230E739E-29AC-4F1C-88C9-A417C3EF6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9B819F7-9587-45BF-9582-290BF7C30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D8B931F-4CEA-48F0-8B26-9CF940609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905535B5-B0D5-40FB-86A5-ED1713C60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1681DF27-3876-46F8-B55B-A78FE611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EB6BDA5-0301-4BE4-B922-5A0108FFE3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1FDB1A92-F2D1-4ECE-A080-25E9C4180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79D3A0F-B1C3-4D79-ACAA-833730C1F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9D081D2-A528-4984-A0FE-7F4A84310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6B1715D4-4255-4915-A546-75C25FB5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2AAD3D42-23CB-4D60-92BF-3ECF461B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4FA71B1-DE15-408C-8823-11C8913711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</a:lstStyle>
          <a:p>
            <a:pPr>
              <a:defRPr/>
            </a:pPr>
            <a:fld id="{5C4A36E4-F3E5-44D6-A702-9B8F8E19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rPwOrf4s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39Eh5GsUU&amp;index=7&amp;list=PL11ADD17785C9C9A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web/empsit/cpseea10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Ulu3SCAmeBA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3GTgniuxA50&amp;index=3&amp;list=PL1oDmcs0xTD9Aig5cP8_R1gzq-mQHgcAH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ls.gov/web/empsit/cpseea10.htm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rPwOrf4s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FC72AE7-D510-4302-93CB-0A2E5E05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000" b="1"/>
              <a:t>Macro Measures Unemployment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EAB23795-84DD-4CC8-8A27-EB256AB5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1E35D9-3C3B-4239-A638-417A59C0B47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85C4883-9DFC-483F-83CF-57FA7B351914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B713247F-2B2F-4599-AFDB-195DD799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3413"/>
            <a:ext cx="81708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520700" indent="-5191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#3 Cyclical Unemployment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9ABEB6A7-DC50-4A50-BACE-ACA1F581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4756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3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800">
                <a:solidFill>
                  <a:srgbClr val="000000"/>
                </a:solidFill>
                <a:latin typeface="Times New Roman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rgbClr val="000000"/>
                </a:solidFill>
                <a:latin typeface="Times New Roman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000099"/>
              </a:buClr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Unemployment caused from a recession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99"/>
              </a:buClr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As demand for goods and services falls, demand for labor falls and workers are fired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0099"/>
              </a:buClr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This is sometimes called “</a:t>
            </a:r>
            <a:r>
              <a:rPr lang="en-US" altLang="en-US" sz="2800" b="1" i="1" dirty="0">
                <a:solidFill>
                  <a:srgbClr val="000099"/>
                </a:solidFill>
              </a:rPr>
              <a:t>demand deficient unemployment</a:t>
            </a:r>
            <a:r>
              <a:rPr lang="en-US" altLang="en-US" sz="2800" b="1" dirty="0">
                <a:solidFill>
                  <a:srgbClr val="000099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b="1" u="sng" dirty="0">
                <a:solidFill>
                  <a:schemeClr val="tx1"/>
                </a:solidFill>
              </a:rPr>
              <a:t>Examples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800" b="1" dirty="0"/>
              <a:t>Steel workers laid off during recessions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800" b="1" dirty="0"/>
              <a:t>Restaurant owners fire waiters after months of poor sales due to recession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800" b="1" dirty="0"/>
              <a:t>High unemployment during the Great Depression 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CD903DDD-4BE7-4246-946D-698239EC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92D6E8-E00C-4D45-BC56-E6F72DF59DC6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0CA50BD6-01C3-410F-8C82-813FD6C5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9375"/>
            <a:ext cx="838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3 Types of Unemployment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>
            <a:extLst>
              <a:ext uri="{FF2B5EF4-FFF2-40B4-BE49-F238E27FC236}">
                <a16:creationId xmlns:a16="http://schemas.microsoft.com/office/drawing/2014/main" id="{60704DB5-A0B0-45BD-90D4-3C64B7C38174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28600" y="914400"/>
            <a:ext cx="8686800" cy="3048000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6600" b="1">
                <a:solidFill>
                  <a:schemeClr val="tx1"/>
                </a:solidFill>
              </a:rPr>
              <a:t>Natural Rate of </a:t>
            </a:r>
            <a:br>
              <a:rPr lang="en-US" altLang="en-US" sz="6600" b="1">
                <a:solidFill>
                  <a:schemeClr val="tx1"/>
                </a:solidFill>
              </a:rPr>
            </a:br>
            <a:r>
              <a:rPr lang="en-US" altLang="en-US" sz="6600" b="1">
                <a:solidFill>
                  <a:schemeClr val="tx1"/>
                </a:solidFill>
              </a:rPr>
              <a:t>Unemployment (NRU)</a:t>
            </a:r>
          </a:p>
        </p:txBody>
      </p:sp>
      <p:pic>
        <p:nvPicPr>
          <p:cNvPr id="32771" name="Picture 5" descr="http://www.youtube.com/yt/brand/media/image/YouTube-icon-full_color.png">
            <a:hlinkClick r:id="rId3"/>
            <a:extLst>
              <a:ext uri="{FF2B5EF4-FFF2-40B4-BE49-F238E27FC236}">
                <a16:creationId xmlns:a16="http://schemas.microsoft.com/office/drawing/2014/main" id="{D2090D51-80D5-4BAB-9D46-119E49DF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6226175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7173C71-BA8A-458D-AF20-19993E73CD70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  <p:sp>
        <p:nvSpPr>
          <p:cNvPr id="32773" name="Rectangle 1">
            <a:extLst>
              <a:ext uri="{FF2B5EF4-FFF2-40B4-BE49-F238E27FC236}">
                <a16:creationId xmlns:a16="http://schemas.microsoft.com/office/drawing/2014/main" id="{4E96ABBA-79B5-43A2-A651-D4337334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Many people assume that our goal is zero percent unemployment, but it’s not.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Why?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C33B4575-373E-4DE7-A1B1-6A494D64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055688"/>
            <a:ext cx="87630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 marL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marL="457200" indent="-457200" eaLnBrk="1" hangingPunct="1">
              <a:spcAft>
                <a:spcPts val="1200"/>
              </a:spcAft>
              <a:buClr>
                <a:srgbClr val="99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There will always be people between jobs or replaced by technology.  The economy is healthy if there is only frictional and structural unemployment.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en-US" sz="1000" b="1" u="heavy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en-US" b="1" u="heavy" dirty="0">
                <a:solidFill>
                  <a:schemeClr val="tx1"/>
                </a:solidFill>
              </a:rPr>
              <a:t>Natural Rate of Unemployment (NRU)</a:t>
            </a:r>
            <a:endParaRPr lang="en-US" altLang="en-US" b="1" dirty="0">
              <a:solidFill>
                <a:schemeClr val="tx1"/>
              </a:solidFill>
            </a:endParaRPr>
          </a:p>
          <a:p>
            <a:pPr marL="457200" indent="-457200" eaLnBrk="1" hangingPunct="1"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Frictional plus structural unemployment. 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en-US" b="1" u="heavy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en-US" b="1" u="heavy" dirty="0">
                <a:solidFill>
                  <a:schemeClr val="tx1"/>
                </a:solidFill>
              </a:rPr>
              <a:t>Full Employment Output (Y)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The Real GDP that is created when there is no cyclical unemployment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en-US" altLang="en-US" b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	</a:t>
            </a:r>
            <a:r>
              <a:rPr lang="en-US" altLang="en-US" b="1" dirty="0">
                <a:solidFill>
                  <a:srgbClr val="FF0000"/>
                </a:solidFill>
              </a:rPr>
              <a:t>The US is at full employment when there is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4% - 6% unemployment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45C00AF-596A-4E4F-94FB-23944A36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05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The Natural Rate of Unemployment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D125ADA-AB64-4B5E-8368-DDE40B83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4EDFA-9F7E-4086-846E-1FCC93BBF330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34821" name="Picture 5" descr="http://www.youtube.com/yt/brand/media/image/YouTube-icon-full_color.png">
            <a:hlinkClick r:id="rId3"/>
            <a:extLst>
              <a:ext uri="{FF2B5EF4-FFF2-40B4-BE49-F238E27FC236}">
                <a16:creationId xmlns:a16="http://schemas.microsoft.com/office/drawing/2014/main" id="{AE72CE11-DAA0-4A9E-90F6-98501C6F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8988"/>
            <a:ext cx="8207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3">
            <a:extLst>
              <a:ext uri="{FF2B5EF4-FFF2-40B4-BE49-F238E27FC236}">
                <a16:creationId xmlns:a16="http://schemas.microsoft.com/office/drawing/2014/main" id="{129B44EC-0BB4-4B5E-A2CC-1F85336B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88900"/>
            <a:ext cx="90027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en-US" sz="4800" b="1">
                <a:solidFill>
                  <a:srgbClr val="000099"/>
                </a:solidFill>
              </a:rPr>
              <a:t>Unemployment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en-US" sz="4800" b="1">
                <a:solidFill>
                  <a:srgbClr val="000099"/>
                </a:solidFill>
              </a:rPr>
              <a:t>and the Business Cycle </a:t>
            </a:r>
          </a:p>
        </p:txBody>
      </p:sp>
      <p:sp>
        <p:nvSpPr>
          <p:cNvPr id="36867" name="Slide Number Placeholder 23">
            <a:extLst>
              <a:ext uri="{FF2B5EF4-FFF2-40B4-BE49-F238E27FC236}">
                <a16:creationId xmlns:a16="http://schemas.microsoft.com/office/drawing/2014/main" id="{CFD1C068-D7F7-4AE5-8476-945402BA3295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buClr>
                <a:srgbClr val="000000"/>
              </a:buClr>
              <a:buSzPct val="100000"/>
            </a:pPr>
            <a:fld id="{6879E2D3-384D-4D27-8D51-1ED12CD61454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09D39193-3A08-4869-A72A-5DA127093DA2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BAECC2-F5EF-410E-A83B-DF6958F15BB5}"/>
              </a:ext>
            </a:extLst>
          </p:cNvPr>
          <p:cNvCxnSpPr>
            <a:cxnSpLocks/>
          </p:cNvCxnSpPr>
          <p:nvPr/>
        </p:nvCxnSpPr>
        <p:spPr>
          <a:xfrm flipV="1">
            <a:off x="2273300" y="2360613"/>
            <a:ext cx="4965700" cy="2301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BFC4C43E-E4B8-459D-AB2D-24FDA832C73E}"/>
              </a:ext>
            </a:extLst>
          </p:cNvPr>
          <p:cNvSpPr/>
          <p:nvPr/>
        </p:nvSpPr>
        <p:spPr>
          <a:xfrm>
            <a:off x="2665413" y="2749550"/>
            <a:ext cx="3333750" cy="1982788"/>
          </a:xfrm>
          <a:custGeom>
            <a:avLst/>
            <a:gdLst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341257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515429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614057 w 6647543"/>
              <a:gd name="connsiteY6" fmla="*/ 1088571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744685 w 6647543"/>
              <a:gd name="connsiteY6" fmla="*/ 1059542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543" h="1582057">
                <a:moveTo>
                  <a:pt x="0" y="1582057"/>
                </a:moveTo>
                <a:cubicBezTo>
                  <a:pt x="169333" y="1394581"/>
                  <a:pt x="338666" y="1207105"/>
                  <a:pt x="522514" y="1074057"/>
                </a:cubicBezTo>
                <a:cubicBezTo>
                  <a:pt x="706362" y="941009"/>
                  <a:pt x="911981" y="839409"/>
                  <a:pt x="1103086" y="783771"/>
                </a:cubicBezTo>
                <a:cubicBezTo>
                  <a:pt x="1294191" y="728133"/>
                  <a:pt x="1478038" y="711200"/>
                  <a:pt x="1669143" y="740229"/>
                </a:cubicBezTo>
                <a:cubicBezTo>
                  <a:pt x="1860248" y="769258"/>
                  <a:pt x="2249714" y="957943"/>
                  <a:pt x="2249714" y="957943"/>
                </a:cubicBezTo>
                <a:cubicBezTo>
                  <a:pt x="2474685" y="1040190"/>
                  <a:pt x="2769809" y="1216781"/>
                  <a:pt x="3018971" y="1233714"/>
                </a:cubicBezTo>
                <a:cubicBezTo>
                  <a:pt x="3268133" y="1250647"/>
                  <a:pt x="3546323" y="1141789"/>
                  <a:pt x="3744685" y="1059542"/>
                </a:cubicBezTo>
                <a:cubicBezTo>
                  <a:pt x="3943047" y="977295"/>
                  <a:pt x="4061581" y="858762"/>
                  <a:pt x="4209143" y="740229"/>
                </a:cubicBezTo>
                <a:cubicBezTo>
                  <a:pt x="4356705" y="621696"/>
                  <a:pt x="4487333" y="457200"/>
                  <a:pt x="4630057" y="348343"/>
                </a:cubicBezTo>
                <a:cubicBezTo>
                  <a:pt x="4772781" y="239486"/>
                  <a:pt x="4917924" y="145143"/>
                  <a:pt x="5065486" y="87086"/>
                </a:cubicBezTo>
                <a:cubicBezTo>
                  <a:pt x="5213048" y="29029"/>
                  <a:pt x="5358191" y="0"/>
                  <a:pt x="5515429" y="0"/>
                </a:cubicBezTo>
                <a:cubicBezTo>
                  <a:pt x="5672667" y="0"/>
                  <a:pt x="5868609" y="48381"/>
                  <a:pt x="6008914" y="87086"/>
                </a:cubicBezTo>
                <a:cubicBezTo>
                  <a:pt x="6149219" y="125791"/>
                  <a:pt x="6250819" y="176591"/>
                  <a:pt x="6357257" y="232229"/>
                </a:cubicBezTo>
                <a:cubicBezTo>
                  <a:pt x="6463695" y="287867"/>
                  <a:pt x="6579809" y="342296"/>
                  <a:pt x="6647543" y="420915"/>
                </a:cubicBezTo>
              </a:path>
            </a:pathLst>
          </a:cu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A3CBDF-252A-4180-9D62-47A978461187}"/>
              </a:ext>
            </a:extLst>
          </p:cNvPr>
          <p:cNvCxnSpPr/>
          <p:nvPr/>
        </p:nvCxnSpPr>
        <p:spPr>
          <a:xfrm>
            <a:off x="1949450" y="1901825"/>
            <a:ext cx="0" cy="3044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3FC312-F7AA-4B70-A397-F89CA842E586}"/>
              </a:ext>
            </a:extLst>
          </p:cNvPr>
          <p:cNvCxnSpPr/>
          <p:nvPr/>
        </p:nvCxnSpPr>
        <p:spPr>
          <a:xfrm flipV="1">
            <a:off x="1949450" y="4946650"/>
            <a:ext cx="388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 Box 8">
            <a:extLst>
              <a:ext uri="{FF2B5EF4-FFF2-40B4-BE49-F238E27FC236}">
                <a16:creationId xmlns:a16="http://schemas.microsoft.com/office/drawing/2014/main" id="{200D1449-92C5-4F1C-844E-348BC8497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5048250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6874" name="Text Box 8">
            <a:extLst>
              <a:ext uri="{FF2B5EF4-FFF2-40B4-BE49-F238E27FC236}">
                <a16:creationId xmlns:a16="http://schemas.microsoft.com/office/drawing/2014/main" id="{6CC4F437-FF63-46F5-8A95-1D2BC2C24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03350"/>
            <a:ext cx="1263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chemeClr val="tx1"/>
                </a:solidFill>
              </a:rPr>
              <a:t>Real GDP</a:t>
            </a:r>
          </a:p>
        </p:txBody>
      </p:sp>
      <p:sp>
        <p:nvSpPr>
          <p:cNvPr id="36875" name="Text Box 13">
            <a:extLst>
              <a:ext uri="{FF2B5EF4-FFF2-40B4-BE49-F238E27FC236}">
                <a16:creationId xmlns:a16="http://schemas.microsoft.com/office/drawing/2014/main" id="{98EEA2CB-5E74-4402-B1B0-A7C4E74C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2867025"/>
            <a:ext cx="22526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800000"/>
                </a:solidFill>
              </a:rPr>
              <a:t>Real 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800000"/>
                </a:solidFill>
              </a:rPr>
              <a:t>GDP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0239655-897F-4391-BE76-EA8954C32F2B}"/>
              </a:ext>
            </a:extLst>
          </p:cNvPr>
          <p:cNvSpPr/>
          <p:nvPr/>
        </p:nvSpPr>
        <p:spPr>
          <a:xfrm>
            <a:off x="4176713" y="4222750"/>
            <a:ext cx="155575" cy="13335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4817D2C7-B6A6-4A5A-A779-5EBB2C81EC78}"/>
              </a:ext>
            </a:extLst>
          </p:cNvPr>
          <p:cNvSpPr/>
          <p:nvPr/>
        </p:nvSpPr>
        <p:spPr>
          <a:xfrm>
            <a:off x="4776788" y="3403600"/>
            <a:ext cx="157162" cy="13493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9D0186EB-B10E-4D26-965A-1D7B1874ABC0}"/>
              </a:ext>
            </a:extLst>
          </p:cNvPr>
          <p:cNvSpPr/>
          <p:nvPr/>
        </p:nvSpPr>
        <p:spPr>
          <a:xfrm>
            <a:off x="5294313" y="2689225"/>
            <a:ext cx="155575" cy="133350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769423B1-6435-4C43-BDED-A84670DCD3B4}"/>
              </a:ext>
            </a:extLst>
          </p:cNvPr>
          <p:cNvSpPr/>
          <p:nvPr/>
        </p:nvSpPr>
        <p:spPr>
          <a:xfrm>
            <a:off x="914400" y="5661025"/>
            <a:ext cx="155575" cy="13335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A30CF2E2-A2DB-4C17-97B0-417E76F1C985}"/>
              </a:ext>
            </a:extLst>
          </p:cNvPr>
          <p:cNvSpPr/>
          <p:nvPr/>
        </p:nvSpPr>
        <p:spPr>
          <a:xfrm>
            <a:off x="901700" y="6045200"/>
            <a:ext cx="155575" cy="13335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8461783C-D0EC-470C-B277-532B84AB54A7}"/>
              </a:ext>
            </a:extLst>
          </p:cNvPr>
          <p:cNvSpPr/>
          <p:nvPr/>
        </p:nvSpPr>
        <p:spPr>
          <a:xfrm>
            <a:off x="890588" y="6496050"/>
            <a:ext cx="155575" cy="133350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07E01145-3911-42FC-8F7D-CADDBD99E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46713"/>
            <a:ext cx="3557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2800" b="1">
                <a:solidFill>
                  <a:schemeClr val="tx1"/>
                </a:solidFill>
              </a:rPr>
              <a:t>6+% Unemployment</a:t>
            </a: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DB8E5A19-DEFD-4CCA-92D5-3586A5CB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76925"/>
            <a:ext cx="370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2800" b="1">
                <a:solidFill>
                  <a:schemeClr val="tx1"/>
                </a:solidFill>
              </a:rPr>
              <a:t>4-6% Unemployment</a:t>
            </a: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EA6B6A06-9FE4-4627-94AB-45DAC3CD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6305550"/>
            <a:ext cx="76311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altLang="en-US" sz="2800" b="1">
                <a:solidFill>
                  <a:schemeClr val="tx1"/>
                </a:solidFill>
              </a:rPr>
              <a:t>Super low unemployment leads to inflation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F896A5A6-13DA-48DA-A210-D9E43A47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868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000000"/>
                </a:solidFill>
                <a:latin typeface="Times New Roman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600" b="1" dirty="0">
                <a:solidFill>
                  <a:srgbClr val="000099"/>
                </a:solidFill>
              </a:rPr>
              <a:t>The Natural Rate of Unemployment in France and Germany is around 8–10%. 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000" b="1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Times New Roman" charset="0"/>
              <a:buChar char="•"/>
              <a:defRPr/>
            </a:pPr>
            <a:endParaRPr lang="en-US" altLang="en-US" sz="1000" b="1" dirty="0"/>
          </a:p>
          <a:p>
            <a:pPr marL="1587" indent="0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2800" b="1" dirty="0"/>
          </a:p>
          <a:p>
            <a:pPr marL="1587" indent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Some economists attribute the difference to more generous unemployment benefits in European countries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Font typeface="Times New Roman" charset="0"/>
              <a:buChar char="–"/>
              <a:defRPr/>
            </a:pPr>
            <a:endParaRPr lang="en-US" altLang="en-US" b="1" dirty="0">
              <a:solidFill>
                <a:srgbClr val="000099"/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Font typeface="Times New Roman" charset="0"/>
              <a:buChar char="–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In the U.S. unemployment benefits last for 6 months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Font typeface="Times New Roman" charset="0"/>
              <a:buChar char="–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Unemployment benefits in some European countries are indefinite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Font typeface="Times New Roman" charset="0"/>
              <a:buChar char="–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The generous benefits reduce incentives to search for a job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5793BE51-C49A-496E-B1EF-D1DEDCAB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895350"/>
            <a:ext cx="87630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en-US" sz="2800" b="1" dirty="0"/>
              <a:t>The unemployment rate can misdiagnose the actual unemployment rate because of: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US" altLang="en-US" sz="2400" b="1" u="sng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b="1" u="sng" dirty="0">
                <a:solidFill>
                  <a:srgbClr val="000099"/>
                </a:solidFill>
              </a:rPr>
              <a:t>Discouraged Workers</a:t>
            </a:r>
          </a:p>
          <a:p>
            <a:pPr marL="347472" indent="-347472" eaLnBrk="1" hangingPunct="1">
              <a:spcBef>
                <a:spcPct val="0"/>
              </a:spcBef>
              <a:buClr>
                <a:srgbClr val="990000"/>
              </a:buClr>
              <a:buFont typeface="Arial" charset="0"/>
              <a:buChar char="•"/>
              <a:defRPr/>
            </a:pPr>
            <a:r>
              <a:rPr lang="en-US" altLang="en-US" sz="2400" b="1" dirty="0">
                <a:solidFill>
                  <a:srgbClr val="990000"/>
                </a:solidFill>
              </a:rPr>
              <a:t>Some people are no longer looking for a job because they have given up.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b="1" u="sng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u="sng" dirty="0">
                <a:solidFill>
                  <a:srgbClr val="000099"/>
                </a:solidFill>
              </a:rPr>
              <a:t>Underemployed Workers </a:t>
            </a:r>
          </a:p>
          <a:p>
            <a:pPr marL="347472" indent="-342900"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Arial" charset="0"/>
              <a:buChar char="•"/>
              <a:defRPr/>
            </a:pPr>
            <a:r>
              <a:rPr lang="en-US" altLang="en-US" sz="2400" b="1" dirty="0">
                <a:solidFill>
                  <a:srgbClr val="990000"/>
                </a:solidFill>
              </a:rPr>
              <a:t>Someone who wants more hours but can’t get them is still   considered employed.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u="sng" dirty="0">
                <a:solidFill>
                  <a:srgbClr val="000099"/>
                </a:solidFill>
              </a:rPr>
              <a:t>Race/Age Inequalities</a:t>
            </a:r>
          </a:p>
          <a:p>
            <a:pPr marL="347472" indent="-342900"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Arial" charset="0"/>
              <a:buChar char="•"/>
              <a:defRPr/>
            </a:pPr>
            <a:r>
              <a:rPr lang="en-US" altLang="en-US" sz="2400" b="1" dirty="0">
                <a:solidFill>
                  <a:srgbClr val="990000"/>
                </a:solidFill>
              </a:rPr>
              <a:t>The overall unemployment rate doesn’t show disparity for minorities and teenagers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EF385E3-BF40-4E2C-B8F8-CD4BD254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013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Criticisms of the Unemployment Rate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E21503BC-51EF-4C32-8A89-057A714A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07E1B3B-4027-4FEF-8929-0C2E4B0EC8B0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CD33B2A-D665-43C7-9457-DB3F1CE9B6C7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  <p:pic>
        <p:nvPicPr>
          <p:cNvPr id="39942" name="Picture 6" descr="http://www.kuder.com/wp-content/uploads/2012/02/us-bureau-of-labor-statistics.jpg">
            <a:hlinkClick r:id="rId3"/>
            <a:extLst>
              <a:ext uri="{FF2B5EF4-FFF2-40B4-BE49-F238E27FC236}">
                <a16:creationId xmlns:a16="http://schemas.microsoft.com/office/drawing/2014/main" id="{CAE6CE76-9155-4758-86D8-F1DDB997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7999"/>
          <a:stretch>
            <a:fillRect/>
          </a:stretch>
        </p:blipFill>
        <p:spPr bwMode="auto">
          <a:xfrm>
            <a:off x="6819900" y="5600700"/>
            <a:ext cx="1371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8" descr="Image result for click here hand transparent">
            <a:extLst>
              <a:ext uri="{FF2B5EF4-FFF2-40B4-BE49-F238E27FC236}">
                <a16:creationId xmlns:a16="http://schemas.microsoft.com/office/drawing/2014/main" id="{FF013406-2B80-4606-BC21-82D3FF215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44" name="AutoShape 10" descr="Image result for click here hand transparent">
            <a:extLst>
              <a:ext uri="{FF2B5EF4-FFF2-40B4-BE49-F238E27FC236}">
                <a16:creationId xmlns:a16="http://schemas.microsoft.com/office/drawing/2014/main" id="{DD5071D6-B0F8-421C-A40B-034BD0CEEB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9945" name="Picture 13" descr="http://www.clker.com/cliparts/9/1/1/6/12247849541307080526radacina_cursor_hand.svg.med.png">
            <a:extLst>
              <a:ext uri="{FF2B5EF4-FFF2-40B4-BE49-F238E27FC236}">
                <a16:creationId xmlns:a16="http://schemas.microsoft.com/office/drawing/2014/main" id="{30D206B9-CE5D-4F77-BCDB-DA08BB3C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4885">
            <a:off x="8210550" y="3608388"/>
            <a:ext cx="6540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F10E15A6-02F7-4F39-B682-8C30EEF8D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SzPct val="45000"/>
              <a:buFontTx/>
              <a:buNone/>
            </a:pPr>
            <a:fld id="{7A379301-49AF-4767-86E8-9F749DA5093A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Pct val="45000"/>
                <a:buFontTx/>
                <a:buNone/>
              </a:pPr>
              <a:t>16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41987" name="Picture 5" descr="http://www.youtube.com/yt/brand/media/image/YouTube-icon-full_color.png">
            <a:hlinkClick r:id="rId2"/>
            <a:extLst>
              <a:ext uri="{FF2B5EF4-FFF2-40B4-BE49-F238E27FC236}">
                <a16:creationId xmlns:a16="http://schemas.microsoft.com/office/drawing/2014/main" id="{2065D852-1545-41CF-AEB1-3D014D1E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135688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5688BF2F-673A-412B-97B2-2E823607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US" altLang="en-US" sz="4400" b="1">
                <a:solidFill>
                  <a:schemeClr val="tx1"/>
                </a:solidFill>
              </a:rPr>
              <a:t>Are You Unemployed?</a:t>
            </a: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D81A6A3D-A72C-46F6-BC12-BD606CFB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7253" r="35188" b="22917"/>
          <a:stretch>
            <a:fillRect/>
          </a:stretch>
        </p:blipFill>
        <p:spPr bwMode="auto">
          <a:xfrm>
            <a:off x="304800" y="936625"/>
            <a:ext cx="8289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35A318BB-8A21-4A45-A599-8DFAECB09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SzPct val="45000"/>
              <a:buFontTx/>
              <a:buNone/>
            </a:pPr>
            <a:fld id="{84EC5888-4A3A-4249-A5FC-B2319102CD74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Pct val="45000"/>
                <a:buFontTx/>
                <a:buNone/>
              </a:pPr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43011" name="Picture 5" descr="http://www.youtube.com/yt/brand/media/image/YouTube-icon-full_color.png">
            <a:hlinkClick r:id="rId2"/>
            <a:extLst>
              <a:ext uri="{FF2B5EF4-FFF2-40B4-BE49-F238E27FC236}">
                <a16:creationId xmlns:a16="http://schemas.microsoft.com/office/drawing/2014/main" id="{91F8ECC1-EE88-4C24-8782-F4289750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135688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>
            <a:extLst>
              <a:ext uri="{FF2B5EF4-FFF2-40B4-BE49-F238E27FC236}">
                <a16:creationId xmlns:a16="http://schemas.microsoft.com/office/drawing/2014/main" id="{E5A3B4C0-B9DD-499E-AD91-2B755331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16211" r="35213" b="22656"/>
          <a:stretch>
            <a:fillRect/>
          </a:stretch>
        </p:blipFill>
        <p:spPr bwMode="auto">
          <a:xfrm>
            <a:off x="571500" y="1295400"/>
            <a:ext cx="802957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4">
            <a:extLst>
              <a:ext uri="{FF2B5EF4-FFF2-40B4-BE49-F238E27FC236}">
                <a16:creationId xmlns:a16="http://schemas.microsoft.com/office/drawing/2014/main" id="{7ED57DA7-7490-4B64-87F1-846ED461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900"/>
            <a:ext cx="9144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US" altLang="en-US" sz="4400" b="1">
                <a:solidFill>
                  <a:schemeClr val="tx1"/>
                </a:solidFill>
              </a:rPr>
              <a:t>Econmovies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US" altLang="en-US" sz="4400" b="1">
                <a:solidFill>
                  <a:schemeClr val="tx1"/>
                </a:solidFill>
              </a:rPr>
              <a:t>Episode 6: Back to the Future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FFC69E3D-3740-4878-A3E7-FC7C90785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75" y="0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</a:rPr>
              <a:t>2013 Audit Exam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E5B9BE8A-39B6-458E-9C67-F251462F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20438" r="8527" b="16071"/>
          <a:stretch>
            <a:fillRect/>
          </a:stretch>
        </p:blipFill>
        <p:spPr bwMode="auto">
          <a:xfrm>
            <a:off x="-25400" y="836613"/>
            <a:ext cx="9088438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4AB805-B675-4CAB-9598-446B70AEBB8A}"/>
              </a:ext>
            </a:extLst>
          </p:cNvPr>
          <p:cNvSpPr/>
          <p:nvPr/>
        </p:nvSpPr>
        <p:spPr>
          <a:xfrm>
            <a:off x="685800" y="3886200"/>
            <a:ext cx="512763" cy="4079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>
            <a:extLst>
              <a:ext uri="{FF2B5EF4-FFF2-40B4-BE49-F238E27FC236}">
                <a16:creationId xmlns:a16="http://schemas.microsoft.com/office/drawing/2014/main" id="{9DC82E3F-24D7-445F-96E2-EB74F36C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C08B29-F15D-4CD0-A7A1-E811FBFA541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D8D0E0E-007E-4EBF-AEE9-1B9EB262203C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  <p:pic>
        <p:nvPicPr>
          <p:cNvPr id="46084" name="Picture 8">
            <a:extLst>
              <a:ext uri="{FF2B5EF4-FFF2-40B4-BE49-F238E27FC236}">
                <a16:creationId xmlns:a16="http://schemas.microsoft.com/office/drawing/2014/main" id="{7337AAF4-E9DC-49DD-BE0E-16B0154E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4880" r="31516" b="12500"/>
          <a:stretch>
            <a:fillRect/>
          </a:stretch>
        </p:blipFill>
        <p:spPr bwMode="auto">
          <a:xfrm>
            <a:off x="33338" y="230188"/>
            <a:ext cx="8805862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932632-7D5E-4923-873F-20643A57EEDE}"/>
              </a:ext>
            </a:extLst>
          </p:cNvPr>
          <p:cNvSpPr/>
          <p:nvPr/>
        </p:nvSpPr>
        <p:spPr>
          <a:xfrm>
            <a:off x="762000" y="4038600"/>
            <a:ext cx="457200" cy="457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6086" name="Rectangle 1">
            <a:extLst>
              <a:ext uri="{FF2B5EF4-FFF2-40B4-BE49-F238E27FC236}">
                <a16:creationId xmlns:a16="http://schemas.microsoft.com/office/drawing/2014/main" id="{202B195B-0944-4B55-A763-2D43D7F8D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75" y="0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</a:rPr>
              <a:t>2008 Audit Exam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E5DC4A-9264-48B6-AF4C-11F36CCF45A8}"/>
              </a:ext>
            </a:extLst>
          </p:cNvPr>
          <p:cNvCxnSpPr/>
          <p:nvPr/>
        </p:nvCxnSpPr>
        <p:spPr>
          <a:xfrm>
            <a:off x="3138488" y="3500438"/>
            <a:ext cx="0" cy="209073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7BFA13-0ACF-42B2-9614-DFD8D6E8CC56}"/>
              </a:ext>
            </a:extLst>
          </p:cNvPr>
          <p:cNvCxnSpPr/>
          <p:nvPr/>
        </p:nvCxnSpPr>
        <p:spPr>
          <a:xfrm flipH="1">
            <a:off x="4830763" y="3990975"/>
            <a:ext cx="3175" cy="1600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C2E06B-5E17-4841-BBF3-BDEEE619EDA8}"/>
              </a:ext>
            </a:extLst>
          </p:cNvPr>
          <p:cNvCxnSpPr/>
          <p:nvPr/>
        </p:nvCxnSpPr>
        <p:spPr>
          <a:xfrm flipH="1">
            <a:off x="6951663" y="2792413"/>
            <a:ext cx="0" cy="27924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 Box 5">
            <a:extLst>
              <a:ext uri="{FF2B5EF4-FFF2-40B4-BE49-F238E27FC236}">
                <a16:creationId xmlns:a16="http://schemas.microsoft.com/office/drawing/2014/main" id="{B8C5C78E-5C10-43AE-9F64-E5894FA5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766763"/>
            <a:ext cx="9144000" cy="560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Identify the parts of the business cycle 1-7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80290851-6CA8-4876-ADD1-F78B05A0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047875"/>
            <a:ext cx="49053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chemeClr val="tx1"/>
                </a:solidFill>
              </a:rPr>
              <a:t>#5</a:t>
            </a:r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8A315954-A7C9-4F9A-A7D4-C0FED2AC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35213"/>
            <a:ext cx="5334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chemeClr val="tx1"/>
                </a:solidFill>
              </a:rPr>
              <a:t>#6</a:t>
            </a:r>
          </a:p>
        </p:txBody>
      </p:sp>
      <p:sp>
        <p:nvSpPr>
          <p:cNvPr id="16392" name="AutoShape 10">
            <a:extLst>
              <a:ext uri="{FF2B5EF4-FFF2-40B4-BE49-F238E27FC236}">
                <a16:creationId xmlns:a16="http://schemas.microsoft.com/office/drawing/2014/main" id="{47957BF9-1D0D-410C-A498-8A9BABCD2623}"/>
              </a:ext>
            </a:extLst>
          </p:cNvPr>
          <p:cNvSpPr>
            <a:spLocks/>
          </p:cNvSpPr>
          <p:nvPr/>
        </p:nvSpPr>
        <p:spPr bwMode="auto">
          <a:xfrm>
            <a:off x="4930775" y="3560763"/>
            <a:ext cx="157163" cy="300037"/>
          </a:xfrm>
          <a:prstGeom prst="rightBrace">
            <a:avLst>
              <a:gd name="adj1" fmla="val 159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buClr>
                <a:srgbClr val="000000"/>
              </a:buClr>
              <a:buSzPct val="100000"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93" name="Line 11">
            <a:extLst>
              <a:ext uri="{FF2B5EF4-FFF2-40B4-BE49-F238E27FC236}">
                <a16:creationId xmlns:a16="http://schemas.microsoft.com/office/drawing/2014/main" id="{D1C50F5E-2997-4C29-B714-283D938AA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1275" y="2868613"/>
            <a:ext cx="409575" cy="817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4" name="AutoShape 12">
            <a:extLst>
              <a:ext uri="{FF2B5EF4-FFF2-40B4-BE49-F238E27FC236}">
                <a16:creationId xmlns:a16="http://schemas.microsoft.com/office/drawing/2014/main" id="{F6279CC1-2DD3-4080-812F-C465F5FD6A1B}"/>
              </a:ext>
            </a:extLst>
          </p:cNvPr>
          <p:cNvSpPr>
            <a:spLocks/>
          </p:cNvSpPr>
          <p:nvPr/>
        </p:nvSpPr>
        <p:spPr bwMode="auto">
          <a:xfrm>
            <a:off x="2682875" y="3530600"/>
            <a:ext cx="244475" cy="312738"/>
          </a:xfrm>
          <a:prstGeom prst="leftBrace">
            <a:avLst>
              <a:gd name="adj1" fmla="val 27278"/>
              <a:gd name="adj2" fmla="val 5173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buClr>
                <a:srgbClr val="000000"/>
              </a:buClr>
              <a:buSzPct val="100000"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DFDEBF16-B782-424A-87F9-E6B45578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4329113"/>
            <a:ext cx="5016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000000"/>
                </a:solidFill>
              </a:rPr>
              <a:t>#7</a:t>
            </a:r>
          </a:p>
        </p:txBody>
      </p:sp>
      <p:sp>
        <p:nvSpPr>
          <p:cNvPr id="16396" name="Line 14">
            <a:extLst>
              <a:ext uri="{FF2B5EF4-FFF2-40B4-BE49-F238E27FC236}">
                <a16:creationId xmlns:a16="http://schemas.microsoft.com/office/drawing/2014/main" id="{1C0C8EBB-E62D-4455-B027-225F6728F4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05688" y="3213100"/>
            <a:ext cx="209550" cy="1171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7" name="Slide Number Placeholder 16">
            <a:extLst>
              <a:ext uri="{FF2B5EF4-FFF2-40B4-BE49-F238E27FC236}">
                <a16:creationId xmlns:a16="http://schemas.microsoft.com/office/drawing/2014/main" id="{DE21031C-206E-4921-9026-ABB486E11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E544317-DF93-4A77-B055-BD76BE12500D}" type="slidenum">
              <a:rPr lang="en-US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EE1175-14F5-44FD-A3EC-F79AC8F60E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35075" y="2878138"/>
            <a:ext cx="7391400" cy="124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05BBF677-A42B-4034-A8BD-B50DFDD75BC9}"/>
              </a:ext>
            </a:extLst>
          </p:cNvPr>
          <p:cNvSpPr/>
          <p:nvPr/>
        </p:nvSpPr>
        <p:spPr>
          <a:xfrm>
            <a:off x="1630363" y="2746375"/>
            <a:ext cx="6646862" cy="1582738"/>
          </a:xfrm>
          <a:custGeom>
            <a:avLst/>
            <a:gdLst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341257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515429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614057 w 6647543"/>
              <a:gd name="connsiteY6" fmla="*/ 1088571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744685 w 6647543"/>
              <a:gd name="connsiteY6" fmla="*/ 1059542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543" h="1582057">
                <a:moveTo>
                  <a:pt x="0" y="1582057"/>
                </a:moveTo>
                <a:cubicBezTo>
                  <a:pt x="169333" y="1394581"/>
                  <a:pt x="338666" y="1207105"/>
                  <a:pt x="522514" y="1074057"/>
                </a:cubicBezTo>
                <a:cubicBezTo>
                  <a:pt x="706362" y="941009"/>
                  <a:pt x="911981" y="839409"/>
                  <a:pt x="1103086" y="783771"/>
                </a:cubicBezTo>
                <a:cubicBezTo>
                  <a:pt x="1294191" y="728133"/>
                  <a:pt x="1478038" y="711200"/>
                  <a:pt x="1669143" y="740229"/>
                </a:cubicBezTo>
                <a:cubicBezTo>
                  <a:pt x="1860248" y="769258"/>
                  <a:pt x="2249714" y="957943"/>
                  <a:pt x="2249714" y="957943"/>
                </a:cubicBezTo>
                <a:cubicBezTo>
                  <a:pt x="2474685" y="1040190"/>
                  <a:pt x="2769809" y="1216781"/>
                  <a:pt x="3018971" y="1233714"/>
                </a:cubicBezTo>
                <a:cubicBezTo>
                  <a:pt x="3268133" y="1250647"/>
                  <a:pt x="3546323" y="1141789"/>
                  <a:pt x="3744685" y="1059542"/>
                </a:cubicBezTo>
                <a:cubicBezTo>
                  <a:pt x="3943047" y="977295"/>
                  <a:pt x="4061581" y="858762"/>
                  <a:pt x="4209143" y="740229"/>
                </a:cubicBezTo>
                <a:cubicBezTo>
                  <a:pt x="4356705" y="621696"/>
                  <a:pt x="4487333" y="457200"/>
                  <a:pt x="4630057" y="348343"/>
                </a:cubicBezTo>
                <a:cubicBezTo>
                  <a:pt x="4772781" y="239486"/>
                  <a:pt x="4917924" y="145143"/>
                  <a:pt x="5065486" y="87086"/>
                </a:cubicBezTo>
                <a:cubicBezTo>
                  <a:pt x="5213048" y="29029"/>
                  <a:pt x="5358191" y="0"/>
                  <a:pt x="5515429" y="0"/>
                </a:cubicBezTo>
                <a:cubicBezTo>
                  <a:pt x="5672667" y="0"/>
                  <a:pt x="5868609" y="48381"/>
                  <a:pt x="6008914" y="87086"/>
                </a:cubicBezTo>
                <a:cubicBezTo>
                  <a:pt x="6149219" y="125791"/>
                  <a:pt x="6250819" y="176591"/>
                  <a:pt x="6357257" y="232229"/>
                </a:cubicBezTo>
                <a:cubicBezTo>
                  <a:pt x="6463695" y="287867"/>
                  <a:pt x="6579809" y="342296"/>
                  <a:pt x="6647543" y="420915"/>
                </a:cubicBezTo>
              </a:path>
            </a:pathLst>
          </a:cu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59B15D-A580-49AF-B7CF-7C4435DBEF74}"/>
              </a:ext>
            </a:extLst>
          </p:cNvPr>
          <p:cNvCxnSpPr/>
          <p:nvPr/>
        </p:nvCxnSpPr>
        <p:spPr>
          <a:xfrm>
            <a:off x="874713" y="1924050"/>
            <a:ext cx="0" cy="3667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DDAE00-F1BB-4CA3-82E8-A581874144D0}"/>
              </a:ext>
            </a:extLst>
          </p:cNvPr>
          <p:cNvCxnSpPr/>
          <p:nvPr/>
        </p:nvCxnSpPr>
        <p:spPr>
          <a:xfrm>
            <a:off x="874713" y="5591175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Text Box 8">
            <a:extLst>
              <a:ext uri="{FF2B5EF4-FFF2-40B4-BE49-F238E27FC236}">
                <a16:creationId xmlns:a16="http://schemas.microsoft.com/office/drawing/2014/main" id="{6348F55B-DAED-46CA-BA81-0DA42102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55911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6403" name="Text Box 8">
            <a:extLst>
              <a:ext uri="{FF2B5EF4-FFF2-40B4-BE49-F238E27FC236}">
                <a16:creationId xmlns:a16="http://schemas.microsoft.com/office/drawing/2014/main" id="{07A7520E-346F-4FD5-B28D-0279A4C13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675" y="1498600"/>
            <a:ext cx="1263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chemeClr val="tx1"/>
                </a:solidFill>
              </a:rPr>
              <a:t>Real GDP</a:t>
            </a:r>
          </a:p>
        </p:txBody>
      </p:sp>
      <p:sp>
        <p:nvSpPr>
          <p:cNvPr id="16404" name="Line 6">
            <a:extLst>
              <a:ext uri="{FF2B5EF4-FFF2-40B4-BE49-F238E27FC236}">
                <a16:creationId xmlns:a16="http://schemas.microsoft.com/office/drawing/2014/main" id="{137CB898-83D0-4D2B-B1B0-02D8C2026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1513" y="2543175"/>
            <a:ext cx="725487" cy="1146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5" name="Text Box 13">
            <a:extLst>
              <a:ext uri="{FF2B5EF4-FFF2-40B4-BE49-F238E27FC236}">
                <a16:creationId xmlns:a16="http://schemas.microsoft.com/office/drawing/2014/main" id="{479F89E1-D9A0-40D1-B427-60568983C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649913"/>
            <a:ext cx="1371600" cy="425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000000"/>
                </a:solidFill>
              </a:rPr>
              <a:t>#3</a:t>
            </a:r>
          </a:p>
        </p:txBody>
      </p:sp>
      <p:sp>
        <p:nvSpPr>
          <p:cNvPr id="16406" name="Rectangle 3">
            <a:extLst>
              <a:ext uri="{FF2B5EF4-FFF2-40B4-BE49-F238E27FC236}">
                <a16:creationId xmlns:a16="http://schemas.microsoft.com/office/drawing/2014/main" id="{5B95FAA0-7E62-4274-84EF-7E28A5FD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0"/>
            <a:ext cx="61245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en-US" sz="4400" b="1">
                <a:solidFill>
                  <a:srgbClr val="000099"/>
                </a:solidFill>
              </a:rPr>
              <a:t>The Business Cycle Quiz</a:t>
            </a:r>
          </a:p>
        </p:txBody>
      </p:sp>
      <p:sp>
        <p:nvSpPr>
          <p:cNvPr id="16407" name="Text Box 13">
            <a:extLst>
              <a:ext uri="{FF2B5EF4-FFF2-40B4-BE49-F238E27FC236}">
                <a16:creationId xmlns:a16="http://schemas.microsoft.com/office/drawing/2014/main" id="{E3BB0911-4629-4CB8-BC56-A43325937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667375"/>
            <a:ext cx="1592262" cy="425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000000"/>
                </a:solidFill>
              </a:rPr>
              <a:t>#4</a:t>
            </a:r>
          </a:p>
        </p:txBody>
      </p:sp>
      <p:sp>
        <p:nvSpPr>
          <p:cNvPr id="16408" name="Text Box 8">
            <a:extLst>
              <a:ext uri="{FF2B5EF4-FFF2-40B4-BE49-F238E27FC236}">
                <a16:creationId xmlns:a16="http://schemas.microsoft.com/office/drawing/2014/main" id="{1FE52C1C-2B89-41FB-B415-6E307297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2921000"/>
            <a:ext cx="5334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000000"/>
                </a:solidFill>
              </a:rPr>
              <a:t>#1</a:t>
            </a:r>
          </a:p>
        </p:txBody>
      </p:sp>
      <p:sp>
        <p:nvSpPr>
          <p:cNvPr id="16409" name="Text Box 8">
            <a:extLst>
              <a:ext uri="{FF2B5EF4-FFF2-40B4-BE49-F238E27FC236}">
                <a16:creationId xmlns:a16="http://schemas.microsoft.com/office/drawing/2014/main" id="{428E84D0-B0F0-4C22-A0BF-7C15690F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4127500"/>
            <a:ext cx="51276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000000"/>
                </a:solidFill>
              </a:rPr>
              <a:t>#2</a:t>
            </a:r>
          </a:p>
        </p:txBody>
      </p:sp>
      <p:sp>
        <p:nvSpPr>
          <p:cNvPr id="16410" name="Text Box 13">
            <a:extLst>
              <a:ext uri="{FF2B5EF4-FFF2-40B4-BE49-F238E27FC236}">
                <a16:creationId xmlns:a16="http://schemas.microsoft.com/office/drawing/2014/main" id="{179F107D-A53A-4F91-B9E9-D9836610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3116263"/>
            <a:ext cx="22526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en-US" b="1">
                <a:solidFill>
                  <a:srgbClr val="800000"/>
                </a:solidFill>
              </a:rPr>
              <a:t>Real GDP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58760-BEE4-4E7A-B65E-D67C84A9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471738"/>
            <a:ext cx="147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Peak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E1675D-5D90-4A84-BECC-FB8DC4D9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772025"/>
            <a:ext cx="2058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Full Employment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A2FA11-AECC-4F09-8385-723B1F858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1938338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Deflation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8896C5-FDC9-4455-82AF-CC4E6537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620838"/>
            <a:ext cx="147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Inflation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1A3AD8-AD7D-4511-BE91-988C14469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4170363"/>
            <a:ext cx="147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Trough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B703D-C270-48CD-9C8D-2ACAFC857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6192838"/>
            <a:ext cx="147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Contraction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CB27CB-6272-447F-9433-B3996849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6219825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Expansion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  <p:bldP spid="34" grpId="0"/>
      <p:bldP spid="36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A15AF98D-72E2-42F7-A4EB-AD256243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2006 Practice FRQ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4DA409FF-4F44-4D09-9BB2-FCAD386F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EB77D1-C30B-4139-9A6A-5133F490D1BA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4BB08741-DE3F-41FC-BBDD-A812B66B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62973" r="1874" b="18002"/>
          <a:stretch>
            <a:fillRect/>
          </a:stretch>
        </p:blipFill>
        <p:spPr bwMode="auto">
          <a:xfrm>
            <a:off x="381000" y="838200"/>
            <a:ext cx="853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A8F2C629-560F-410B-9B32-2EE4D98F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t="40511" r="20625" b="37001"/>
          <a:stretch>
            <a:fillRect/>
          </a:stretch>
        </p:blipFill>
        <p:spPr bwMode="auto">
          <a:xfrm>
            <a:off x="0" y="3697288"/>
            <a:ext cx="9144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577D5EE-5DE6-49D6-AFEA-E10BF2EBD836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0A81052E-529B-452B-A20D-AFF1BC05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78882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000" b="1"/>
              <a:t>Goal #2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600" b="1"/>
              <a:t>Limit Unemployment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25264CC-5238-4DD9-981B-7DE83F46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84673F-EDED-4BF9-AC79-C01FF156A1D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051B61F-9B30-46AD-BEC5-CEFE65CB08B4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  <p:pic>
        <p:nvPicPr>
          <p:cNvPr id="17413" name="Picture 6" descr="http://upload.wikimedia.org/wikipedia/commons/thumb/6/6c/Unemployed_men_queued_outside_a_depression_soup_kitchen_opened_in_Chicago_by_Al_Capone%2C_02-1931_-_NARA_-_541927.jpg/800px-Unemployed_men_queued_outside_a_depression_soup_kitchen_opened_in_Chicago_by_Al_Capone%2C_02-1931_-_NARA_-_541927.jpg">
            <a:extLst>
              <a:ext uri="{FF2B5EF4-FFF2-40B4-BE49-F238E27FC236}">
                <a16:creationId xmlns:a16="http://schemas.microsoft.com/office/drawing/2014/main" id="{612D7099-5C6B-4EE1-B9DD-82B07187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87575"/>
            <a:ext cx="5638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DC6632D-B366-4AC6-BDBD-4A768C2E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27088"/>
            <a:ext cx="8763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u="sng">
                <a:solidFill>
                  <a:srgbClr val="22228B"/>
                </a:solidFill>
              </a:rPr>
              <a:t>Unemployment</a:t>
            </a:r>
            <a:r>
              <a:rPr lang="en-US" altLang="en-US" b="1">
                <a:solidFill>
                  <a:srgbClr val="22228B"/>
                </a:solidFill>
              </a:rPr>
              <a:t>:  People actively looking for job but not working.</a:t>
            </a:r>
            <a:endParaRPr lang="en-US" altLang="en-US" b="1" u="sng">
              <a:solidFill>
                <a:srgbClr val="2222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 b="1" u="sng">
              <a:solidFill>
                <a:srgbClr val="2222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u="sng">
                <a:solidFill>
                  <a:srgbClr val="22228B"/>
                </a:solidFill>
              </a:rPr>
              <a:t>Unemployment Rate</a:t>
            </a:r>
            <a:r>
              <a:rPr lang="en-US" altLang="en-US" b="1">
                <a:solidFill>
                  <a:srgbClr val="22228B"/>
                </a:solidFill>
              </a:rPr>
              <a:t>: percent people in labor force who want a job but are not working.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80E68A2-C2CC-493A-A612-3427279E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76675"/>
            <a:ext cx="8763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 marL="6858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Who is in the Labor Force?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100000"/>
              <a:buFontTx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Legal Age to work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100000"/>
              <a:buFontTx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Able and willing to work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100000"/>
              <a:buFontTx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Not institutionalized (in jails or hospitals)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100000"/>
              <a:buFontTx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Not in military, in school full time, or retired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100000"/>
              <a:buFontTx/>
              <a:buChar char="•"/>
              <a:defRPr/>
            </a:pPr>
            <a:endParaRPr lang="en-US" altLang="en-US" sz="800" b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200" b="1" dirty="0">
                <a:solidFill>
                  <a:srgbClr val="990000"/>
                </a:solidFill>
              </a:rPr>
              <a:t>Why is a stay at home mom not unemployed?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C62BE97-EE52-4DB0-AE72-021C726E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 b="1">
                <a:solidFill>
                  <a:schemeClr val="tx1"/>
                </a:solidFill>
              </a:rPr>
              <a:t>What is Unemployment?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35CBA46-0D24-408C-8649-B414A56FC261}"/>
              </a:ext>
            </a:extLst>
          </p:cNvPr>
          <p:cNvGrpSpPr>
            <a:grpSpLocks/>
          </p:cNvGrpSpPr>
          <p:nvPr/>
        </p:nvGrpSpPr>
        <p:grpSpPr bwMode="auto">
          <a:xfrm>
            <a:off x="1559151" y="2542918"/>
            <a:ext cx="5949497" cy="992698"/>
            <a:chOff x="1292" y="977"/>
            <a:chExt cx="4465" cy="753"/>
          </a:xfrm>
          <a:noFill/>
        </p:grpSpPr>
        <p:sp>
          <p:nvSpPr>
            <p:cNvPr id="142345" name="Rectangle 6">
              <a:extLst>
                <a:ext uri="{FF2B5EF4-FFF2-40B4-BE49-F238E27FC236}">
                  <a16:creationId xmlns:a16="http://schemas.microsoft.com/office/drawing/2014/main" id="{74AE94B7-7A5F-40FE-9B53-E66270187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048"/>
              <a:ext cx="1652" cy="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b="1" dirty="0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Unemployment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b="1" dirty="0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Rate</a:t>
              </a:r>
            </a:p>
          </p:txBody>
        </p:sp>
        <p:sp>
          <p:nvSpPr>
            <p:cNvPr id="142346" name="Rectangle 7">
              <a:extLst>
                <a:ext uri="{FF2B5EF4-FFF2-40B4-BE49-F238E27FC236}">
                  <a16:creationId xmlns:a16="http://schemas.microsoft.com/office/drawing/2014/main" id="{9090824A-099B-4BEC-A7B4-348C50E6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977"/>
              <a:ext cx="151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b="1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# unemployed</a:t>
              </a:r>
            </a:p>
          </p:txBody>
        </p:sp>
        <p:sp>
          <p:nvSpPr>
            <p:cNvPr id="142347" name="Rectangle 8">
              <a:extLst>
                <a:ext uri="{FF2B5EF4-FFF2-40B4-BE49-F238E27FC236}">
                  <a16:creationId xmlns:a16="http://schemas.microsoft.com/office/drawing/2014/main" id="{5C9AE22C-AA31-4C29-B6D5-22A268CC5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1382"/>
              <a:ext cx="1635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b="1" dirty="0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# in labor force</a:t>
              </a:r>
            </a:p>
          </p:txBody>
        </p:sp>
        <p:sp>
          <p:nvSpPr>
            <p:cNvPr id="142348" name="Line 9">
              <a:extLst>
                <a:ext uri="{FF2B5EF4-FFF2-40B4-BE49-F238E27FC236}">
                  <a16:creationId xmlns:a16="http://schemas.microsoft.com/office/drawing/2014/main" id="{E20B5E0E-6AAE-4A4B-99C6-B9AEC9F05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1389"/>
              <a:ext cx="1386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Times New Roman" charset="0"/>
                <a:ea typeface="SimSun" charset="-122"/>
              </a:endParaRPr>
            </a:p>
          </p:txBody>
        </p:sp>
        <p:sp>
          <p:nvSpPr>
            <p:cNvPr id="142349" name="Rectangle 10">
              <a:extLst>
                <a:ext uri="{FF2B5EF4-FFF2-40B4-BE49-F238E27FC236}">
                  <a16:creationId xmlns:a16="http://schemas.microsoft.com/office/drawing/2014/main" id="{BCBD81BD-0026-44FC-968D-E8B3D86D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" y="1021"/>
              <a:ext cx="365" cy="6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sz="4800" b="1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x</a:t>
              </a:r>
            </a:p>
          </p:txBody>
        </p:sp>
        <p:sp>
          <p:nvSpPr>
            <p:cNvPr id="142350" name="Rectangle 11">
              <a:extLst>
                <a:ext uri="{FF2B5EF4-FFF2-40B4-BE49-F238E27FC236}">
                  <a16:creationId xmlns:a16="http://schemas.microsoft.com/office/drawing/2014/main" id="{94B6CA2D-846A-481A-85A5-D3F827A8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149"/>
              <a:ext cx="599" cy="4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sz="3200" b="1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100</a:t>
              </a:r>
            </a:p>
          </p:txBody>
        </p:sp>
        <p:sp>
          <p:nvSpPr>
            <p:cNvPr id="142351" name="Rectangle 12">
              <a:extLst>
                <a:ext uri="{FF2B5EF4-FFF2-40B4-BE49-F238E27FC236}">
                  <a16:creationId xmlns:a16="http://schemas.microsoft.com/office/drawing/2014/main" id="{E8E6E9CC-AD58-4023-A44F-DFCAEAD74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1103"/>
              <a:ext cx="397" cy="6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altLang="en-US" sz="4800" b="1">
                  <a:solidFill>
                    <a:srgbClr val="C00000"/>
                  </a:solidFill>
                  <a:latin typeface="Times New Roman" charset="0"/>
                  <a:ea typeface="SimSun" charset="-122"/>
                </a:rPr>
                <a:t>=</a:t>
              </a:r>
            </a:p>
          </p:txBody>
        </p:sp>
      </p:grpSp>
      <p:sp>
        <p:nvSpPr>
          <p:cNvPr id="19462" name="Slide Number Placeholder 14">
            <a:extLst>
              <a:ext uri="{FF2B5EF4-FFF2-40B4-BE49-F238E27FC236}">
                <a16:creationId xmlns:a16="http://schemas.microsoft.com/office/drawing/2014/main" id="{FE206CD4-4CE0-49C7-B07D-A009A5ABFFEF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B008D5E-B14C-4B00-B12A-D66010668B10}" type="slidenum">
              <a:rPr lang="en-US" altLang="en-US" sz="1400"/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en-US" altLang="en-US" sz="1400"/>
          </a:p>
        </p:txBody>
      </p:sp>
      <p:pic>
        <p:nvPicPr>
          <p:cNvPr id="19463" name="Picture 6" descr="http://www.kuder.com/wp-content/uploads/2012/02/us-bureau-of-labor-statistics.jpg">
            <a:hlinkClick r:id="rId2"/>
            <a:extLst>
              <a:ext uri="{FF2B5EF4-FFF2-40B4-BE49-F238E27FC236}">
                <a16:creationId xmlns:a16="http://schemas.microsoft.com/office/drawing/2014/main" id="{FA0C3A00-29CC-4C6C-AE07-C7FFB7C0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7999"/>
          <a:stretch>
            <a:fillRect/>
          </a:stretch>
        </p:blipFill>
        <p:spPr bwMode="auto">
          <a:xfrm>
            <a:off x="7086600" y="3584575"/>
            <a:ext cx="1676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http://www.clker.com/cliparts/9/1/1/6/12247849541307080526radacina_cursor_hand.svg.med.png">
            <a:extLst>
              <a:ext uri="{FF2B5EF4-FFF2-40B4-BE49-F238E27FC236}">
                <a16:creationId xmlns:a16="http://schemas.microsoft.com/office/drawing/2014/main" id="{FD4C60F8-DB2C-45A6-BD8E-07267A4D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4885">
            <a:off x="7916069" y="4288632"/>
            <a:ext cx="6556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5"/>
      <p:bldP spid="1024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FD6132E-162A-4BCE-A981-2B800B2F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7213" r="31796" b="10085"/>
          <a:stretch>
            <a:fillRect/>
          </a:stretch>
        </p:blipFill>
        <p:spPr bwMode="auto">
          <a:xfrm>
            <a:off x="228600" y="152400"/>
            <a:ext cx="8701088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4BF2F5-DAAA-4FB2-AE5B-4F5987D89A66}"/>
              </a:ext>
            </a:extLst>
          </p:cNvPr>
          <p:cNvSpPr/>
          <p:nvPr/>
        </p:nvSpPr>
        <p:spPr>
          <a:xfrm>
            <a:off x="1143000" y="5334000"/>
            <a:ext cx="4572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6C5F1B-DCFA-43EC-A555-78B718C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514600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600" b="1"/>
              <a:t>Three Types of Unemployment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E59EDD18-CA6C-4BC9-834A-645BB542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6604B97-CC06-420D-A8C9-6149AE9EDB6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1A1682C-E55E-43CC-8B42-99BE877EFB46}"/>
              </a:ext>
            </a:extLst>
          </p:cNvPr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C646C3C9-17A4-415B-A27C-BC82F5371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7638"/>
            <a:ext cx="838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3 Types of Unemployment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CA9241-633E-4C08-B84C-174B75D92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728663"/>
            <a:ext cx="86106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520700" indent="-5191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#1. Frictional Unemployment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84337218-2B22-4DCE-911D-CC5B7E81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676400"/>
            <a:ext cx="8610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Temporary unemployment (being between jobs) </a:t>
            </a: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Qualified workers with transferable skills.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Examples </a:t>
            </a:r>
          </a:p>
          <a:p>
            <a:pPr marL="342900" indent="-342900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High school or college graduates looking for jobs.</a:t>
            </a:r>
          </a:p>
          <a:p>
            <a:pPr marL="342900" indent="-342900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Individuals that were fired </a:t>
            </a:r>
            <a:r>
              <a:rPr lang="en-US" altLang="en-US" sz="2800" b="1">
                <a:solidFill>
                  <a:srgbClr val="000000"/>
                </a:solidFill>
              </a:rPr>
              <a:t>or quit and </a:t>
            </a:r>
            <a:r>
              <a:rPr lang="en-US" altLang="en-US" sz="2800" b="1" dirty="0">
                <a:solidFill>
                  <a:srgbClr val="000000"/>
                </a:solidFill>
              </a:rPr>
              <a:t>are looking for a better job.</a:t>
            </a:r>
          </a:p>
          <a:p>
            <a:pPr algn="ctr" eaLnBrk="1" hangingPunct="1">
              <a:lnSpc>
                <a:spcPct val="70000"/>
              </a:lnSpc>
              <a:spcBef>
                <a:spcPts val="2000"/>
              </a:spcBef>
              <a:buSzPct val="100000"/>
              <a:defRPr/>
            </a:pPr>
            <a:endParaRPr lang="en-US" altLang="en-US" sz="2800" b="1" u="heavy" dirty="0">
              <a:solidFill>
                <a:srgbClr val="990000"/>
              </a:solidFill>
            </a:endParaRPr>
          </a:p>
          <a:p>
            <a:pPr eaLnBrk="1" hangingPunct="1">
              <a:spcBef>
                <a:spcPts val="0"/>
              </a:spcBef>
              <a:buSzPct val="100000"/>
              <a:defRPr/>
            </a:pPr>
            <a:r>
              <a:rPr lang="en-US" altLang="en-US" sz="2800" b="1" u="heavy" dirty="0">
                <a:solidFill>
                  <a:srgbClr val="990000"/>
                </a:solidFill>
              </a:rPr>
              <a:t>Seasonal Unemployment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rgbClr val="990000"/>
                </a:solidFill>
              </a:rPr>
              <a:t>a specific type of frictional unemployment which is due to time of year and the nature of the job.</a:t>
            </a:r>
            <a:endParaRPr lang="en-US" altLang="en-US" sz="3200" b="1" dirty="0">
              <a:solidFill>
                <a:srgbClr val="CC0000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5F08340E-90F8-4A3C-B041-AB2F0B2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B33BB0-700C-4071-ACA4-22DE63E07BC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EF77DA71-B45D-4FE3-B711-939DB3F6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796925"/>
            <a:ext cx="83994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520700" indent="-5191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#2. Structural Unemployment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6053D52-D852-4B9D-BC39-5FD2E53D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781175"/>
            <a:ext cx="8551863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3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800">
                <a:solidFill>
                  <a:srgbClr val="000000"/>
                </a:solidFill>
                <a:latin typeface="Times New Roman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rgbClr val="000000"/>
                </a:solidFill>
                <a:latin typeface="Times New Roman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Font typeface="Times New Roman" charset="0"/>
              <a:buChar char="•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Changes in the labor force make some skills obsolete.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Times New Roman" charset="0"/>
              <a:buChar char="•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These workers DO NOT have transferable skills and these jobs will never come back.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Times New Roman" charset="0"/>
              <a:buChar char="•"/>
              <a:defRPr/>
            </a:pPr>
            <a:r>
              <a:rPr lang="en-US" altLang="en-US" sz="2800" b="1" dirty="0">
                <a:solidFill>
                  <a:srgbClr val="000099"/>
                </a:solidFill>
              </a:rPr>
              <a:t>Workers must learn new skills to get a job.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Examples: VCR Repairman, Milkman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b="1" u="sng" dirty="0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b="1" u="sng" dirty="0">
                <a:solidFill>
                  <a:srgbClr val="990000"/>
                </a:solidFill>
              </a:rPr>
              <a:t>Technological Unemployment</a:t>
            </a:r>
            <a:r>
              <a:rPr lang="en-US" altLang="en-US" sz="2800" b="1" dirty="0">
                <a:solidFill>
                  <a:srgbClr val="990000"/>
                </a:solidFill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b="1" dirty="0">
                <a:solidFill>
                  <a:srgbClr val="990000"/>
                </a:solidFill>
              </a:rPr>
              <a:t>Type of structural unemployment where automation and machinery replace workers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9A5CC69-A904-4BAD-BBD0-0B5C75A3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33AAAF-3EB6-4920-998C-5B4B74FE04C7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45DA2F9-1FB4-447B-985D-8C349A0C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68275"/>
            <a:ext cx="838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3 Types of Unemployment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>
            <a:extLst>
              <a:ext uri="{FF2B5EF4-FFF2-40B4-BE49-F238E27FC236}">
                <a16:creationId xmlns:a16="http://schemas.microsoft.com/office/drawing/2014/main" id="{4C1F2725-5A1A-44DB-9BA4-F45C3B4C0DB5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28600" y="1219200"/>
            <a:ext cx="8534400" cy="1143000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6600" b="1">
                <a:solidFill>
                  <a:schemeClr val="tx1"/>
                </a:solidFill>
              </a:rPr>
              <a:t>Some Jobs Disappear</a:t>
            </a:r>
          </a:p>
        </p:txBody>
      </p:sp>
      <p:pic>
        <p:nvPicPr>
          <p:cNvPr id="28675" name="Picture 5" descr="http://www.youtube.com/yt/brand/media/image/YouTube-icon-full_color.png">
            <a:hlinkClick r:id="rId3"/>
            <a:extLst>
              <a:ext uri="{FF2B5EF4-FFF2-40B4-BE49-F238E27FC236}">
                <a16:creationId xmlns:a16="http://schemas.microsoft.com/office/drawing/2014/main" id="{64442363-DC14-4880-8E88-B3D3F2F8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6226175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>
            <a:extLst>
              <a:ext uri="{FF2B5EF4-FFF2-40B4-BE49-F238E27FC236}">
                <a16:creationId xmlns:a16="http://schemas.microsoft.com/office/drawing/2014/main" id="{0E89FCA5-0B07-401A-8AE0-691E44FC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5060" r="12656" b="6989"/>
          <a:stretch>
            <a:fillRect/>
          </a:stretch>
        </p:blipFill>
        <p:spPr bwMode="auto">
          <a:xfrm>
            <a:off x="2438400" y="2743200"/>
            <a:ext cx="41148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670</Words>
  <Application>Microsoft Office PowerPoint</Application>
  <PresentationFormat>On-screen Show (4:3)</PresentationFormat>
  <Paragraphs>175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Times New Roman</vt:lpstr>
      <vt:lpstr>SimSun</vt:lpstr>
      <vt:lpstr>Arial</vt:lpstr>
      <vt:lpstr>MS PGothic</vt:lpstr>
      <vt:lpstr>Wingdings</vt:lpstr>
      <vt:lpstr>Lucida Sans Unicode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Jobs Disappear</vt:lpstr>
      <vt:lpstr>PowerPoint Presentation</vt:lpstr>
      <vt:lpstr>Natural Rate of  Unemployment (NRU)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 and Unemployment</dc:title>
  <dc:creator>jclifford</dc:creator>
  <cp:lastModifiedBy>Jenkins, Denny</cp:lastModifiedBy>
  <cp:revision>76</cp:revision>
  <cp:lastPrinted>1601-01-01T00:00:00Z</cp:lastPrinted>
  <dcterms:created xsi:type="dcterms:W3CDTF">2006-02-21T05:40:12Z</dcterms:created>
  <dcterms:modified xsi:type="dcterms:W3CDTF">2018-10-02T13:01:02Z</dcterms:modified>
</cp:coreProperties>
</file>