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69" r:id="rId9"/>
    <p:sldId id="261" r:id="rId10"/>
    <p:sldId id="260" r:id="rId11"/>
    <p:sldId id="262" r:id="rId12"/>
    <p:sldId id="263" r:id="rId13"/>
    <p:sldId id="264" r:id="rId14"/>
    <p:sldId id="266" r:id="rId15"/>
    <p:sldId id="267" r:id="rId16"/>
    <p:sldId id="268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3C246-1880-480A-8B24-77634E56E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6FB36-018A-4391-9467-1934E88C3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378FC-9D61-4BA1-9556-97253A11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CA841-6C6F-4106-B62F-8A6BA5BDD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3C580-4E65-4AF7-814E-77BE0D55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0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D163-AE5F-44C8-9E61-65391666F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01FBF8-2C6C-42BA-B843-5D2A170C0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2EC14-18F6-4380-AAFE-4901CE59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F5A41-63CD-40BB-B967-7FA4E8DFB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DD088-E28B-4F37-8B19-23969E047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6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B599E9-DA04-4F67-95FD-9095785D3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9CAF2-9A05-4137-BECE-BE7AB203F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65BF0-4B82-4FCF-B081-63B74307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C50D3-E860-4FA1-ADC0-F0BA9E34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C156A-A6D6-49D2-9EFB-E3180F13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7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A8E2-9E28-4450-8682-4F48A6EF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39F9A-5B4F-4849-B7DD-B8A2D14C0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3D686-1EA3-4B6A-A226-F7BA6081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94D7-E9E6-4E16-A40E-34FEEB25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FF0BC-BC6D-4F7C-8528-084890B9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2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BE01-86D4-49C3-84FB-7D339CBF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BB391-F752-4EAC-93F5-C06D3E1E4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8803F-EC15-4F6F-9234-8B76FCEE1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6AC46-C3CE-4A52-B982-98AC105F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4DAAB-63CB-4AE2-BFC9-3F7A17C5F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3E01-D748-4747-B51F-FA59E1FA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F41E4-FC08-4036-AFC3-80C1A256D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4DF6B-69AF-4BD3-9815-564F75B16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09F86-EC49-42C8-BDEF-D6A37226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40D78-274D-4E00-AA0A-0A6B0E36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BA237-8743-4475-B924-61F5D6FA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2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08FEE-A2FF-4B3E-AF9C-9CFFDF1C5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02547-43DD-424D-A753-763240EC7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A0B63-94C1-4E7E-B36B-DC221E05D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7EEEAE-93D5-4D2E-A727-DBA05F9BC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F1C34-9408-4442-A9D4-D0630111F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98320-3F21-4586-98D3-783C59E7E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CEE61F-0A5F-443F-8CFA-9225019F9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124310-33F8-47E5-ADF2-03465BAAE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5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14BF3-023C-42D7-AB66-DEFA89B0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37421A-F6EE-4D44-9947-D63BBD96D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13C25-34A4-4FA8-A8FC-5652B94E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6675C-6078-44AF-A6EA-34D26AAB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9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B7C00B-6567-4925-9772-E04880CA8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91903-19AA-46CE-B7FC-9E90C4E3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3C4F0-B969-4FA9-820D-49B59FC5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5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555A0-0294-4895-A1E8-983288C9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A9CE7-BA9C-4C9B-A8D9-C5A1BC0D3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9C792-8171-46C7-A414-D713CCDFB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2B317-3F99-446D-A7CC-7BB5C4BA4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B0D98-3E38-4245-97A7-DD49EAE7F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C7429-0F68-4976-9E36-63039479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7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CF958-226B-40E2-B941-E0577002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6F26E6-F4CF-4B0C-9EEE-43E221FE8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4804C1-645E-4F3D-AD43-8EB492E1C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667A4-9E71-4C60-9AC8-1CC23444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AC6AE-484B-4153-B66B-725E212E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14613-1034-4A3A-AB31-0E62791D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0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2233AF-C7A6-4193-9872-95FE66485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3E6B7-E4E6-4C18-BC54-0F0554400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F6FEE-A16D-49F8-BA83-57E473874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0E73-DA41-43EF-995C-E8AE5663BC9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F8D7A-3156-4550-B480-393238335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E6100-E80F-4FF3-82B4-91326CAF2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AAFB3-BDE4-44B7-8980-48E9FF00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8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8D89-75C9-4587-BAFB-DD074EC8BC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SSUSH14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D02C-58EC-4FF8-851E-454088FBDB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 Imperialism</a:t>
            </a:r>
          </a:p>
        </p:txBody>
      </p:sp>
    </p:spTree>
    <p:extLst>
      <p:ext uri="{BB962C8B-B14F-4D97-AF65-F5344CB8AC3E}">
        <p14:creationId xmlns:p14="http://schemas.microsoft.com/office/powerpoint/2010/main" val="394533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Annexation of Hawaii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Since 1790s, American merchants stopped there on their way to China and East India to refuel.</a:t>
            </a:r>
          </a:p>
          <a:p>
            <a:r>
              <a:rPr lang="en-US" dirty="0"/>
              <a:t>1820s - US missionaries founded Christian schools and churches </a:t>
            </a:r>
          </a:p>
          <a:p>
            <a:r>
              <a:rPr lang="en-US" dirty="0"/>
              <a:t>American-owned sugar plantations accounted for ¾  of the islands’ wealth.</a:t>
            </a:r>
          </a:p>
          <a:p>
            <a:r>
              <a:rPr lang="en-US" dirty="0"/>
              <a:t>1875 - Hawaiian sugar duty-free.</a:t>
            </a:r>
          </a:p>
          <a:p>
            <a:r>
              <a:rPr lang="en-US" dirty="0"/>
              <a:t>1890 – Tariff Crisis</a:t>
            </a:r>
          </a:p>
          <a:p>
            <a:r>
              <a:rPr lang="en-US" dirty="0"/>
              <a:t>American planters in Hawaii called for the US to annex the islands so they wouldn’t have to pay the duty</a:t>
            </a:r>
          </a:p>
          <a:p>
            <a:endParaRPr lang="en-US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081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Annexation of Hawaii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Queen Liliuokalani  - a “Hawaii for Hawaiians“ agenda.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proposed removing the property-owning qualifications for voting.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To prevent this, American business groups organized a revolution.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With help of US marines, they overthrew the queen and set up a government headed by Sanford B. Dole.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President Cleveland directed that the queen be restored to her throne, but Dole refused to surrender power.</a:t>
            </a:r>
          </a:p>
        </p:txBody>
      </p:sp>
    </p:spTree>
    <p:extLst>
      <p:ext uri="{BB962C8B-B14F-4D97-AF65-F5344CB8AC3E}">
        <p14:creationId xmlns:p14="http://schemas.microsoft.com/office/powerpoint/2010/main" val="2497888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Annexation of Hawaii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Cleveland formally recognized the Republic of Hawaii. But he refused to consider annexation unless a majority of Hawaiians favored it.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In 1897, William McKinley, who favored annexation, succeeded Cleveland as president.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On August 12, 1898, Congress proclaimed Hawaii an American territory, although Hawaiians had never had the chance to vote.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In 1959, Hawaii became the 50th state of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2694640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Spain’s Colonial Decline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By the end of the 19</a:t>
            </a:r>
            <a:r>
              <a:rPr lang="en-US" sz="3200" baseline="30000" dirty="0"/>
              <a:t>th</a:t>
            </a:r>
            <a:r>
              <a:rPr lang="en-US" sz="3200" dirty="0"/>
              <a:t> Century, Spain’s colonial empire included only: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Philippines and Island of Guam in the Pacific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 few outposts in Africa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the Caribbean islands of Cuba and Puerto Rico in the Americas</a:t>
            </a:r>
          </a:p>
        </p:txBody>
      </p:sp>
    </p:spTree>
    <p:extLst>
      <p:ext uri="{BB962C8B-B14F-4D97-AF65-F5344CB8AC3E}">
        <p14:creationId xmlns:p14="http://schemas.microsoft.com/office/powerpoint/2010/main" val="3672298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Yellow 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1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sensational style of writing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exaggerates the news to lure and enrage readers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William Randolph Hearst: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“You furnish the pictures and I’ll furnish the war.”</a:t>
            </a:r>
          </a:p>
        </p:txBody>
      </p:sp>
    </p:spTree>
    <p:extLst>
      <p:ext uri="{BB962C8B-B14F-4D97-AF65-F5344CB8AC3E}">
        <p14:creationId xmlns:p14="http://schemas.microsoft.com/office/powerpoint/2010/main" val="3505475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highlight>
                  <a:srgbClr val="FFFF00"/>
                </a:highlight>
              </a:rPr>
              <a:t>DeLome</a:t>
            </a:r>
            <a:r>
              <a:rPr lang="en-US" dirty="0">
                <a:highlight>
                  <a:srgbClr val="FFFF00"/>
                </a:highlight>
              </a:rPr>
              <a:t>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1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President McKinley tried diplomacy to resolve the crisis, which appeared to succeed at first.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Spain recalled General </a:t>
            </a:r>
            <a:r>
              <a:rPr lang="en-US" dirty="0" err="1"/>
              <a:t>Weyler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Modified the policy regarding concentration camps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Offered Cuba limited self-government.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New York Journal published a private letter by Enrique Dupuy de </a:t>
            </a:r>
            <a:r>
              <a:rPr lang="en-US" dirty="0" err="1"/>
              <a:t>Lôme</a:t>
            </a:r>
            <a:r>
              <a:rPr lang="en-US" dirty="0"/>
              <a:t>, the Spanish minister to the US.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letter criticized President McKinley, calling him “weak” and “a bidder for the admiration of the crowd.”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6868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USS Maine Blows Up in Harbor of Havana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1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February 15, 1898, the ship blew up in the harbor of Havana.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More than 260 men were killed.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No one knew why the ship exploded; however, American newspapers claimed that the Spanish had blown up the ship.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Journal’s headline read “The warship Maine was split in two by an enemy’s secret infernal machine.”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Hearst’s paper offered a reward of $50,000 for the capture of the Spaniards who supposedly had committed the outrage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1242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Rough Riders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1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Nickname of the 1st United States Volunteer Cavalry that fought in the Spanish–American War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US Army was small and understaffed, so President William McKinley called upon 125,000 volunteers to assist in the war efforts.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Led by former assistant secretary of Navy, Theodore Roosevelt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Mostly made of college athletes, cowboys, ranchers, miners, and other outdoorsmen Known for being skilled in horsemanship.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Helped defeat Spanish by capturing San Juan Heights and eventually Santiago.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17740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Treaty of Paris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1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Formal end to Spanish-American War.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Spain agreed to grant Cuba independence.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Caribbean island of Puerto Rico and the Pacific island of Guam were ceded to the United States.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final provision granted the United States acquisition of the Philippines for a token $20 million.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8552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Puerto Rico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1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Strategically important to US: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Maintain US presence in Caribbean.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Protecting future canal to be built at isthmus of Panama.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Foraker Act (1900)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Ended military control, set up civil government.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US President could appoint Governor and Upper House of legislature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People of Puerto Rico elect lower house of legislature.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1917 – Puerto Rico residents became American Citizens and could elect both houses of legislature.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0828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3128A-13C6-4E65-AD65-38B46FF3C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Expansion and Imperialism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1B1E1-CE81-4BD2-B4C7-9C1BF7574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836" y="3216531"/>
            <a:ext cx="4101483" cy="308661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/>
              <a:t>Alaska</a:t>
            </a:r>
          </a:p>
          <a:p>
            <a:pPr>
              <a:buFontTx/>
              <a:buChar char="-"/>
            </a:pPr>
            <a:r>
              <a:rPr lang="en-US" sz="3200" dirty="0"/>
              <a:t>Midway</a:t>
            </a:r>
          </a:p>
          <a:p>
            <a:pPr>
              <a:buFontTx/>
              <a:buChar char="-"/>
            </a:pPr>
            <a:r>
              <a:rPr lang="en-US" sz="3200" dirty="0"/>
              <a:t>Hawaii</a:t>
            </a:r>
          </a:p>
          <a:p>
            <a:pPr>
              <a:buFontTx/>
              <a:buChar char="-"/>
            </a:pPr>
            <a:r>
              <a:rPr lang="en-US" sz="3200" dirty="0"/>
              <a:t>Cuba</a:t>
            </a:r>
          </a:p>
          <a:p>
            <a:pPr>
              <a:buFontTx/>
              <a:buChar char="-"/>
            </a:pPr>
            <a:r>
              <a:rPr lang="en-US" sz="3200" dirty="0"/>
              <a:t>Puerto Rico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322826-7F7E-432D-8F1C-5A62E2198ADC}"/>
              </a:ext>
            </a:extLst>
          </p:cNvPr>
          <p:cNvSpPr txBox="1">
            <a:spLocks/>
          </p:cNvSpPr>
          <p:nvPr/>
        </p:nvSpPr>
        <p:spPr>
          <a:xfrm>
            <a:off x="5637319" y="3216531"/>
            <a:ext cx="5716481" cy="3148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200" dirty="0"/>
              <a:t>Philippines</a:t>
            </a:r>
          </a:p>
          <a:p>
            <a:pPr>
              <a:buFontTx/>
              <a:buChar char="-"/>
            </a:pPr>
            <a:r>
              <a:rPr lang="en-US" sz="3200" dirty="0"/>
              <a:t>Guam</a:t>
            </a:r>
          </a:p>
          <a:p>
            <a:pPr>
              <a:buFontTx/>
              <a:buChar char="-"/>
            </a:pPr>
            <a:r>
              <a:rPr lang="en-US" sz="3200" dirty="0"/>
              <a:t>Panama Canal</a:t>
            </a:r>
          </a:p>
          <a:p>
            <a:pPr>
              <a:buFontTx/>
              <a:buChar char="-"/>
            </a:pPr>
            <a:r>
              <a:rPr lang="en-US" sz="3200" dirty="0"/>
              <a:t>Mexico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3FBFB3D-BB8A-4864-AF1D-EA00800BED1B}"/>
              </a:ext>
            </a:extLst>
          </p:cNvPr>
          <p:cNvSpPr txBox="1">
            <a:spLocks/>
          </p:cNvSpPr>
          <p:nvPr/>
        </p:nvSpPr>
        <p:spPr>
          <a:xfrm>
            <a:off x="838200" y="1961966"/>
            <a:ext cx="10515600" cy="1254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Policy in which stronger nations extend their economic, political, or military control over weaker territories.</a:t>
            </a:r>
          </a:p>
        </p:txBody>
      </p:sp>
    </p:spTree>
    <p:extLst>
      <p:ext uri="{BB962C8B-B14F-4D97-AF65-F5344CB8AC3E}">
        <p14:creationId xmlns:p14="http://schemas.microsoft.com/office/powerpoint/2010/main" val="3939247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Platt Amendment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1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Formal end to Spanish-American War.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Spain agreed to grant Cuba independence.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Caribbean island of Puerto Rico and the Pacific island of Guam were ceded to the United States.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final provision granted the United States acquisition of the Philippines for a token $20 million.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45182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Philippines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1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Formal end to Spanish-American War.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Spain agreed to grant Cuba independence.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Caribbean island of Puerto Rico and the Pacific island of Guam were ceded to the United States.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final provision granted the United States acquisition of the Philippines for a token $20 million.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04447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for American Imperialism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Global Competition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Military Strength and National Security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Need for Emerging Markets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Cultural Superiority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The rest of the world’s major superpowers had already established a network of colonies.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If US wanted to become another Superpower, it would need to establish an empire as well</a:t>
            </a:r>
          </a:p>
        </p:txBody>
      </p:sp>
    </p:spTree>
    <p:extLst>
      <p:ext uri="{BB962C8B-B14F-4D97-AF65-F5344CB8AC3E}">
        <p14:creationId xmlns:p14="http://schemas.microsoft.com/office/powerpoint/2010/main" val="190521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Strength and 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Mahan’s Plan</a:t>
            </a:r>
          </a:p>
          <a:p>
            <a:r>
              <a:rPr lang="en-US" sz="3200" dirty="0"/>
              <a:t>Expand Navy</a:t>
            </a:r>
          </a:p>
          <a:p>
            <a:r>
              <a:rPr lang="en-US" sz="3200" dirty="0"/>
              <a:t>Acquire Hawaii</a:t>
            </a:r>
          </a:p>
          <a:p>
            <a:r>
              <a:rPr lang="en-US" sz="3200" dirty="0"/>
              <a:t>Caribbean Naval Bases</a:t>
            </a:r>
          </a:p>
          <a:p>
            <a:r>
              <a:rPr lang="en-US" sz="3200" dirty="0"/>
              <a:t>Build Panama Canal</a:t>
            </a:r>
          </a:p>
        </p:txBody>
      </p:sp>
    </p:spTree>
    <p:extLst>
      <p:ext uri="{BB962C8B-B14F-4D97-AF65-F5344CB8AC3E}">
        <p14:creationId xmlns:p14="http://schemas.microsoft.com/office/powerpoint/2010/main" val="7421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and Emerging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US Industrial Revolution resulted in overproduction of goods.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US companies needed to find new markets to sell surplus of goods. </a:t>
            </a:r>
          </a:p>
        </p:txBody>
      </p:sp>
    </p:spTree>
    <p:extLst>
      <p:ext uri="{BB962C8B-B14F-4D97-AF65-F5344CB8AC3E}">
        <p14:creationId xmlns:p14="http://schemas.microsoft.com/office/powerpoint/2010/main" val="21618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Superiority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Progressive ideals of morality and Christianity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Social Darwinism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Duty of superior cultures like the US to help civilize inferior cultures of the undeveloped world and to reform them.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White Man’s Burden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Belief of the Western world that industrialization is the way to civilize the Third World.</a:t>
            </a:r>
          </a:p>
        </p:txBody>
      </p:sp>
    </p:spTree>
    <p:extLst>
      <p:ext uri="{BB962C8B-B14F-4D97-AF65-F5344CB8AC3E}">
        <p14:creationId xmlns:p14="http://schemas.microsoft.com/office/powerpoint/2010/main" val="257034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Annexation of Alaska (1867)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A.K.A. - Seward’s Folly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William Seward, Secretary of State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U.S. purchased Alaska from the Russians for $7.2 million.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1959, Alaska became a state.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For about two cents an acre, the US acquired a land rich in timber, minerals, and oil.</a:t>
            </a:r>
          </a:p>
        </p:txBody>
      </p:sp>
    </p:spTree>
    <p:extLst>
      <p:ext uri="{BB962C8B-B14F-4D97-AF65-F5344CB8AC3E}">
        <p14:creationId xmlns:p14="http://schemas.microsoft.com/office/powerpoint/2010/main" val="4212900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603-DB15-4E92-A1A0-B67E2F3D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for Annexation of Hawaii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5522-BBFC-40A0-9687-8B01B59F4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600" dirty="0"/>
              <a:t>Protection form Tariffs</a:t>
            </a:r>
          </a:p>
          <a:p>
            <a:r>
              <a:rPr lang="en-US" sz="3600" dirty="0"/>
              <a:t>Naval Base at Pearl Harbor</a:t>
            </a:r>
          </a:p>
          <a:p>
            <a:r>
              <a:rPr lang="en-US" sz="3600" dirty="0"/>
              <a:t>Refueling station for shipping between US and Asia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573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1035</Words>
  <Application>Microsoft Office PowerPoint</Application>
  <PresentationFormat>Widescreen</PresentationFormat>
  <Paragraphs>118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SSUSH14</vt:lpstr>
      <vt:lpstr>US Expansion and Imperialism</vt:lpstr>
      <vt:lpstr>Arguments for American Imperialism</vt:lpstr>
      <vt:lpstr>Global Competition</vt:lpstr>
      <vt:lpstr>Military Strength and National Security</vt:lpstr>
      <vt:lpstr>New and Emerging Markets</vt:lpstr>
      <vt:lpstr>Cultural Superiority</vt:lpstr>
      <vt:lpstr>Annexation of Alaska (1867)</vt:lpstr>
      <vt:lpstr>Arguments for Annexation of Hawaii</vt:lpstr>
      <vt:lpstr>Annexation of Hawaii</vt:lpstr>
      <vt:lpstr>Annexation of Hawaii</vt:lpstr>
      <vt:lpstr>Annexation of Hawaii</vt:lpstr>
      <vt:lpstr>Spain’s Colonial Decline</vt:lpstr>
      <vt:lpstr>Yellow Journalism</vt:lpstr>
      <vt:lpstr>DeLome Letter</vt:lpstr>
      <vt:lpstr>USS Maine Blows Up in Harbor of Havana</vt:lpstr>
      <vt:lpstr>Rough Riders</vt:lpstr>
      <vt:lpstr>Treaty of Paris </vt:lpstr>
      <vt:lpstr>Puerto Rico</vt:lpstr>
      <vt:lpstr>Platt Amendment</vt:lpstr>
      <vt:lpstr>Philippines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SSUSH14</dc:title>
  <dc:creator>Jenkins, Denny</dc:creator>
  <cp:lastModifiedBy>Jenkins, Denny</cp:lastModifiedBy>
  <cp:revision>16</cp:revision>
  <dcterms:created xsi:type="dcterms:W3CDTF">2018-11-27T14:48:45Z</dcterms:created>
  <dcterms:modified xsi:type="dcterms:W3CDTF">2018-11-28T14:14:39Z</dcterms:modified>
</cp:coreProperties>
</file>