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67" r:id="rId2"/>
    <p:sldId id="268" r:id="rId3"/>
    <p:sldId id="406" r:id="rId4"/>
    <p:sldId id="269" r:id="rId5"/>
    <p:sldId id="407" r:id="rId6"/>
    <p:sldId id="408" r:id="rId7"/>
    <p:sldId id="409" r:id="rId8"/>
    <p:sldId id="410" r:id="rId9"/>
    <p:sldId id="411" r:id="rId10"/>
    <p:sldId id="412" r:id="rId11"/>
    <p:sldId id="413" r:id="rId12"/>
    <p:sldId id="415" r:id="rId13"/>
    <p:sldId id="416" r:id="rId14"/>
    <p:sldId id="417" r:id="rId15"/>
    <p:sldId id="418" r:id="rId16"/>
    <p:sldId id="419" r:id="rId17"/>
    <p:sldId id="421" r:id="rId18"/>
    <p:sldId id="422" r:id="rId19"/>
    <p:sldId id="299" r:id="rId20"/>
    <p:sldId id="440" r:id="rId21"/>
    <p:sldId id="300" r:id="rId22"/>
    <p:sldId id="442" r:id="rId23"/>
    <p:sldId id="443" r:id="rId24"/>
    <p:sldId id="445" r:id="rId25"/>
    <p:sldId id="446" r:id="rId26"/>
    <p:sldId id="448" r:id="rId27"/>
    <p:sldId id="450" r:id="rId28"/>
    <p:sldId id="301" r:id="rId29"/>
    <p:sldId id="441" r:id="rId30"/>
    <p:sldId id="302" r:id="rId31"/>
    <p:sldId id="465" r:id="rId32"/>
    <p:sldId id="481" r:id="rId33"/>
    <p:sldId id="467" r:id="rId34"/>
    <p:sldId id="468" r:id="rId35"/>
    <p:sldId id="469" r:id="rId36"/>
    <p:sldId id="470" r:id="rId37"/>
    <p:sldId id="471" r:id="rId38"/>
    <p:sldId id="472" r:id="rId39"/>
    <p:sldId id="473" r:id="rId40"/>
    <p:sldId id="474" r:id="rId41"/>
    <p:sldId id="475" r:id="rId42"/>
    <p:sldId id="476" r:id="rId43"/>
    <p:sldId id="477" r:id="rId44"/>
    <p:sldId id="480" r:id="rId45"/>
    <p:sldId id="295" r:id="rId46"/>
    <p:sldId id="423" r:id="rId47"/>
    <p:sldId id="425" r:id="rId48"/>
    <p:sldId id="426" r:id="rId49"/>
    <p:sldId id="427" r:id="rId50"/>
    <p:sldId id="428" r:id="rId51"/>
    <p:sldId id="297" r:id="rId52"/>
    <p:sldId id="298" r:id="rId53"/>
    <p:sldId id="436" r:id="rId54"/>
    <p:sldId id="437" r:id="rId55"/>
    <p:sldId id="439"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FF28"/>
    <a:srgbClr val="FFB8AA"/>
    <a:srgbClr val="96E3FF"/>
    <a:srgbClr val="FF900F"/>
    <a:srgbClr val="FF0000"/>
    <a:srgbClr val="FF6FAB"/>
    <a:srgbClr val="A4676F"/>
    <a:srgbClr val="FAC090"/>
    <a:srgbClr val="FFC0EC"/>
    <a:srgbClr val="FE9B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76" autoAdjust="0"/>
    <p:restoredTop sz="96786" autoAdjust="0"/>
  </p:normalViewPr>
  <p:slideViewPr>
    <p:cSldViewPr snapToGrid="0" snapToObjects="1">
      <p:cViewPr varScale="1">
        <p:scale>
          <a:sx n="82" d="100"/>
          <a:sy n="82" d="100"/>
        </p:scale>
        <p:origin x="1781"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CAAF57-7F2D-0E46-A788-73010171C018}" type="datetimeFigureOut">
              <a:rPr lang="en-US" smtClean="0"/>
              <a:t>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0DC462-F2DF-A642-9CE9-ACB0F73707C8}" type="slidenum">
              <a:rPr lang="en-US" smtClean="0"/>
              <a:t>‹#›</a:t>
            </a:fld>
            <a:endParaRPr lang="en-US"/>
          </a:p>
        </p:txBody>
      </p:sp>
    </p:spTree>
    <p:extLst>
      <p:ext uri="{BB962C8B-B14F-4D97-AF65-F5344CB8AC3E}">
        <p14:creationId xmlns:p14="http://schemas.microsoft.com/office/powerpoint/2010/main" val="33983400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3C21ECBB-6594-EC4B-846C-8C63A8F49B28}" type="slidenum">
              <a:rPr lang="en-US" sz="1200"/>
              <a:pPr/>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20</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25</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26</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27</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29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32</a:t>
            </a:fld>
            <a:endParaRPr lang="en-US" sz="1200"/>
          </a:p>
        </p:txBody>
      </p:sp>
    </p:spTree>
    <p:extLst>
      <p:ext uri="{BB962C8B-B14F-4D97-AF65-F5344CB8AC3E}">
        <p14:creationId xmlns:p14="http://schemas.microsoft.com/office/powerpoint/2010/main" val="344703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33</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34</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35</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36</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37</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38</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39</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40</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41</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42</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5</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43</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44</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46</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47</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48</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49</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50</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52</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53</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54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6</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55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fld id="{01C6DC60-C48E-7140-9949-D6E5298AF466}" type="slidenum">
              <a:rPr lang="en-US" sz="1200"/>
              <a:pPr/>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228115-2B7B-B942-B218-9A2981383109}"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231356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228115-2B7B-B942-B218-9A2981383109}"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3402368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228115-2B7B-B942-B218-9A2981383109}"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2492449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228115-2B7B-B942-B218-9A2981383109}"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3084263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228115-2B7B-B942-B218-9A2981383109}"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1361397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228115-2B7B-B942-B218-9A2981383109}"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322078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228115-2B7B-B942-B218-9A2981383109}"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395429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228115-2B7B-B942-B218-9A2981383109}"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298527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28115-2B7B-B942-B218-9A2981383109}"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382093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228115-2B7B-B942-B218-9A2981383109}"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3680221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228115-2B7B-B942-B218-9A2981383109}"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DC623-E000-F445-8975-1FA5D9AE219B}" type="slidenum">
              <a:rPr lang="en-US" smtClean="0"/>
              <a:t>‹#›</a:t>
            </a:fld>
            <a:endParaRPr lang="en-US"/>
          </a:p>
        </p:txBody>
      </p:sp>
    </p:spTree>
    <p:extLst>
      <p:ext uri="{BB962C8B-B14F-4D97-AF65-F5344CB8AC3E}">
        <p14:creationId xmlns:p14="http://schemas.microsoft.com/office/powerpoint/2010/main" val="178561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28115-2B7B-B942-B218-9A2981383109}" type="datetimeFigureOut">
              <a:rPr lang="en-US" smtClean="0"/>
              <a:t>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DC623-E000-F445-8975-1FA5D9AE219B}" type="slidenum">
              <a:rPr lang="en-US" smtClean="0"/>
              <a:t>‹#›</a:t>
            </a:fld>
            <a:endParaRPr lang="en-US"/>
          </a:p>
        </p:txBody>
      </p:sp>
    </p:spTree>
    <p:extLst>
      <p:ext uri="{BB962C8B-B14F-4D97-AF65-F5344CB8AC3E}">
        <p14:creationId xmlns:p14="http://schemas.microsoft.com/office/powerpoint/2010/main" val="2176266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jpg"/><Relationship Id="rId5" Type="http://schemas.microsoft.com/office/2007/relationships/hdphoto" Target="../media/hdphoto1.wdp"/><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80.jp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g"/></Relationships>
</file>

<file path=ppt/slides/_rels/slide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8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5.jp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609600" y="228600"/>
            <a:ext cx="8229600" cy="1143000"/>
          </a:xfrm>
        </p:spPr>
        <p:txBody>
          <a:bodyPr rtlCol="0">
            <a:normAutofit fontScale="90000"/>
          </a:bodyPr>
          <a:lstStyle/>
          <a:p>
            <a:pPr eaLnBrk="1" fontAlgn="auto" hangingPunct="1">
              <a:spcAft>
                <a:spcPts val="0"/>
              </a:spcAft>
              <a:buFont typeface="Times" charset="0"/>
              <a:buNone/>
              <a:defRPr/>
            </a:pPr>
            <a:r>
              <a:rPr lang="en-US" sz="9600" b="1" u="sng" dirty="0">
                <a:solidFill>
                  <a:srgbClr val="AAE400"/>
                </a:solidFill>
                <a:latin typeface="Baoli SC Regular" charset="0"/>
                <a:ea typeface="Osaka" charset="0"/>
                <a:cs typeface="Baoli SC Regular" charset="0"/>
              </a:rPr>
              <a:t>World War 2</a:t>
            </a:r>
            <a:endParaRPr lang="en-US" sz="5400" b="1" u="sng" dirty="0">
              <a:latin typeface="Baoli SC Regular" charset="0"/>
              <a:ea typeface="Osaka" charset="0"/>
              <a:cs typeface="Baoli SC Regular" charset="0"/>
            </a:endParaRPr>
          </a:p>
        </p:txBody>
      </p:sp>
      <p:sp>
        <p:nvSpPr>
          <p:cNvPr id="14338" name="Rectangle 3"/>
          <p:cNvSpPr>
            <a:spLocks noGrp="1" noChangeArrowheads="1"/>
          </p:cNvSpPr>
          <p:nvPr>
            <p:ph type="subTitle" idx="1"/>
          </p:nvPr>
        </p:nvSpPr>
        <p:spPr>
          <a:xfrm>
            <a:off x="1371600" y="5334000"/>
            <a:ext cx="6400800" cy="1295400"/>
          </a:xfrm>
        </p:spPr>
        <p:txBody>
          <a:bodyPr rtlCol="0">
            <a:normAutofit/>
          </a:bodyPr>
          <a:lstStyle/>
          <a:p>
            <a:pPr eaLnBrk="1" fontAlgn="auto" hangingPunct="1">
              <a:spcAft>
                <a:spcPts val="0"/>
              </a:spcAft>
              <a:buFont typeface="Times" charset="0"/>
              <a:buNone/>
              <a:defRPr/>
            </a:pPr>
            <a:r>
              <a:rPr lang="en-US" sz="5400" b="1" dirty="0">
                <a:solidFill>
                  <a:schemeClr val="bg1"/>
                </a:solidFill>
                <a:latin typeface="Baoli SC Regular" charset="0"/>
                <a:ea typeface="Osaka" charset="0"/>
                <a:cs typeface="Baoli SC Regular" charset="0"/>
              </a:rPr>
              <a:t>SSUSH19</a:t>
            </a:r>
            <a:endParaRPr lang="en-US" sz="4400" b="1" dirty="0">
              <a:solidFill>
                <a:schemeClr val="bg1"/>
              </a:solidFill>
              <a:latin typeface="Baoli SC Regular" charset="0"/>
              <a:ea typeface="Osaka" charset="0"/>
              <a:cs typeface="Baoli SC Regular" charset="0"/>
            </a:endParaRPr>
          </a:p>
        </p:txBody>
      </p:sp>
      <p:pic>
        <p:nvPicPr>
          <p:cNvPr id="2" name="Picture 1" descr="2000px-Pacific_Area_-_The_Imperial_Powers_1939_-_Map_mk.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599" y="1523920"/>
            <a:ext cx="4862896" cy="3810080"/>
          </a:xfrm>
          <a:prstGeom prst="rect">
            <a:avLst/>
          </a:prstGeom>
        </p:spPr>
      </p:pic>
      <p:pic>
        <p:nvPicPr>
          <p:cNvPr id="3" name="Picture 2" descr="World_War_II_in_Europe,_1942_(no_labels).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70" y="1523920"/>
            <a:ext cx="4051121" cy="3810080"/>
          </a:xfrm>
          <a:prstGeom prst="rect">
            <a:avLst/>
          </a:prstGeom>
        </p:spPr>
      </p:pic>
    </p:spTree>
    <p:extLst>
      <p:ext uri="{BB962C8B-B14F-4D97-AF65-F5344CB8AC3E}">
        <p14:creationId xmlns:p14="http://schemas.microsoft.com/office/powerpoint/2010/main" val="1084079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The Pacific</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2431435"/>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Japan conquered more territory than Germany (including China and the Philippines)</a:t>
            </a: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Japan’s military carried out some of the worst atrocities of the war </a:t>
            </a:r>
            <a:r>
              <a:rPr lang="en-US" sz="2000" b="1" i="1" u="none" kern="0" dirty="0">
                <a:solidFill>
                  <a:srgbClr val="FF900F"/>
                </a:solidFill>
                <a:latin typeface="Times New Roman" pitchFamily="1" charset="0"/>
                <a:ea typeface="Times New Roman" pitchFamily="1" charset="0"/>
                <a:cs typeface="Times New Roman" pitchFamily="1" charset="0"/>
              </a:rPr>
              <a:t>(Rape of Nanking, Bataan Deat</a:t>
            </a:r>
            <a:r>
              <a:rPr lang="en-US" sz="2000" b="1" i="1" kern="0" dirty="0">
                <a:solidFill>
                  <a:srgbClr val="FF900F"/>
                </a:solidFill>
                <a:latin typeface="Times New Roman" pitchFamily="1" charset="0"/>
                <a:ea typeface="Times New Roman" pitchFamily="1" charset="0"/>
                <a:cs typeface="Times New Roman" pitchFamily="1" charset="0"/>
              </a:rPr>
              <a:t>h March)</a:t>
            </a:r>
            <a:endParaRPr lang="en-US" sz="2000" b="1" i="1" u="none" kern="0" dirty="0">
              <a:solidFill>
                <a:srgbClr val="FF900F"/>
              </a:solidFill>
              <a:latin typeface="Times New Roman" pitchFamily="1" charset="0"/>
              <a:ea typeface="Times New Roman" pitchFamily="1" charset="0"/>
              <a:cs typeface="Times New Roman" pitchFamily="1" charset="0"/>
            </a:endParaRPr>
          </a:p>
          <a:p>
            <a:pPr marL="914400" lvl="1" indent="-457200">
              <a:buFont typeface="Arial"/>
              <a:buChar char="•"/>
              <a:defRPr/>
            </a:pPr>
            <a:r>
              <a:rPr lang="en-US" sz="2000" b="1" i="1" u="none" dirty="0">
                <a:solidFill>
                  <a:srgbClr val="FFC0EC"/>
                </a:solidFill>
                <a:latin typeface="Times New Roman"/>
                <a:cs typeface="Times New Roman"/>
              </a:rPr>
              <a:t>Performed experiments on the Chinese similar to those the Nazis performed on the Jews</a:t>
            </a:r>
          </a:p>
        </p:txBody>
      </p:sp>
      <p:pic>
        <p:nvPicPr>
          <p:cNvPr id="3" name="Picture 2" descr="Japanese_Empir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784" y="3122871"/>
            <a:ext cx="4299459" cy="3594032"/>
          </a:xfrm>
          <a:prstGeom prst="rect">
            <a:avLst/>
          </a:prstGeom>
        </p:spPr>
      </p:pic>
    </p:spTree>
    <p:extLst>
      <p:ext uri="{BB962C8B-B14F-4D97-AF65-F5344CB8AC3E}">
        <p14:creationId xmlns:p14="http://schemas.microsoft.com/office/powerpoint/2010/main" val="361461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The Pacific</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1692771"/>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US saw Japanese invasions in the Pacific as a threat to our interests</a:t>
            </a: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Japan saw US as their major rival </a:t>
            </a:r>
            <a:r>
              <a:rPr lang="en-US" sz="2000" b="1" i="1" u="none" kern="0" dirty="0">
                <a:solidFill>
                  <a:srgbClr val="FF900F"/>
                </a:solidFill>
                <a:latin typeface="Times New Roman" pitchFamily="1" charset="0"/>
                <a:ea typeface="Times New Roman" pitchFamily="1" charset="0"/>
                <a:cs typeface="Times New Roman" pitchFamily="1" charset="0"/>
              </a:rPr>
              <a:t>(wanted strongest navy and control of the Pacific)</a:t>
            </a:r>
            <a:endParaRPr lang="en-US" sz="2800" b="1" i="1" u="none" kern="0" dirty="0">
              <a:solidFill>
                <a:srgbClr val="FF900F"/>
              </a:solidFill>
              <a:latin typeface="Times New Roman" pitchFamily="1" charset="0"/>
              <a:ea typeface="Times New Roman" pitchFamily="1" charset="0"/>
              <a:cs typeface="Times New Roman" pitchFamily="1" charset="0"/>
            </a:endParaRPr>
          </a:p>
        </p:txBody>
      </p:sp>
      <p:pic>
        <p:nvPicPr>
          <p:cNvPr id="3" name="Picture 2" descr="Japanese_destroyer_Hayate_Taisho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70" y="2384207"/>
            <a:ext cx="7175042" cy="4321975"/>
          </a:xfrm>
          <a:prstGeom prst="rect">
            <a:avLst/>
          </a:prstGeom>
        </p:spPr>
      </p:pic>
    </p:spTree>
    <p:extLst>
      <p:ext uri="{BB962C8B-B14F-4D97-AF65-F5344CB8AC3E}">
        <p14:creationId xmlns:p14="http://schemas.microsoft.com/office/powerpoint/2010/main" val="157138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The Pacific</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2246769"/>
          </a:xfrm>
          <a:prstGeom prst="rect">
            <a:avLst/>
          </a:prstGeom>
          <a:noFill/>
        </p:spPr>
        <p:txBody>
          <a:bodyPr>
            <a:spAutoFit/>
          </a:bodyPr>
          <a:lstStyle/>
          <a:p>
            <a:pPr>
              <a:defRPr/>
            </a:pPr>
            <a:r>
              <a:rPr lang="en-US" sz="2800" b="1" u="sng" dirty="0">
                <a:solidFill>
                  <a:srgbClr val="FFFFFF"/>
                </a:solidFill>
                <a:latin typeface="Times New Roman"/>
                <a:cs typeface="Times New Roman"/>
              </a:rPr>
              <a:t>The Tripartite Pact</a:t>
            </a:r>
            <a:r>
              <a:rPr lang="en-US" sz="2800" b="1" dirty="0">
                <a:solidFill>
                  <a:srgbClr val="FFFFFF"/>
                </a:solidFill>
                <a:latin typeface="Times New Roman"/>
                <a:cs typeface="Times New Roman"/>
              </a:rPr>
              <a:t> (September 1940):</a:t>
            </a: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Japan became allied with Germany and Italy</a:t>
            </a:r>
          </a:p>
          <a:p>
            <a:pPr marL="914400" lvl="1" indent="-457200">
              <a:buFont typeface="Arial"/>
              <a:buChar char="•"/>
              <a:defRPr/>
            </a:pPr>
            <a:r>
              <a:rPr lang="en-US" sz="2800" b="1" u="none" dirty="0">
                <a:solidFill>
                  <a:srgbClr val="96E3FF"/>
                </a:solidFill>
                <a:latin typeface="Times New Roman"/>
                <a:cs typeface="Times New Roman"/>
              </a:rPr>
              <a:t>Would come to each other’s aid if a nation not already in the war attacked on of them</a:t>
            </a:r>
          </a:p>
          <a:p>
            <a:pPr marL="1371600" lvl="2" indent="-457200">
              <a:buFont typeface="Arial"/>
              <a:buChar char="•"/>
              <a:defRPr/>
            </a:pPr>
            <a:r>
              <a:rPr lang="en-US" sz="2800" b="1" dirty="0">
                <a:solidFill>
                  <a:srgbClr val="FFB8AA"/>
                </a:solidFill>
                <a:latin typeface="Times New Roman"/>
                <a:cs typeface="Times New Roman"/>
              </a:rPr>
              <a:t>US was only major nation not in the war</a:t>
            </a:r>
          </a:p>
        </p:txBody>
      </p:sp>
      <p:pic>
        <p:nvPicPr>
          <p:cNvPr id="3" name="Picture 2" descr="Hitler_and_Mussolini_June_19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9" y="3334905"/>
            <a:ext cx="4533547" cy="3396866"/>
          </a:xfrm>
          <a:prstGeom prst="rect">
            <a:avLst/>
          </a:prstGeom>
        </p:spPr>
      </p:pic>
      <p:pic>
        <p:nvPicPr>
          <p:cNvPr id="8" name="Picture 7" descr="Teleki_&amp;_Hitler_Tripartite-pact.jpg"/>
          <p:cNvPicPr>
            <a:picLocks noChangeAspect="1"/>
          </p:cNvPicPr>
          <p:nvPr/>
        </p:nvPicPr>
        <p:blipFill rotWithShape="1">
          <a:blip r:embed="rId4">
            <a:extLst>
              <a:ext uri="{28A0092B-C50C-407E-A947-70E740481C1C}">
                <a14:useLocalDpi xmlns:a14="http://schemas.microsoft.com/office/drawing/2010/main" val="0"/>
              </a:ext>
            </a:extLst>
          </a:blip>
          <a:srcRect l="3292"/>
          <a:stretch/>
        </p:blipFill>
        <p:spPr>
          <a:xfrm>
            <a:off x="4727873" y="3090121"/>
            <a:ext cx="4359563" cy="3176626"/>
          </a:xfrm>
          <a:prstGeom prst="rect">
            <a:avLst/>
          </a:prstGeom>
        </p:spPr>
      </p:pic>
    </p:spTree>
    <p:extLst>
      <p:ext uri="{BB962C8B-B14F-4D97-AF65-F5344CB8AC3E}">
        <p14:creationId xmlns:p14="http://schemas.microsoft.com/office/powerpoint/2010/main" val="421013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Pearl Harbor</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2246769"/>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1941—US placed a trade embargo on Japan for continued invasions</a:t>
            </a:r>
          </a:p>
          <a:p>
            <a:pPr marL="914400" lvl="1" indent="-457200">
              <a:buFont typeface="Arial"/>
              <a:buChar char="•"/>
              <a:defRPr/>
            </a:pPr>
            <a:r>
              <a:rPr lang="en-US" sz="2800" b="1" kern="0" dirty="0">
                <a:solidFill>
                  <a:srgbClr val="9CFF28"/>
                </a:solidFill>
                <a:latin typeface="Times New Roman" pitchFamily="1" charset="0"/>
                <a:ea typeface="Times New Roman" pitchFamily="1" charset="0"/>
                <a:cs typeface="Times New Roman" pitchFamily="1" charset="0"/>
              </a:rPr>
              <a:t>Stopped trading oil, steel, and scrap metal with them</a:t>
            </a:r>
            <a:endParaRPr lang="en-US" sz="2800" b="1" u="none" kern="0" dirty="0">
              <a:solidFill>
                <a:srgbClr val="9CFF28"/>
              </a:solidFill>
              <a:latin typeface="Times New Roman" pitchFamily="1" charset="0"/>
              <a:ea typeface="Times New Roman" pitchFamily="1" charset="0"/>
              <a:cs typeface="Times New Roman" pitchFamily="1" charset="0"/>
            </a:endParaRPr>
          </a:p>
          <a:p>
            <a:pPr marL="914400" lvl="1" indent="-457200">
              <a:buFont typeface="Arial"/>
              <a:buChar char="•"/>
              <a:defRPr/>
            </a:pPr>
            <a:r>
              <a:rPr lang="en-US" sz="2800" b="1" u="none" dirty="0">
                <a:solidFill>
                  <a:srgbClr val="96E3FF"/>
                </a:solidFill>
                <a:latin typeface="Times New Roman"/>
                <a:cs typeface="Times New Roman"/>
              </a:rPr>
              <a:t>80% of Japan’s oil came from the US and they needed it to continue invading</a:t>
            </a:r>
          </a:p>
        </p:txBody>
      </p:sp>
      <p:pic>
        <p:nvPicPr>
          <p:cNvPr id="3" name="Picture 2" descr="Early_U.S._oil_f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432" y="2991599"/>
            <a:ext cx="5171030" cy="3734453"/>
          </a:xfrm>
          <a:prstGeom prst="rect">
            <a:avLst/>
          </a:prstGeom>
        </p:spPr>
      </p:pic>
    </p:spTree>
    <p:extLst>
      <p:ext uri="{BB962C8B-B14F-4D97-AF65-F5344CB8AC3E}">
        <p14:creationId xmlns:p14="http://schemas.microsoft.com/office/powerpoint/2010/main" val="2290972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Pearl Harbor</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1384995"/>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December 1941—Japan broke off negotiations with US</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We expected an attack, but one closer to Japan </a:t>
            </a:r>
            <a:r>
              <a:rPr lang="en-US" sz="2800" b="1" dirty="0">
                <a:solidFill>
                  <a:srgbClr val="96E3FF"/>
                </a:solidFill>
                <a:latin typeface="Times New Roman"/>
                <a:cs typeface="Times New Roman"/>
              </a:rPr>
              <a:t>(did not realize they had planned the attack for months) </a:t>
            </a:r>
            <a:endParaRPr lang="en-US" sz="2800" b="1" u="none" dirty="0">
              <a:solidFill>
                <a:srgbClr val="96E3FF"/>
              </a:solidFill>
              <a:latin typeface="Times New Roman"/>
              <a:cs typeface="Times New Roman"/>
            </a:endParaRPr>
          </a:p>
        </p:txBody>
      </p:sp>
      <p:pic>
        <p:nvPicPr>
          <p:cNvPr id="3" name="Picture 2" descr="splashmap-pacific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68" y="2279624"/>
            <a:ext cx="8823763" cy="4259392"/>
          </a:xfrm>
          <a:prstGeom prst="rect">
            <a:avLst/>
          </a:prstGeom>
        </p:spPr>
      </p:pic>
    </p:spTree>
    <p:extLst>
      <p:ext uri="{BB962C8B-B14F-4D97-AF65-F5344CB8AC3E}">
        <p14:creationId xmlns:p14="http://schemas.microsoft.com/office/powerpoint/2010/main" val="265287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Pearl Harbor</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1815882"/>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December 7, 1941—Japan attacked Pearl Harbor, Hawaii, our largest naval base in the Pacific </a:t>
            </a:r>
            <a:r>
              <a:rPr lang="en-US" b="1" i="1" dirty="0">
                <a:solidFill>
                  <a:srgbClr val="FF900F"/>
                </a:solidFill>
                <a:latin typeface="Times New Roman"/>
                <a:cs typeface="Times New Roman"/>
              </a:rPr>
              <a:t>(7:55 AM Sunday)</a:t>
            </a:r>
            <a:endParaRPr lang="en-US" sz="2800" b="1" i="1" dirty="0">
              <a:solidFill>
                <a:srgbClr val="FF900F"/>
              </a:solidFill>
              <a:latin typeface="Times New Roman"/>
              <a:cs typeface="Times New Roman"/>
            </a:endParaRP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Wanted to prevent us from stopping their invasions, and seize US resources (oil, etc.)</a:t>
            </a:r>
          </a:p>
        </p:txBody>
      </p:sp>
      <p:pic>
        <p:nvPicPr>
          <p:cNvPr id="5" name="Picture 12" descr="4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975" y="2923701"/>
            <a:ext cx="4608466" cy="3701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4166681583_0ef7ce4b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99" y="2954680"/>
            <a:ext cx="4014670" cy="3701526"/>
          </a:xfrm>
          <a:prstGeom prst="rect">
            <a:avLst/>
          </a:prstGeom>
        </p:spPr>
      </p:pic>
    </p:spTree>
    <p:extLst>
      <p:ext uri="{BB962C8B-B14F-4D97-AF65-F5344CB8AC3E}">
        <p14:creationId xmlns:p14="http://schemas.microsoft.com/office/powerpoint/2010/main" val="3190105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b="5040"/>
          <a:stretch>
            <a:fillRect/>
          </a:stretch>
        </p:blipFill>
        <p:spPr bwMode="auto">
          <a:xfrm>
            <a:off x="4549273" y="3393883"/>
            <a:ext cx="4599812" cy="3450218"/>
          </a:xfrm>
          <a:prstGeom prst="rect">
            <a:avLst/>
          </a:prstGeom>
          <a:noFill/>
          <a:ln w="127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t="7118"/>
          <a:stretch/>
        </p:blipFill>
        <p:spPr bwMode="auto">
          <a:xfrm>
            <a:off x="4533972" y="8"/>
            <a:ext cx="4610776" cy="3393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7985260" y="6613358"/>
            <a:ext cx="1158739" cy="215444"/>
          </a:xfrm>
          <a:prstGeom prst="rect">
            <a:avLst/>
          </a:prstGeom>
          <a:noFill/>
        </p:spPr>
        <p:txBody>
          <a:bodyPr wrap="square" rtlCol="0">
            <a:spAutoFit/>
          </a:bodyPr>
          <a:lstStyle/>
          <a:p>
            <a:pPr algn="ctr"/>
            <a:r>
              <a:rPr lang="en-US" sz="800" dirty="0">
                <a:solidFill>
                  <a:srgbClr val="FFFFFF"/>
                </a:solidFill>
              </a:rPr>
              <a:t>©2017 J.E. Brooks</a:t>
            </a:r>
          </a:p>
        </p:txBody>
      </p:sp>
      <p:pic>
        <p:nvPicPr>
          <p:cNvPr id="3" name="Picture 2" descr="Pearl_harbour.png"/>
          <p:cNvPicPr>
            <a:picLocks noChangeAspect="1"/>
          </p:cNvPicPr>
          <p:nvPr/>
        </p:nvPicPr>
        <p:blipFill rotWithShape="1">
          <a:blip r:embed="rId5">
            <a:extLst>
              <a:ext uri="{28A0092B-C50C-407E-A947-70E740481C1C}">
                <a14:useLocalDpi xmlns:a14="http://schemas.microsoft.com/office/drawing/2010/main" val="0"/>
              </a:ext>
            </a:extLst>
          </a:blip>
          <a:srcRect b="7321"/>
          <a:stretch/>
        </p:blipFill>
        <p:spPr>
          <a:xfrm>
            <a:off x="0" y="0"/>
            <a:ext cx="4518671" cy="3393882"/>
          </a:xfrm>
          <a:prstGeom prst="rect">
            <a:avLst/>
          </a:prstGeom>
        </p:spPr>
      </p:pic>
      <p:pic>
        <p:nvPicPr>
          <p:cNvPr id="10" name="Picture 9" descr="USS_West_Virgina_(BB-48)_burning_at_Pearl_Harbor_1941.jpg"/>
          <p:cNvPicPr>
            <a:picLocks noChangeAspect="1"/>
          </p:cNvPicPr>
          <p:nvPr/>
        </p:nvPicPr>
        <p:blipFill rotWithShape="1">
          <a:blip r:embed="rId6">
            <a:extLst>
              <a:ext uri="{28A0092B-C50C-407E-A947-70E740481C1C}">
                <a14:useLocalDpi xmlns:a14="http://schemas.microsoft.com/office/drawing/2010/main" val="0"/>
              </a:ext>
            </a:extLst>
          </a:blip>
          <a:srcRect b="6094"/>
          <a:stretch/>
        </p:blipFill>
        <p:spPr>
          <a:xfrm>
            <a:off x="15302" y="3416103"/>
            <a:ext cx="4493777" cy="3441897"/>
          </a:xfrm>
          <a:prstGeom prst="rect">
            <a:avLst/>
          </a:prstGeom>
        </p:spPr>
      </p:pic>
    </p:spTree>
    <p:extLst>
      <p:ext uri="{BB962C8B-B14F-4D97-AF65-F5344CB8AC3E}">
        <p14:creationId xmlns:p14="http://schemas.microsoft.com/office/powerpoint/2010/main" val="3277381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Pearl Harbor</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1384995"/>
          </a:xfrm>
          <a:prstGeom prst="rect">
            <a:avLst/>
          </a:prstGeom>
          <a:noFill/>
        </p:spPr>
        <p:txBody>
          <a:bodyPr wrap="square">
            <a:spAutoFit/>
          </a:bodyPr>
          <a:lstStyle/>
          <a:p>
            <a:pPr marL="457200" indent="-457200">
              <a:buFont typeface="Arial"/>
              <a:buChar char="•"/>
              <a:defRPr/>
            </a:pPr>
            <a:r>
              <a:rPr lang="en-US" sz="2800" b="1" dirty="0">
                <a:solidFill>
                  <a:srgbClr val="FFFFFF"/>
                </a:solidFill>
                <a:latin typeface="Times New Roman"/>
                <a:cs typeface="Times New Roman"/>
              </a:rPr>
              <a:t>Destroyed 18 battleships and 350 planes </a:t>
            </a:r>
            <a:r>
              <a:rPr kumimoji="1" lang="en-US" sz="2000" b="1" i="1" dirty="0">
                <a:solidFill>
                  <a:srgbClr val="FF900F"/>
                </a:solidFill>
                <a:latin typeface="Times New Roman" charset="0"/>
                <a:cs typeface="Times New Roman" charset="0"/>
              </a:rPr>
              <a:t>(Japanese lost 27)</a:t>
            </a:r>
            <a:endParaRPr lang="en-US" sz="2800" b="1" i="1" u="none" kern="0" dirty="0">
              <a:solidFill>
                <a:srgbClr val="FF900F"/>
              </a:solidFill>
              <a:latin typeface="Times New Roman" pitchFamily="1" charset="0"/>
              <a:ea typeface="Times New Roman" pitchFamily="1" charset="0"/>
              <a:cs typeface="Times New Roman" pitchFamily="1" charset="0"/>
            </a:endParaRPr>
          </a:p>
          <a:p>
            <a:pPr marL="457200" indent="-457200">
              <a:buFont typeface="Arial"/>
              <a:buChar char="•"/>
              <a:defRPr/>
            </a:pPr>
            <a:r>
              <a:rPr lang="en-US" sz="2800" b="1" dirty="0">
                <a:solidFill>
                  <a:srgbClr val="96E3FF"/>
                </a:solidFill>
                <a:latin typeface="Times New Roman"/>
                <a:cs typeface="Times New Roman"/>
              </a:rPr>
              <a:t>2400 dead (68 civilians), 1200 wounded</a:t>
            </a:r>
            <a:endParaRPr lang="en-US" sz="2800" b="1" u="none" dirty="0">
              <a:solidFill>
                <a:srgbClr val="96E3FF"/>
              </a:solidFill>
              <a:latin typeface="Times New Roman"/>
              <a:cs typeface="Times New Roman"/>
            </a:endParaRPr>
          </a:p>
          <a:p>
            <a:pPr marL="914400" lvl="1" indent="-457200">
              <a:buFont typeface="Arial"/>
              <a:buChar char="•"/>
              <a:defRPr/>
            </a:pPr>
            <a:r>
              <a:rPr lang="en-US" sz="2800" b="1" dirty="0">
                <a:solidFill>
                  <a:srgbClr val="FFB8AA"/>
                </a:solidFill>
                <a:latin typeface="Times New Roman"/>
                <a:cs typeface="Times New Roman"/>
              </a:rPr>
              <a:t>Half of the dead were from the </a:t>
            </a:r>
            <a:r>
              <a:rPr lang="en-US" sz="2800" b="1" i="1" dirty="0">
                <a:solidFill>
                  <a:srgbClr val="FFB8AA"/>
                </a:solidFill>
                <a:latin typeface="Times New Roman"/>
                <a:cs typeface="Times New Roman"/>
              </a:rPr>
              <a:t>USS Arizona</a:t>
            </a:r>
          </a:p>
        </p:txBody>
      </p:sp>
      <p:pic>
        <p:nvPicPr>
          <p:cNvPr id="3" name="Picture 2" descr="Naval_photograph_documenting_the_Japanese_attack_on_Pearl_Harbor,_Hawaii_which_initiated_US_participation_in_World..._-_NARA_-_2959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3" y="3070551"/>
            <a:ext cx="4475837" cy="3588129"/>
          </a:xfrm>
          <a:prstGeom prst="rect">
            <a:avLst/>
          </a:prstGeom>
        </p:spPr>
      </p:pic>
      <p:pic>
        <p:nvPicPr>
          <p:cNvPr id="8" name="Picture 7" descr="USS_Arizona_Memorial_(aerial_vi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174" y="2325524"/>
            <a:ext cx="4508168" cy="2937503"/>
          </a:xfrm>
          <a:prstGeom prst="rect">
            <a:avLst/>
          </a:prstGeom>
        </p:spPr>
      </p:pic>
    </p:spTree>
    <p:extLst>
      <p:ext uri="{BB962C8B-B14F-4D97-AF65-F5344CB8AC3E}">
        <p14:creationId xmlns:p14="http://schemas.microsoft.com/office/powerpoint/2010/main" val="3472579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Pearl Harbor</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1261884"/>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December 8—Congress declared war and US officially entered World War II </a:t>
            </a:r>
            <a:r>
              <a:rPr lang="en-US" sz="2000" b="1" dirty="0">
                <a:solidFill>
                  <a:srgbClr val="FF900F"/>
                </a:solidFill>
                <a:latin typeface="Times New Roman"/>
                <a:cs typeface="Times New Roman"/>
              </a:rPr>
              <a:t>(</a:t>
            </a:r>
            <a:r>
              <a:rPr kumimoji="1" lang="en-US" sz="2000" b="1" i="1" dirty="0">
                <a:solidFill>
                  <a:srgbClr val="FF900F"/>
                </a:solidFill>
                <a:latin typeface="Times New Roman" charset="0"/>
                <a:cs typeface="Times New Roman" charset="0"/>
              </a:rPr>
              <a:t>Jeanette Rankin was the only member of Congress to vote against the war)</a:t>
            </a:r>
            <a:endParaRPr lang="en-US" sz="2800" b="1" u="none" dirty="0">
              <a:solidFill>
                <a:srgbClr val="FF900F"/>
              </a:solidFill>
              <a:latin typeface="Times New Roman"/>
              <a:cs typeface="Times New Roman"/>
            </a:endParaRPr>
          </a:p>
        </p:txBody>
      </p:sp>
      <p:pic>
        <p:nvPicPr>
          <p:cNvPr id="9" name="Picture 8" descr="050607-F-1234P-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07" y="1999217"/>
            <a:ext cx="2493989" cy="3526457"/>
          </a:xfrm>
          <a:prstGeom prst="rect">
            <a:avLst/>
          </a:prstGeom>
        </p:spPr>
      </p:pic>
      <p:pic>
        <p:nvPicPr>
          <p:cNvPr id="10" name="Picture 9" descr="470px-Remember_december_7th.jp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11733" y="1717241"/>
            <a:ext cx="3744974" cy="4780818"/>
          </a:xfrm>
          <a:prstGeom prst="rect">
            <a:avLst/>
          </a:prstGeom>
        </p:spPr>
      </p:pic>
      <p:pic>
        <p:nvPicPr>
          <p:cNvPr id="12" name="Picture 11" descr="Fdr_delivers_spee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107" y="3865548"/>
            <a:ext cx="3906616" cy="2902058"/>
          </a:xfrm>
          <a:prstGeom prst="rect">
            <a:avLst/>
          </a:prstGeom>
        </p:spPr>
      </p:pic>
    </p:spTree>
    <p:extLst>
      <p:ext uri="{BB962C8B-B14F-4D97-AF65-F5344CB8AC3E}">
        <p14:creationId xmlns:p14="http://schemas.microsoft.com/office/powerpoint/2010/main" val="2213963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9" name="Title 1"/>
          <p:cNvSpPr>
            <a:spLocks noGrp="1"/>
          </p:cNvSpPr>
          <p:nvPr>
            <p:ph type="title"/>
          </p:nvPr>
        </p:nvSpPr>
        <p:spPr>
          <a:xfrm>
            <a:off x="0" y="0"/>
            <a:ext cx="9144000" cy="6858000"/>
          </a:xfrm>
        </p:spPr>
        <p:txBody>
          <a:bodyPr/>
          <a:lstStyle/>
          <a:p>
            <a:r>
              <a:rPr lang="en-US" sz="4800" dirty="0">
                <a:solidFill>
                  <a:srgbClr val="FFFFFF"/>
                </a:solidFill>
                <a:latin typeface="Times New Roman" charset="0"/>
                <a:ea typeface="Osaka" charset="0"/>
                <a:cs typeface="Osaka" charset="0"/>
              </a:rPr>
              <a:t>19c.</a:t>
            </a:r>
            <a:r>
              <a:rPr lang="en-US" sz="4800" dirty="0">
                <a:solidFill>
                  <a:srgbClr val="FFFFFF"/>
                </a:solidFill>
                <a:latin typeface="Times New Roman" charset="0"/>
                <a:cs typeface="Times New Roman" charset="0"/>
              </a:rPr>
              <a:t> Examine the European Theater including difficulties the U.S. faced in delivering weapons, food, and medical supplies to troops, D-Day, and the Fall of Berlin. </a:t>
            </a:r>
            <a:endParaRPr lang="en-US" sz="4800" dirty="0">
              <a:solidFill>
                <a:srgbClr val="FFFFFF"/>
              </a:solidFill>
              <a:latin typeface="Times New Roman" charset="0"/>
              <a:ea typeface="Osaka" charset="0"/>
              <a:cs typeface="Osaka" charset="0"/>
            </a:endParaRPr>
          </a:p>
        </p:txBody>
      </p:sp>
    </p:spTree>
    <p:extLst>
      <p:ext uri="{BB962C8B-B14F-4D97-AF65-F5344CB8AC3E}">
        <p14:creationId xmlns:p14="http://schemas.microsoft.com/office/powerpoint/2010/main" val="399650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9" name="Title 1"/>
          <p:cNvSpPr>
            <a:spLocks noGrp="1"/>
          </p:cNvSpPr>
          <p:nvPr>
            <p:ph type="title"/>
          </p:nvPr>
        </p:nvSpPr>
        <p:spPr>
          <a:xfrm>
            <a:off x="0" y="0"/>
            <a:ext cx="9144000" cy="6858000"/>
          </a:xfrm>
        </p:spPr>
        <p:txBody>
          <a:bodyPr/>
          <a:lstStyle/>
          <a:p>
            <a:r>
              <a:rPr lang="en-US" sz="4800" dirty="0">
                <a:solidFill>
                  <a:schemeClr val="bg1"/>
                </a:solidFill>
                <a:latin typeface="Times New Roman" charset="0"/>
                <a:ea typeface="Osaka" charset="0"/>
                <a:cs typeface="Osaka" charset="0"/>
              </a:rPr>
              <a:t>19a. </a:t>
            </a:r>
            <a:r>
              <a:rPr lang="en-US" sz="4800" dirty="0">
                <a:solidFill>
                  <a:schemeClr val="bg1"/>
                </a:solidFill>
                <a:latin typeface="Times New Roman" charset="0"/>
                <a:cs typeface="Times New Roman" charset="0"/>
              </a:rPr>
              <a:t>Investigate the origins of U.S. involvement in the war including Lend-lease and the Japanese attack on Pearl Harbor.</a:t>
            </a:r>
            <a:endParaRPr lang="en-US" sz="4800" dirty="0">
              <a:solidFill>
                <a:schemeClr val="bg1"/>
              </a:solidFill>
              <a:latin typeface="Times New Roman" charset="0"/>
              <a:ea typeface="Osaka" charset="0"/>
              <a:cs typeface="Osaka" charset="0"/>
            </a:endParaRPr>
          </a:p>
        </p:txBody>
      </p:sp>
    </p:spTree>
    <p:extLst>
      <p:ext uri="{BB962C8B-B14F-4D97-AF65-F5344CB8AC3E}">
        <p14:creationId xmlns:p14="http://schemas.microsoft.com/office/powerpoint/2010/main" val="2847609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2593130"/>
            <a:ext cx="9144000" cy="1444498"/>
          </a:xfrm>
          <a:prstGeom prst="rect">
            <a:avLst/>
          </a:prstGeom>
        </p:spPr>
        <p:txBody>
          <a:bodyPr wrap="square">
            <a:spAutoFit/>
          </a:bodyPr>
          <a:lstStyle/>
          <a:p>
            <a:pPr algn="ctr">
              <a:lnSpc>
                <a:spcPct val="90000"/>
              </a:lnSpc>
              <a:spcBef>
                <a:spcPct val="10000"/>
              </a:spcBef>
            </a:pPr>
            <a:r>
              <a:rPr lang="en-US" sz="6600" b="1" dirty="0">
                <a:solidFill>
                  <a:srgbClr val="FFFF00"/>
                </a:solidFill>
                <a:latin typeface="Times New Roman" charset="0"/>
                <a:ea typeface="Osaka" charset="0"/>
                <a:cs typeface="Osaka" charset="0"/>
              </a:rPr>
              <a:t>The European Theatre</a:t>
            </a:r>
          </a:p>
          <a:p>
            <a:pPr algn="ctr">
              <a:lnSpc>
                <a:spcPct val="90000"/>
              </a:lnSpc>
              <a:spcBef>
                <a:spcPct val="10000"/>
              </a:spcBef>
            </a:pPr>
            <a:r>
              <a:rPr lang="en-US" sz="2800" b="1" dirty="0">
                <a:solidFill>
                  <a:schemeClr val="bg1"/>
                </a:solidFill>
                <a:latin typeface="Times New Roman" charset="0"/>
                <a:ea typeface="Osaka" charset="0"/>
                <a:cs typeface="Osaka" charset="0"/>
              </a:rPr>
              <a:t>(War with Germany and Italy)</a:t>
            </a:r>
          </a:p>
        </p:txBody>
      </p:sp>
    </p:spTree>
    <p:extLst>
      <p:ext uri="{BB962C8B-B14F-4D97-AF65-F5344CB8AC3E}">
        <p14:creationId xmlns:p14="http://schemas.microsoft.com/office/powerpoint/2010/main" val="2627434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Difficulties Supplying Troops</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195942" y="691436"/>
            <a:ext cx="8602825" cy="5693866"/>
          </a:xfrm>
          <a:prstGeom prst="rect">
            <a:avLst/>
          </a:prstGeom>
          <a:noFill/>
        </p:spPr>
        <p:txBody>
          <a:bodyPr wrap="square">
            <a:spAutoFit/>
          </a:bodyPr>
          <a:lstStyle/>
          <a:p>
            <a:pPr>
              <a:defRPr/>
            </a:pPr>
            <a:r>
              <a:rPr lang="en-US" sz="2800" b="1" dirty="0">
                <a:solidFill>
                  <a:srgbClr val="FFFFFF"/>
                </a:solidFill>
                <a:latin typeface="Times New Roman"/>
                <a:cs typeface="Times New Roman"/>
              </a:rPr>
              <a:t>US had trouble getting weapons, food, and medical supplies to their troops stationed across Europe and North Africa</a:t>
            </a:r>
          </a:p>
          <a:p>
            <a:pPr lvl="1">
              <a:defRPr/>
            </a:pPr>
            <a:r>
              <a:rPr lang="en-US" sz="2800" b="1" u="none" kern="0" dirty="0">
                <a:solidFill>
                  <a:srgbClr val="9CFF28"/>
                </a:solidFill>
                <a:latin typeface="Times New Roman" pitchFamily="1" charset="0"/>
                <a:ea typeface="Times New Roman" pitchFamily="1" charset="0"/>
                <a:cs typeface="Times New Roman" pitchFamily="1" charset="0"/>
              </a:rPr>
              <a:t>Battle for the Atlantic</a:t>
            </a:r>
          </a:p>
          <a:p>
            <a:pPr marL="914400" lvl="1" indent="-457200">
              <a:buFont typeface="Arial" panose="020B0604020202020204" pitchFamily="34" charset="0"/>
              <a:buChar char="•"/>
              <a:defRPr/>
            </a:pPr>
            <a:r>
              <a:rPr lang="en-US" sz="2800" b="1" kern="0" dirty="0">
                <a:solidFill>
                  <a:srgbClr val="9CFF28"/>
                </a:solidFill>
                <a:latin typeface="Times New Roman" pitchFamily="1" charset="0"/>
                <a:ea typeface="Times New Roman" pitchFamily="1" charset="0"/>
                <a:cs typeface="Times New Roman" pitchFamily="1" charset="0"/>
              </a:rPr>
              <a:t>German U-Boats sinking tankers and allied ships along east coast of US and North Atlantic Ocean.</a:t>
            </a:r>
          </a:p>
          <a:p>
            <a:pPr marL="914400" lvl="1" indent="-457200">
              <a:buFont typeface="Arial" panose="020B0604020202020204" pitchFamily="34" charset="0"/>
              <a:buChar char="•"/>
              <a:defRPr/>
            </a:pPr>
            <a:r>
              <a:rPr lang="en-US" sz="2800" b="1" u="none" kern="0" dirty="0">
                <a:solidFill>
                  <a:srgbClr val="9CFF28"/>
                </a:solidFill>
                <a:latin typeface="Times New Roman" pitchFamily="1" charset="0"/>
                <a:ea typeface="Times New Roman" pitchFamily="1" charset="0"/>
                <a:cs typeface="Times New Roman" pitchFamily="1" charset="0"/>
              </a:rPr>
              <a:t>Made it diff</a:t>
            </a:r>
            <a:r>
              <a:rPr lang="en-US" sz="2800" b="1" kern="0" dirty="0">
                <a:solidFill>
                  <a:srgbClr val="9CFF28"/>
                </a:solidFill>
                <a:latin typeface="Times New Roman" pitchFamily="1" charset="0"/>
                <a:ea typeface="Times New Roman" pitchFamily="1" charset="0"/>
                <a:cs typeface="Times New Roman" pitchFamily="1" charset="0"/>
              </a:rPr>
              <a:t>icult for US to ship war supplies.</a:t>
            </a:r>
          </a:p>
          <a:p>
            <a:pPr marL="914400" lvl="1" indent="-457200">
              <a:buFont typeface="Arial" panose="020B0604020202020204" pitchFamily="34" charset="0"/>
              <a:buChar char="•"/>
              <a:defRPr/>
            </a:pPr>
            <a:r>
              <a:rPr lang="en-US" sz="2800" b="1" u="none" kern="0" dirty="0">
                <a:solidFill>
                  <a:srgbClr val="9CFF28"/>
                </a:solidFill>
                <a:latin typeface="Times New Roman" pitchFamily="1" charset="0"/>
                <a:ea typeface="Times New Roman" pitchFamily="1" charset="0"/>
                <a:cs typeface="Times New Roman" pitchFamily="1" charset="0"/>
              </a:rPr>
              <a:t>Allies used convoy syste</a:t>
            </a:r>
            <a:r>
              <a:rPr lang="en-US" sz="2800" b="1" kern="0" dirty="0">
                <a:solidFill>
                  <a:srgbClr val="9CFF28"/>
                </a:solidFill>
                <a:latin typeface="Times New Roman" pitchFamily="1" charset="0"/>
                <a:ea typeface="Times New Roman" pitchFamily="1" charset="0"/>
                <a:cs typeface="Times New Roman" pitchFamily="1" charset="0"/>
              </a:rPr>
              <a:t>m – Naval ships escorted merchant ships to port.</a:t>
            </a:r>
          </a:p>
          <a:p>
            <a:pPr marL="914400" lvl="1" indent="-457200">
              <a:buFont typeface="Arial" panose="020B0604020202020204" pitchFamily="34" charset="0"/>
              <a:buChar char="•"/>
              <a:defRPr/>
            </a:pPr>
            <a:r>
              <a:rPr lang="en-US" sz="2800" b="1" u="none" kern="0" dirty="0">
                <a:solidFill>
                  <a:srgbClr val="9CFF28"/>
                </a:solidFill>
                <a:latin typeface="Times New Roman" pitchFamily="1" charset="0"/>
                <a:ea typeface="Times New Roman" pitchFamily="1" charset="0"/>
                <a:cs typeface="Times New Roman" pitchFamily="1" charset="0"/>
              </a:rPr>
              <a:t>Allied planes destroyed lots of </a:t>
            </a:r>
            <a:r>
              <a:rPr lang="en-US" sz="2800" b="1" u="none" kern="0" dirty="0" err="1">
                <a:solidFill>
                  <a:srgbClr val="9CFF28"/>
                </a:solidFill>
                <a:latin typeface="Times New Roman" pitchFamily="1" charset="0"/>
                <a:ea typeface="Times New Roman" pitchFamily="1" charset="0"/>
                <a:cs typeface="Times New Roman" pitchFamily="1" charset="0"/>
              </a:rPr>
              <a:t>u-boats</a:t>
            </a:r>
            <a:r>
              <a:rPr lang="en-US" sz="2800" b="1" u="none" kern="0" dirty="0">
                <a:solidFill>
                  <a:srgbClr val="9CFF28"/>
                </a:solidFill>
                <a:latin typeface="Times New Roman" pitchFamily="1" charset="0"/>
                <a:ea typeface="Times New Roman" pitchFamily="1" charset="0"/>
                <a:cs typeface="Times New Roman" pitchFamily="1" charset="0"/>
              </a:rPr>
              <a:t>, driving them out of the Atlantic.</a:t>
            </a:r>
            <a:endParaRPr lang="en-US" sz="2800" b="1" kern="0" dirty="0">
              <a:solidFill>
                <a:srgbClr val="9CFF28"/>
              </a:solidFill>
              <a:latin typeface="Times New Roman" pitchFamily="1" charset="0"/>
              <a:ea typeface="Times New Roman" pitchFamily="1" charset="0"/>
              <a:cs typeface="Times New Roman" pitchFamily="1" charset="0"/>
            </a:endParaRPr>
          </a:p>
          <a:p>
            <a:pPr marL="914400" lvl="1" indent="-457200">
              <a:buFont typeface="Arial" panose="020B0604020202020204" pitchFamily="34" charset="0"/>
              <a:buChar char="•"/>
              <a:defRPr/>
            </a:pPr>
            <a:r>
              <a:rPr lang="en-US" sz="2800" b="1" u="none" kern="0" dirty="0">
                <a:solidFill>
                  <a:srgbClr val="9CFF28"/>
                </a:solidFill>
                <a:latin typeface="Times New Roman" pitchFamily="1" charset="0"/>
                <a:ea typeface="Times New Roman" pitchFamily="1" charset="0"/>
                <a:cs typeface="Times New Roman" pitchFamily="1" charset="0"/>
              </a:rPr>
              <a:t>Also Easier once Allies began recapturing territory, especially France</a:t>
            </a:r>
          </a:p>
        </p:txBody>
      </p:sp>
    </p:spTree>
    <p:extLst>
      <p:ext uri="{BB962C8B-B14F-4D97-AF65-F5344CB8AC3E}">
        <p14:creationId xmlns:p14="http://schemas.microsoft.com/office/powerpoint/2010/main" val="326701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846777"/>
            <a:ext cx="9144000" cy="2246769"/>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Allied invasion led by US General Dwight Eisenhower that took 2 years to plan </a:t>
            </a:r>
            <a:r>
              <a:rPr lang="en-US" sz="2000" b="1" i="1" dirty="0">
                <a:solidFill>
                  <a:srgbClr val="FFC0EC"/>
                </a:solidFill>
                <a:latin typeface="Times New Roman" charset="0"/>
                <a:ea typeface="Osaka" charset="0"/>
                <a:cs typeface="Osaka" charset="0"/>
              </a:rPr>
              <a:t>(“Operation Overlord”)</a:t>
            </a:r>
            <a:endParaRPr lang="en-US" sz="2000" b="1" dirty="0">
              <a:solidFill>
                <a:srgbClr val="FFFFFF"/>
              </a:solidFill>
              <a:latin typeface="Times New Roman"/>
              <a:cs typeface="Times New Roman"/>
            </a:endParaRP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USSR would move into Poland, while the other Allies took occupied France</a:t>
            </a:r>
          </a:p>
          <a:p>
            <a:pPr marL="914400" lvl="1" indent="-457200">
              <a:buFont typeface="Arial"/>
              <a:buChar char="•"/>
              <a:defRPr/>
            </a:pPr>
            <a:r>
              <a:rPr lang="en-US" sz="2800" b="1" u="none" dirty="0">
                <a:solidFill>
                  <a:srgbClr val="96E3FF"/>
                </a:solidFill>
                <a:latin typeface="Times New Roman"/>
                <a:cs typeface="Times New Roman"/>
              </a:rPr>
              <a:t>Could then invade Germany from East and West</a:t>
            </a:r>
          </a:p>
        </p:txBody>
      </p:sp>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711" y="3185347"/>
            <a:ext cx="3985101" cy="3320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D-Day</a:t>
            </a:r>
            <a:endParaRPr lang="en-US" sz="3600" b="1" u="sng" dirty="0">
              <a:solidFill>
                <a:srgbClr val="FFFF00"/>
              </a:solidFill>
              <a:latin typeface="Times New Roman" charset="0"/>
              <a:ea typeface="Osaka" charset="0"/>
              <a:cs typeface="Osaka" charset="0"/>
            </a:endParaRPr>
          </a:p>
        </p:txBody>
      </p:sp>
      <p:pic>
        <p:nvPicPr>
          <p:cNvPr id="3" name="Picture 2" descr="762px-France_Germany_Locato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59" y="3090494"/>
            <a:ext cx="2675470" cy="2696537"/>
          </a:xfrm>
          <a:prstGeom prst="rect">
            <a:avLst/>
          </a:prstGeom>
        </p:spPr>
      </p:pic>
      <p:pic>
        <p:nvPicPr>
          <p:cNvPr id="10" name="Picture 9" descr="Germany_Poland_Locat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381" y="4332770"/>
            <a:ext cx="3080527" cy="2465434"/>
          </a:xfrm>
          <a:prstGeom prst="rect">
            <a:avLst/>
          </a:prstGeom>
        </p:spPr>
      </p:pic>
    </p:spTree>
    <p:extLst>
      <p:ext uri="{BB962C8B-B14F-4D97-AF65-F5344CB8AC3E}">
        <p14:creationId xmlns:p14="http://schemas.microsoft.com/office/powerpoint/2010/main" val="2761008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D-Day</a:t>
            </a:r>
            <a:endParaRPr lang="en-US" sz="36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815882"/>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June 6, 1944—Allies landed on the beaches of Normandy, France</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Largest land-sea-air invasion in history</a:t>
            </a:r>
          </a:p>
          <a:p>
            <a:pPr marL="914400" lvl="1" indent="-457200">
              <a:buFont typeface="Arial"/>
              <a:buChar char="•"/>
              <a:defRPr/>
            </a:pPr>
            <a:r>
              <a:rPr lang="en-US" sz="2800" b="1" u="none" dirty="0">
                <a:solidFill>
                  <a:srgbClr val="96E3FF"/>
                </a:solidFill>
                <a:latin typeface="Times New Roman"/>
                <a:cs typeface="Times New Roman"/>
              </a:rPr>
              <a:t>176,000 men in 7000 ships and 11,000 planes</a:t>
            </a:r>
          </a:p>
        </p:txBody>
      </p:sp>
      <p:pic>
        <p:nvPicPr>
          <p:cNvPr id="2" name="Picture 1" descr="Approaching_Omaha.jpg"/>
          <p:cNvPicPr>
            <a:picLocks noChangeAspect="1"/>
          </p:cNvPicPr>
          <p:nvPr/>
        </p:nvPicPr>
        <p:blipFill rotWithShape="1">
          <a:blip r:embed="rId3">
            <a:extLst>
              <a:ext uri="{28A0092B-C50C-407E-A947-70E740481C1C}">
                <a14:useLocalDpi xmlns:a14="http://schemas.microsoft.com/office/drawing/2010/main" val="0"/>
              </a:ext>
            </a:extLst>
          </a:blip>
          <a:srcRect r="3196"/>
          <a:stretch/>
        </p:blipFill>
        <p:spPr>
          <a:xfrm>
            <a:off x="90079" y="2653002"/>
            <a:ext cx="5356923" cy="3960356"/>
          </a:xfrm>
          <a:prstGeom prst="rect">
            <a:avLst/>
          </a:prstGeom>
        </p:spPr>
      </p:pic>
      <p:pic>
        <p:nvPicPr>
          <p:cNvPr id="3" name="Picture 2" descr="Operation_Overlord_(the_Normandy_Landings)-_D-day_6_June_1944_B515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797" y="2905097"/>
            <a:ext cx="3534605" cy="3459494"/>
          </a:xfrm>
          <a:prstGeom prst="rect">
            <a:avLst/>
          </a:prstGeom>
        </p:spPr>
      </p:pic>
    </p:spTree>
    <p:extLst>
      <p:ext uri="{BB962C8B-B14F-4D97-AF65-F5344CB8AC3E}">
        <p14:creationId xmlns:p14="http://schemas.microsoft.com/office/powerpoint/2010/main" val="1553842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D-Day</a:t>
            </a:r>
            <a:endParaRPr lang="en-US" sz="36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2431435"/>
          </a:xfrm>
          <a:prstGeom prst="rect">
            <a:avLst/>
          </a:prstGeom>
          <a:noFill/>
        </p:spPr>
        <p:txBody>
          <a:bodyPr>
            <a:spAutoFit/>
          </a:bodyPr>
          <a:lstStyle/>
          <a:p>
            <a:pPr marL="457200" indent="-457200">
              <a:buFont typeface="Arial"/>
              <a:buChar char="•"/>
              <a:defRPr/>
            </a:pPr>
            <a:r>
              <a:rPr lang="en-US" sz="2000" b="1" i="1" dirty="0">
                <a:solidFill>
                  <a:srgbClr val="FFC0EC"/>
                </a:solidFill>
                <a:latin typeface="Times New Roman" charset="0"/>
                <a:cs typeface="Times New Roman" charset="0"/>
              </a:rPr>
              <a:t>By July, Allies landed 1 million troops; 425,000 Allied casualties at the Battle of Normandy</a:t>
            </a:r>
            <a:endParaRPr lang="en-US" sz="2000" b="1" dirty="0">
              <a:solidFill>
                <a:srgbClr val="FFC0EC"/>
              </a:solidFill>
              <a:latin typeface="Times New Roman"/>
              <a:cs typeface="Times New Roman"/>
            </a:endParaRPr>
          </a:p>
          <a:p>
            <a:pPr marL="457200" indent="-457200">
              <a:buFont typeface="Arial"/>
              <a:buChar char="•"/>
              <a:defRPr/>
            </a:pPr>
            <a:r>
              <a:rPr lang="en-US" sz="2800" b="1" dirty="0">
                <a:solidFill>
                  <a:srgbClr val="FFFFFF"/>
                </a:solidFill>
                <a:latin typeface="Times New Roman"/>
                <a:cs typeface="Times New Roman"/>
              </a:rPr>
              <a:t>Allied victory led to the liberation of France from Germany and opened supply lines for our troops</a:t>
            </a:r>
          </a:p>
          <a:p>
            <a:pPr marL="457200" indent="-457200">
              <a:buFont typeface="Arial"/>
              <a:buChar char="•"/>
              <a:defRPr/>
            </a:pPr>
            <a:r>
              <a:rPr lang="en-US" sz="2800" b="1" kern="0" dirty="0">
                <a:solidFill>
                  <a:srgbClr val="9CFF28"/>
                </a:solidFill>
                <a:latin typeface="Times New Roman" pitchFamily="1" charset="0"/>
                <a:ea typeface="Times New Roman" pitchFamily="1" charset="0"/>
                <a:cs typeface="Times New Roman" pitchFamily="1" charset="0"/>
              </a:rPr>
              <a:t>Cleared the way for the invasion and eventual surrender of German </a:t>
            </a:r>
            <a:r>
              <a:rPr lang="en-US" sz="2800" b="1" kern="0" dirty="0">
                <a:solidFill>
                  <a:srgbClr val="96E3FF"/>
                </a:solidFill>
                <a:latin typeface="Times New Roman" pitchFamily="1" charset="0"/>
                <a:ea typeface="Times New Roman" pitchFamily="1" charset="0"/>
                <a:cs typeface="Times New Roman" pitchFamily="1" charset="0"/>
              </a:rPr>
              <a:t>(ensured victory in Europe)</a:t>
            </a:r>
            <a:endParaRPr lang="en-US" sz="2800" b="1" u="none" kern="0" dirty="0">
              <a:solidFill>
                <a:srgbClr val="96E3FF"/>
              </a:solidFill>
              <a:latin typeface="Times New Roman" pitchFamily="1" charset="0"/>
              <a:ea typeface="Times New Roman" pitchFamily="1" charset="0"/>
              <a:cs typeface="Times New Roman" pitchFamily="1" charset="0"/>
            </a:endParaRPr>
          </a:p>
        </p:txBody>
      </p:sp>
      <p:pic>
        <p:nvPicPr>
          <p:cNvPr id="3" name="Picture 2" descr="NormandySupply_ed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035" y="3148579"/>
            <a:ext cx="4719884" cy="3619027"/>
          </a:xfrm>
          <a:prstGeom prst="rect">
            <a:avLst/>
          </a:prstGeom>
        </p:spPr>
      </p:pic>
      <p:pic>
        <p:nvPicPr>
          <p:cNvPr id="8" name="Picture 7" descr="D-day_-_British_Forces_during_the_Invasion_of_Normandy_6_June_1944_B507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950" y="3157408"/>
            <a:ext cx="3599398" cy="3594898"/>
          </a:xfrm>
          <a:prstGeom prst="rect">
            <a:avLst/>
          </a:prstGeom>
        </p:spPr>
      </p:pic>
    </p:spTree>
    <p:extLst>
      <p:ext uri="{BB962C8B-B14F-4D97-AF65-F5344CB8AC3E}">
        <p14:creationId xmlns:p14="http://schemas.microsoft.com/office/powerpoint/2010/main" val="4238052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Fall of Berlin</a:t>
            </a:r>
            <a:endParaRPr lang="en-US" sz="36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815882"/>
          </a:xfrm>
          <a:prstGeom prst="rect">
            <a:avLst/>
          </a:prstGeom>
          <a:noFill/>
        </p:spPr>
        <p:txBody>
          <a:bodyPr>
            <a:spAutoFit/>
          </a:bodyPr>
          <a:lstStyle/>
          <a:p>
            <a:pPr>
              <a:defRPr/>
            </a:pPr>
            <a:r>
              <a:rPr lang="en-US" sz="2800" b="1" u="sng" dirty="0">
                <a:solidFill>
                  <a:srgbClr val="FFFFFF"/>
                </a:solidFill>
                <a:latin typeface="Times New Roman"/>
                <a:cs typeface="Times New Roman"/>
              </a:rPr>
              <a:t>The Battle of Berlin</a:t>
            </a:r>
            <a:r>
              <a:rPr lang="en-US" sz="2800" b="1" dirty="0">
                <a:solidFill>
                  <a:srgbClr val="FFFFFF"/>
                </a:solidFill>
                <a:latin typeface="Times New Roman"/>
                <a:cs typeface="Times New Roman"/>
              </a:rPr>
              <a:t>: April-May 1945</a:t>
            </a:r>
          </a:p>
          <a:p>
            <a:pPr marL="457200" indent="-457200">
              <a:buFont typeface="Arial"/>
              <a:buChar char="•"/>
              <a:defRPr/>
            </a:pPr>
            <a:r>
              <a:rPr lang="en-US" sz="2800" b="1" kern="0" dirty="0">
                <a:solidFill>
                  <a:srgbClr val="9CFF28"/>
                </a:solidFill>
                <a:latin typeface="Times New Roman" pitchFamily="1" charset="0"/>
                <a:ea typeface="Times New Roman" pitchFamily="1" charset="0"/>
                <a:cs typeface="Times New Roman" pitchFamily="1" charset="0"/>
              </a:rPr>
              <a:t>Soviets invaded Germany and invaded Berlin</a:t>
            </a:r>
            <a:endParaRPr lang="en-US" sz="2800" b="1" u="none" kern="0" dirty="0">
              <a:solidFill>
                <a:srgbClr val="9CFF28"/>
              </a:solidFill>
              <a:latin typeface="Times New Roman" pitchFamily="1" charset="0"/>
              <a:ea typeface="Times New Roman" pitchFamily="1" charset="0"/>
              <a:cs typeface="Times New Roman" pitchFamily="1" charset="0"/>
            </a:endParaRPr>
          </a:p>
          <a:p>
            <a:pPr marL="914400" lvl="1" indent="-457200">
              <a:buFont typeface="Arial"/>
              <a:buChar char="•"/>
              <a:defRPr/>
            </a:pPr>
            <a:r>
              <a:rPr lang="en-US" sz="2800" b="1" u="none" dirty="0">
                <a:solidFill>
                  <a:srgbClr val="96E3FF"/>
                </a:solidFill>
                <a:latin typeface="Times New Roman"/>
                <a:cs typeface="Times New Roman"/>
              </a:rPr>
              <a:t>One of the bloodiest battles in history—½ million German casualties, 80,000 Soviet casualties</a:t>
            </a:r>
          </a:p>
        </p:txBody>
      </p:sp>
      <p:pic>
        <p:nvPicPr>
          <p:cNvPr id="2" name="Picture 1" descr="Ruins_of_the_Reichstag_in_Berlin,_3_June_1945._BU85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2" y="2537916"/>
            <a:ext cx="4039349" cy="4225018"/>
          </a:xfrm>
          <a:prstGeom prst="rect">
            <a:avLst/>
          </a:prstGeom>
        </p:spPr>
      </p:pic>
      <p:pic>
        <p:nvPicPr>
          <p:cNvPr id="3" name="Picture 2" descr="3._US_Inf.-Div._in_Nürnberg,_20.04.194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767" y="2889806"/>
            <a:ext cx="4871624" cy="3662356"/>
          </a:xfrm>
          <a:prstGeom prst="rect">
            <a:avLst/>
          </a:prstGeom>
        </p:spPr>
      </p:pic>
    </p:spTree>
    <p:extLst>
      <p:ext uri="{BB962C8B-B14F-4D97-AF65-F5344CB8AC3E}">
        <p14:creationId xmlns:p14="http://schemas.microsoft.com/office/powerpoint/2010/main" val="2524280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Fall of Berlin</a:t>
            </a:r>
            <a:endParaRPr lang="en-US" sz="36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910779"/>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April 30, 1945—Hitler was trapped in Berlin and committed suicide rather than surrender to the Soviets </a:t>
            </a:r>
            <a:r>
              <a:rPr kumimoji="1" lang="en-US" sz="2000" b="1" i="1" dirty="0">
                <a:solidFill>
                  <a:srgbClr val="FF900F"/>
                </a:solidFill>
                <a:latin typeface="Times New Roman" charset="0"/>
                <a:cs typeface="Times New Roman" charset="0"/>
              </a:rPr>
              <a:t>(along with his long-term mistress, Eva Braun, whom he married the day before)</a:t>
            </a:r>
          </a:p>
          <a:p>
            <a:pPr marL="457200" indent="-457200">
              <a:buFont typeface="Arial"/>
              <a:buChar char="•"/>
              <a:defRPr/>
            </a:pPr>
            <a:r>
              <a:rPr kumimoji="1" lang="en-US" sz="2000" b="1" i="1" dirty="0">
                <a:solidFill>
                  <a:srgbClr val="FFC0EC"/>
                </a:solidFill>
                <a:latin typeface="Times New Roman" charset="0"/>
                <a:cs typeface="Times New Roman" charset="0"/>
              </a:rPr>
              <a:t>German troops moved west so they could surrender to US or British troops rather than the Soviets</a:t>
            </a:r>
          </a:p>
        </p:txBody>
      </p:sp>
      <p:pic>
        <p:nvPicPr>
          <p:cNvPr id="6" name="Picture 10" descr="Hitler_og_Eva_Bra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530" y="2347474"/>
            <a:ext cx="4538954" cy="3435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Bundesarchiv_Bild_121-0723,_Marburg-Drau,_Adolf_Hitl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4" y="3580084"/>
            <a:ext cx="4681048" cy="3202822"/>
          </a:xfrm>
          <a:prstGeom prst="rect">
            <a:avLst/>
          </a:prstGeom>
        </p:spPr>
      </p:pic>
    </p:spTree>
    <p:extLst>
      <p:ext uri="{BB962C8B-B14F-4D97-AF65-F5344CB8AC3E}">
        <p14:creationId xmlns:p14="http://schemas.microsoft.com/office/powerpoint/2010/main" val="2233313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Fall of Berlin</a:t>
            </a:r>
            <a:endParaRPr lang="en-US" sz="36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954107"/>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May 7, 1945—Germany surrendered (“VE Day”—Victory in Europe Day)</a:t>
            </a:r>
          </a:p>
        </p:txBody>
      </p:sp>
      <p:pic>
        <p:nvPicPr>
          <p:cNvPr id="2" name="Picture 1" descr="VE_Day_-_Germany_Surrend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454" y="1339563"/>
            <a:ext cx="4894902" cy="3858815"/>
          </a:xfrm>
          <a:prstGeom prst="rect">
            <a:avLst/>
          </a:prstGeom>
        </p:spPr>
      </p:pic>
      <p:pic>
        <p:nvPicPr>
          <p:cNvPr id="3" name="Picture 2" descr="Wilhelm_Keitel_Kapitulation.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921" y="3109767"/>
            <a:ext cx="4660608" cy="3656581"/>
          </a:xfrm>
          <a:prstGeom prst="rect">
            <a:avLst/>
          </a:prstGeom>
        </p:spPr>
      </p:pic>
    </p:spTree>
    <p:extLst>
      <p:ext uri="{BB962C8B-B14F-4D97-AF65-F5344CB8AC3E}">
        <p14:creationId xmlns:p14="http://schemas.microsoft.com/office/powerpoint/2010/main" val="2137617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9" name="Title 1"/>
          <p:cNvSpPr>
            <a:spLocks noGrp="1"/>
          </p:cNvSpPr>
          <p:nvPr>
            <p:ph type="title"/>
          </p:nvPr>
        </p:nvSpPr>
        <p:spPr>
          <a:xfrm>
            <a:off x="0" y="0"/>
            <a:ext cx="9144000" cy="6858000"/>
          </a:xfrm>
        </p:spPr>
        <p:txBody>
          <a:bodyPr/>
          <a:lstStyle/>
          <a:p>
            <a:r>
              <a:rPr lang="en-US" sz="4800" dirty="0">
                <a:solidFill>
                  <a:srgbClr val="FFFFFF"/>
                </a:solidFill>
                <a:latin typeface="Times New Roman" charset="0"/>
                <a:ea typeface="Osaka" charset="0"/>
                <a:cs typeface="Osaka" charset="0"/>
              </a:rPr>
              <a:t>19b.</a:t>
            </a:r>
            <a:r>
              <a:rPr lang="en-US" sz="4800" dirty="0">
                <a:solidFill>
                  <a:srgbClr val="FFFFFF"/>
                </a:solidFill>
                <a:latin typeface="Times New Roman" charset="0"/>
                <a:cs typeface="Times New Roman" charset="0"/>
              </a:rPr>
              <a:t>Examine the Pacific Theater including the difficulties the U.S. faced in delivering weapons, food, and medical supplies to troops, the Battle of Midway, Manhattan Project and the dropping of the atomic bombs. </a:t>
            </a:r>
            <a:endParaRPr lang="en-US" sz="4800" dirty="0">
              <a:solidFill>
                <a:srgbClr val="FFFFFF"/>
              </a:solidFill>
              <a:latin typeface="Times New Roman" charset="0"/>
              <a:ea typeface="Osaka" charset="0"/>
              <a:cs typeface="Osaka" charset="0"/>
            </a:endParaRPr>
          </a:p>
        </p:txBody>
      </p:sp>
    </p:spTree>
    <p:extLst>
      <p:ext uri="{BB962C8B-B14F-4D97-AF65-F5344CB8AC3E}">
        <p14:creationId xmlns:p14="http://schemas.microsoft.com/office/powerpoint/2010/main" val="94678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2593130"/>
            <a:ext cx="9144000" cy="1444498"/>
          </a:xfrm>
          <a:prstGeom prst="rect">
            <a:avLst/>
          </a:prstGeom>
        </p:spPr>
        <p:txBody>
          <a:bodyPr wrap="square">
            <a:spAutoFit/>
          </a:bodyPr>
          <a:lstStyle/>
          <a:p>
            <a:pPr algn="ctr">
              <a:lnSpc>
                <a:spcPct val="90000"/>
              </a:lnSpc>
              <a:spcBef>
                <a:spcPct val="10000"/>
              </a:spcBef>
            </a:pPr>
            <a:r>
              <a:rPr lang="en-US" sz="6600" b="1" dirty="0">
                <a:solidFill>
                  <a:srgbClr val="FFFF00"/>
                </a:solidFill>
                <a:latin typeface="Times New Roman" charset="0"/>
                <a:ea typeface="Osaka" charset="0"/>
                <a:cs typeface="Osaka" charset="0"/>
              </a:rPr>
              <a:t>The Pacific Theatre</a:t>
            </a:r>
          </a:p>
          <a:p>
            <a:pPr algn="ctr">
              <a:lnSpc>
                <a:spcPct val="90000"/>
              </a:lnSpc>
              <a:spcBef>
                <a:spcPct val="10000"/>
              </a:spcBef>
            </a:pPr>
            <a:r>
              <a:rPr lang="en-US" sz="2800" b="1" dirty="0">
                <a:solidFill>
                  <a:schemeClr val="bg1"/>
                </a:solidFill>
                <a:latin typeface="Times New Roman" charset="0"/>
                <a:ea typeface="Osaka" charset="0"/>
                <a:cs typeface="Osaka" charset="0"/>
              </a:rPr>
              <a:t>(War with Japan)</a:t>
            </a:r>
          </a:p>
        </p:txBody>
      </p:sp>
    </p:spTree>
    <p:extLst>
      <p:ext uri="{BB962C8B-B14F-4D97-AF65-F5344CB8AC3E}">
        <p14:creationId xmlns:p14="http://schemas.microsoft.com/office/powerpoint/2010/main" val="4210680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2780248"/>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Major Axis powers</a:t>
            </a:r>
            <a:r>
              <a:rPr lang="en-US" sz="2800" b="1" dirty="0">
                <a:solidFill>
                  <a:srgbClr val="FFFFFF"/>
                </a:solidFill>
                <a:latin typeface="Times New Roman"/>
                <a:cs typeface="Times New Roman"/>
                <a:sym typeface="Wingdings"/>
              </a:rPr>
              <a:t> were Germany, Italy, Soviet Union (later Allied), and Japan</a:t>
            </a:r>
            <a:endParaRPr lang="en-US" sz="2800" b="1" dirty="0">
              <a:solidFill>
                <a:srgbClr val="FFFFFF"/>
              </a:solidFill>
              <a:latin typeface="Times New Roman"/>
              <a:cs typeface="Times New Roman"/>
            </a:endParaRP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Repeatedly violated the Treaty of Versailles and captured territories</a:t>
            </a:r>
          </a:p>
          <a:p>
            <a:pPr marL="914400" lvl="1" indent="-457200">
              <a:buFont typeface="Arial"/>
              <a:buChar char="•"/>
              <a:defRPr/>
            </a:pPr>
            <a:r>
              <a:rPr lang="en-US" sz="2800" b="1" u="none" dirty="0">
                <a:solidFill>
                  <a:srgbClr val="96E3FF"/>
                </a:solidFill>
                <a:latin typeface="Times New Roman"/>
                <a:cs typeface="Times New Roman"/>
              </a:rPr>
              <a:t>League of Nations did nothing, empowering these dictators</a:t>
            </a:r>
          </a:p>
        </p:txBody>
      </p:sp>
      <p:pic>
        <p:nvPicPr>
          <p:cNvPr id="7" name="Picture 10" descr="adolf-hitl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002" y="3398803"/>
            <a:ext cx="2027103" cy="2673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3"/>
          <p:cNvSpPr txBox="1">
            <a:spLocks noChangeArrowheads="1"/>
          </p:cNvSpPr>
          <p:nvPr/>
        </p:nvSpPr>
        <p:spPr bwMode="auto">
          <a:xfrm>
            <a:off x="183002" y="6008890"/>
            <a:ext cx="1981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pPr algn="ctr"/>
            <a:r>
              <a:rPr lang="en-US" sz="2000" i="1" u="none" dirty="0">
                <a:solidFill>
                  <a:srgbClr val="FFC0EC"/>
                </a:solidFill>
                <a:latin typeface="Times New Roman" charset="0"/>
                <a:cs typeface="Times New Roman" charset="0"/>
              </a:rPr>
              <a:t>Adolf Hitler (Germany)</a:t>
            </a:r>
          </a:p>
        </p:txBody>
      </p:sp>
      <p:sp>
        <p:nvSpPr>
          <p:cNvPr id="10" name="TextBox 9"/>
          <p:cNvSpPr txBox="1"/>
          <p:nvPr/>
        </p:nvSpPr>
        <p:spPr>
          <a:xfrm>
            <a:off x="2210105" y="6008890"/>
            <a:ext cx="2286000" cy="708025"/>
          </a:xfrm>
          <a:prstGeom prst="rect">
            <a:avLst/>
          </a:prstGeom>
          <a:noFill/>
        </p:spPr>
        <p:txBody>
          <a:bodyPr>
            <a:spAutoFit/>
          </a:bodyPr>
          <a:lstStyle/>
          <a:p>
            <a:pPr algn="ctr">
              <a:defRPr/>
            </a:pPr>
            <a:r>
              <a:rPr lang="en-US" sz="2000" b="1" i="1" u="none" dirty="0">
                <a:solidFill>
                  <a:srgbClr val="FF900F"/>
                </a:solidFill>
                <a:latin typeface="Times New Roman"/>
                <a:cs typeface="Times New Roman"/>
              </a:rPr>
              <a:t>Benito Mussolini (Italy)</a:t>
            </a:r>
          </a:p>
        </p:txBody>
      </p:sp>
      <p:sp>
        <p:nvSpPr>
          <p:cNvPr id="11" name="TextBox 13"/>
          <p:cNvSpPr txBox="1">
            <a:spLocks noChangeArrowheads="1"/>
          </p:cNvSpPr>
          <p:nvPr/>
        </p:nvSpPr>
        <p:spPr bwMode="auto">
          <a:xfrm>
            <a:off x="4533835" y="6008890"/>
            <a:ext cx="2362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pPr algn="ctr"/>
            <a:r>
              <a:rPr lang="en-US" sz="2000" i="1" u="none" dirty="0">
                <a:solidFill>
                  <a:srgbClr val="FFC0EC"/>
                </a:solidFill>
                <a:latin typeface="Times New Roman" charset="0"/>
                <a:cs typeface="Times New Roman" charset="0"/>
              </a:rPr>
              <a:t>Joseph Stalin (Soviet Union)</a:t>
            </a:r>
          </a:p>
        </p:txBody>
      </p:sp>
      <p:sp>
        <p:nvSpPr>
          <p:cNvPr id="12" name="TextBox 14"/>
          <p:cNvSpPr txBox="1">
            <a:spLocks noChangeArrowheads="1"/>
          </p:cNvSpPr>
          <p:nvPr/>
        </p:nvSpPr>
        <p:spPr bwMode="auto">
          <a:xfrm>
            <a:off x="6934199" y="6008890"/>
            <a:ext cx="210968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pPr algn="ctr"/>
            <a:r>
              <a:rPr lang="en-US" sz="2000" i="1" u="none" dirty="0">
                <a:solidFill>
                  <a:srgbClr val="FF900F"/>
                </a:solidFill>
                <a:latin typeface="Times New Roman" charset="0"/>
                <a:cs typeface="Times New Roman" charset="0"/>
              </a:rPr>
              <a:t>Hideki </a:t>
            </a:r>
            <a:r>
              <a:rPr lang="en-US" sz="2000" i="1" u="none" dirty="0" err="1">
                <a:solidFill>
                  <a:srgbClr val="FF900F"/>
                </a:solidFill>
                <a:latin typeface="Times New Roman" charset="0"/>
                <a:cs typeface="Times New Roman" charset="0"/>
              </a:rPr>
              <a:t>Tojo</a:t>
            </a:r>
            <a:r>
              <a:rPr lang="en-US" sz="2000" i="1" u="none" dirty="0">
                <a:solidFill>
                  <a:srgbClr val="FF900F"/>
                </a:solidFill>
                <a:latin typeface="Times New Roman" charset="0"/>
                <a:cs typeface="Times New Roman" charset="0"/>
              </a:rPr>
              <a:t> (Japan)</a:t>
            </a:r>
          </a:p>
        </p:txBody>
      </p:sp>
      <p:pic>
        <p:nvPicPr>
          <p:cNvPr id="2" name="Picture 1" descr="469px-Hideki_Toj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035" y="3390719"/>
            <a:ext cx="2097732" cy="2679192"/>
          </a:xfrm>
          <a:prstGeom prst="rect">
            <a:avLst/>
          </a:prstGeom>
        </p:spPr>
      </p:pic>
      <p:pic>
        <p:nvPicPr>
          <p:cNvPr id="3" name="Picture 2" descr="CroppedStalin1943.jpg"/>
          <p:cNvPicPr>
            <a:picLocks noChangeAspect="1"/>
          </p:cNvPicPr>
          <p:nvPr/>
        </p:nvPicPr>
        <p:blipFill rotWithShape="1">
          <a:blip r:embed="rId5">
            <a:extLst>
              <a:ext uri="{28A0092B-C50C-407E-A947-70E740481C1C}">
                <a14:useLocalDpi xmlns:a14="http://schemas.microsoft.com/office/drawing/2010/main" val="0"/>
              </a:ext>
            </a:extLst>
          </a:blip>
          <a:srcRect l="9785" r="6714"/>
          <a:stretch/>
        </p:blipFill>
        <p:spPr>
          <a:xfrm>
            <a:off x="4743179" y="3390719"/>
            <a:ext cx="1912775" cy="2679192"/>
          </a:xfrm>
          <a:prstGeom prst="rect">
            <a:avLst/>
          </a:prstGeom>
        </p:spPr>
      </p:pic>
      <p:pic>
        <p:nvPicPr>
          <p:cNvPr id="14" name="Picture 13" descr="Mussolini_cro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4383" y="3398803"/>
            <a:ext cx="1989572" cy="2673920"/>
          </a:xfrm>
          <a:prstGeom prst="rect">
            <a:avLst/>
          </a:prstGeom>
        </p:spPr>
      </p:pic>
    </p:spTree>
    <p:extLst>
      <p:ext uri="{BB962C8B-B14F-4D97-AF65-F5344CB8AC3E}">
        <p14:creationId xmlns:p14="http://schemas.microsoft.com/office/powerpoint/2010/main" val="346176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Difficulties Supplying Troops</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861670"/>
            <a:ext cx="4669198" cy="5378396"/>
          </a:xfrm>
          <a:prstGeom prst="rect">
            <a:avLst/>
          </a:prstGeom>
          <a:noFill/>
        </p:spPr>
        <p:txBody>
          <a:bodyPr wrap="square">
            <a:spAutoFit/>
          </a:bodyPr>
          <a:lstStyle/>
          <a:p>
            <a:pPr marL="457200" indent="-457200">
              <a:spcBef>
                <a:spcPts val="300"/>
              </a:spcBef>
              <a:buFont typeface="Arial"/>
              <a:buChar char="•"/>
              <a:defRPr/>
            </a:pPr>
            <a:r>
              <a:rPr lang="en-US" sz="2800" b="1" dirty="0">
                <a:solidFill>
                  <a:srgbClr val="FFFFFF"/>
                </a:solidFill>
                <a:latin typeface="Times New Roman"/>
                <a:cs typeface="Times New Roman"/>
              </a:rPr>
              <a:t>US had to fight a 2-front war (Europe / Pacific)</a:t>
            </a:r>
          </a:p>
          <a:p>
            <a:pPr marL="914400" lvl="1" indent="-457200">
              <a:spcBef>
                <a:spcPts val="300"/>
              </a:spcBef>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Major focus was the Pacific </a:t>
            </a:r>
            <a:r>
              <a:rPr lang="en-US" sz="2800" b="1" u="none" kern="0" dirty="0">
                <a:solidFill>
                  <a:srgbClr val="96E3FF"/>
                </a:solidFill>
                <a:latin typeface="Times New Roman" pitchFamily="1" charset="0"/>
                <a:ea typeface="Times New Roman" pitchFamily="1" charset="0"/>
                <a:cs typeface="Times New Roman" pitchFamily="1" charset="0"/>
              </a:rPr>
              <a:t>(Pearl Harbor, conquered US territories)</a:t>
            </a:r>
          </a:p>
          <a:p>
            <a:pPr marL="457200" indent="-457200">
              <a:spcBef>
                <a:spcPts val="300"/>
              </a:spcBef>
              <a:buFont typeface="Arial"/>
              <a:buChar char="•"/>
              <a:defRPr/>
            </a:pPr>
            <a:r>
              <a:rPr lang="en-US" sz="2800" b="1" u="none" dirty="0">
                <a:solidFill>
                  <a:srgbClr val="FFB8AA"/>
                </a:solidFill>
                <a:latin typeface="Times New Roman"/>
                <a:cs typeface="Times New Roman"/>
              </a:rPr>
              <a:t>Many feared dividing our troops would weaken us and result in higher casualties</a:t>
            </a:r>
          </a:p>
          <a:p>
            <a:pPr marL="914400" lvl="1" indent="-457200">
              <a:spcBef>
                <a:spcPts val="300"/>
              </a:spcBef>
              <a:buFont typeface="Arial"/>
              <a:buChar char="•"/>
              <a:defRPr/>
            </a:pPr>
            <a:r>
              <a:rPr lang="en-US" sz="2800" b="1" dirty="0">
                <a:solidFill>
                  <a:srgbClr val="FFFF00"/>
                </a:solidFill>
                <a:latin typeface="Times New Roman"/>
                <a:cs typeface="Times New Roman"/>
              </a:rPr>
              <a:t>Would make it difficult to supply our troops</a:t>
            </a:r>
            <a:endParaRPr lang="en-US" sz="2800" b="1" u="none" dirty="0">
              <a:solidFill>
                <a:srgbClr val="FFFF00"/>
              </a:solidFill>
              <a:latin typeface="Times New Roman"/>
              <a:cs typeface="Times New Roman"/>
            </a:endParaRPr>
          </a:p>
        </p:txBody>
      </p:sp>
      <p:pic>
        <p:nvPicPr>
          <p:cNvPr id="2" name="Picture 1" descr="2000px-Pacific_Area_-_The_Imperial_Powers_1939_-_Map_mk.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839" y="1728843"/>
            <a:ext cx="4427633" cy="3469051"/>
          </a:xfrm>
          <a:prstGeom prst="rect">
            <a:avLst/>
          </a:prstGeom>
        </p:spPr>
      </p:pic>
    </p:spTree>
    <p:extLst>
      <p:ext uri="{BB962C8B-B14F-4D97-AF65-F5344CB8AC3E}">
        <p14:creationId xmlns:p14="http://schemas.microsoft.com/office/powerpoint/2010/main" val="2445823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Difficulties Supplying Troops</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3794435" y="744359"/>
            <a:ext cx="5331925" cy="6124754"/>
          </a:xfrm>
          <a:prstGeom prst="rect">
            <a:avLst/>
          </a:prstGeom>
          <a:noFill/>
        </p:spPr>
        <p:txBody>
          <a:bodyPr wrap="square">
            <a:spAutoFit/>
          </a:bodyPr>
          <a:lstStyle/>
          <a:p>
            <a:pPr marL="457200" indent="-457200">
              <a:buFont typeface="Arial"/>
              <a:buChar char="•"/>
              <a:defRPr/>
            </a:pPr>
            <a:r>
              <a:rPr lang="en-US" sz="2800" b="1" dirty="0">
                <a:solidFill>
                  <a:srgbClr val="FFFFFF"/>
                </a:solidFill>
                <a:latin typeface="Times New Roman"/>
                <a:cs typeface="Times New Roman"/>
              </a:rPr>
              <a:t>General Douglas MacArthur proposed “Island Hopping”</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Focus on one island at a time, avoiding heavily fortified islands, until we reach Japan</a:t>
            </a:r>
          </a:p>
          <a:p>
            <a:pPr marL="914400" lvl="1" indent="-457200">
              <a:buFont typeface="Arial"/>
              <a:buChar char="•"/>
              <a:defRPr/>
            </a:pPr>
            <a:r>
              <a:rPr lang="en-US" sz="2800" b="1" dirty="0">
                <a:solidFill>
                  <a:srgbClr val="96E3FF"/>
                </a:solidFill>
                <a:latin typeface="Times New Roman"/>
                <a:cs typeface="Times New Roman"/>
              </a:rPr>
              <a:t>After taking an island, build up our forces there</a:t>
            </a:r>
            <a:endParaRPr lang="en-US" sz="2800" b="1" u="none" dirty="0">
              <a:solidFill>
                <a:srgbClr val="96E3FF"/>
              </a:solidFill>
              <a:latin typeface="Times New Roman"/>
              <a:cs typeface="Times New Roman"/>
            </a:endParaRPr>
          </a:p>
          <a:p>
            <a:pPr marL="1371600" lvl="2" indent="-457200">
              <a:buFont typeface="Arial"/>
              <a:buChar char="•"/>
              <a:defRPr/>
            </a:pPr>
            <a:r>
              <a:rPr lang="en-US" sz="2800" b="1" dirty="0">
                <a:solidFill>
                  <a:srgbClr val="FFB8AA"/>
                </a:solidFill>
                <a:latin typeface="Times New Roman"/>
                <a:cs typeface="Times New Roman"/>
              </a:rPr>
              <a:t>Would cut off Japan’s supply lines, while allowing us to resupply our own troops</a:t>
            </a:r>
          </a:p>
          <a:p>
            <a:pPr marL="1828800" lvl="3" indent="-457200">
              <a:buFont typeface="Arial"/>
              <a:buChar char="•"/>
              <a:defRPr/>
            </a:pPr>
            <a:r>
              <a:rPr lang="en-US" sz="2800" b="1" dirty="0">
                <a:solidFill>
                  <a:srgbClr val="FFFF00"/>
                </a:solidFill>
                <a:latin typeface="Times New Roman"/>
                <a:cs typeface="Times New Roman"/>
              </a:rPr>
              <a:t>Weapons, food, medical supplies</a:t>
            </a:r>
          </a:p>
        </p:txBody>
      </p:sp>
      <p:pic>
        <p:nvPicPr>
          <p:cNvPr id="6" name="Picture 3" descr="MacArthur_Manila.jpg"/>
          <p:cNvPicPr>
            <a:picLocks noChangeAspect="1"/>
          </p:cNvPicPr>
          <p:nvPr/>
        </p:nvPicPr>
        <p:blipFill rotWithShape="1">
          <a:blip r:embed="rId3">
            <a:extLst>
              <a:ext uri="{28A0092B-C50C-407E-A947-70E740481C1C}">
                <a14:useLocalDpi xmlns:a14="http://schemas.microsoft.com/office/drawing/2010/main" val="0"/>
              </a:ext>
            </a:extLst>
          </a:blip>
          <a:srcRect b="12333"/>
          <a:stretch/>
        </p:blipFill>
        <p:spPr bwMode="auto">
          <a:xfrm>
            <a:off x="1984269" y="3398123"/>
            <a:ext cx="2253937" cy="3324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ma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62" y="823958"/>
            <a:ext cx="2751117" cy="2751117"/>
          </a:xfrm>
          <a:prstGeom prst="rect">
            <a:avLst/>
          </a:prstGeom>
        </p:spPr>
      </p:pic>
    </p:spTree>
    <p:extLst>
      <p:ext uri="{BB962C8B-B14F-4D97-AF65-F5344CB8AC3E}">
        <p14:creationId xmlns:p14="http://schemas.microsoft.com/office/powerpoint/2010/main" val="113481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38100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Island Hopping</a:t>
            </a:r>
            <a:endParaRPr lang="en-US" sz="4800" b="1" u="sng" dirty="0">
              <a:solidFill>
                <a:srgbClr val="FFFF00"/>
              </a:solidFill>
              <a:latin typeface="Times New Roman" charset="0"/>
              <a:ea typeface="Osaka" charset="0"/>
              <a:cs typeface="Osaka" charset="0"/>
            </a:endParaRPr>
          </a:p>
        </p:txBody>
      </p:sp>
      <p:sp>
        <p:nvSpPr>
          <p:cNvPr id="3" name="TextBox 2">
            <a:extLst>
              <a:ext uri="{FF2B5EF4-FFF2-40B4-BE49-F238E27FC236}">
                <a16:creationId xmlns:a16="http://schemas.microsoft.com/office/drawing/2014/main" id="{5C1F9688-70A5-4CF5-BE32-918A3A2B9230}"/>
              </a:ext>
            </a:extLst>
          </p:cNvPr>
          <p:cNvSpPr txBox="1"/>
          <p:nvPr/>
        </p:nvSpPr>
        <p:spPr>
          <a:xfrm>
            <a:off x="289249" y="1485112"/>
            <a:ext cx="8528179" cy="452431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bg1"/>
                </a:solidFill>
              </a:rPr>
              <a:t>Fall of </a:t>
            </a:r>
            <a:r>
              <a:rPr lang="en-US" sz="3200" b="1" dirty="0" err="1">
                <a:solidFill>
                  <a:schemeClr val="bg1"/>
                </a:solidFill>
              </a:rPr>
              <a:t>Phillippines</a:t>
            </a:r>
            <a:r>
              <a:rPr lang="en-US" sz="3200" b="1" dirty="0">
                <a:solidFill>
                  <a:schemeClr val="bg1"/>
                </a:solidFill>
              </a:rPr>
              <a:t> (Bataan death March)</a:t>
            </a:r>
          </a:p>
          <a:p>
            <a:pPr marL="457200" indent="-457200">
              <a:buFont typeface="Arial" panose="020B0604020202020204" pitchFamily="34" charset="0"/>
              <a:buChar char="•"/>
            </a:pPr>
            <a:r>
              <a:rPr lang="en-US" sz="3200" b="1" dirty="0">
                <a:solidFill>
                  <a:schemeClr val="bg1"/>
                </a:solidFill>
              </a:rPr>
              <a:t>Battle of Coral Sea</a:t>
            </a:r>
          </a:p>
          <a:p>
            <a:pPr marL="457200" indent="-457200">
              <a:buFont typeface="Arial" panose="020B0604020202020204" pitchFamily="34" charset="0"/>
              <a:buChar char="•"/>
            </a:pPr>
            <a:r>
              <a:rPr lang="en-US" sz="3200" b="1" dirty="0">
                <a:solidFill>
                  <a:schemeClr val="bg1"/>
                </a:solidFill>
              </a:rPr>
              <a:t>Battle of Midway</a:t>
            </a:r>
          </a:p>
          <a:p>
            <a:pPr marL="457200" indent="-457200">
              <a:buFont typeface="Arial" panose="020B0604020202020204" pitchFamily="34" charset="0"/>
              <a:buChar char="•"/>
            </a:pPr>
            <a:r>
              <a:rPr lang="en-US" sz="3200" b="1" dirty="0">
                <a:solidFill>
                  <a:schemeClr val="bg1"/>
                </a:solidFill>
              </a:rPr>
              <a:t>Guadalcanal</a:t>
            </a:r>
          </a:p>
          <a:p>
            <a:pPr marL="457200" indent="-457200">
              <a:buFont typeface="Arial" panose="020B0604020202020204" pitchFamily="34" charset="0"/>
              <a:buChar char="•"/>
            </a:pPr>
            <a:r>
              <a:rPr lang="en-US" sz="3200" b="1" dirty="0">
                <a:solidFill>
                  <a:schemeClr val="bg1"/>
                </a:solidFill>
              </a:rPr>
              <a:t>Iwo Jima</a:t>
            </a:r>
          </a:p>
          <a:p>
            <a:pPr marL="457200" indent="-457200">
              <a:buFont typeface="Arial" panose="020B0604020202020204" pitchFamily="34" charset="0"/>
              <a:buChar char="•"/>
            </a:pPr>
            <a:r>
              <a:rPr lang="en-US" sz="3200" b="1" dirty="0">
                <a:solidFill>
                  <a:schemeClr val="bg1"/>
                </a:solidFill>
              </a:rPr>
              <a:t>Okinawa</a:t>
            </a:r>
          </a:p>
          <a:p>
            <a:endParaRPr lang="en-US" sz="3200" b="1" dirty="0">
              <a:solidFill>
                <a:schemeClr val="bg1"/>
              </a:solidFill>
            </a:endParaRPr>
          </a:p>
          <a:p>
            <a:r>
              <a:rPr lang="en-US" sz="3200" b="1" dirty="0">
                <a:solidFill>
                  <a:schemeClr val="bg1"/>
                </a:solidFill>
              </a:rPr>
              <a:t>Bombing of Mainland Japan</a:t>
            </a:r>
          </a:p>
          <a:p>
            <a:pPr marL="457200" indent="-457200">
              <a:buFont typeface="Arial" panose="020B0604020202020204" pitchFamily="34" charset="0"/>
              <a:buChar char="•"/>
            </a:pPr>
            <a:r>
              <a:rPr lang="en-US" sz="3200" b="1" dirty="0">
                <a:solidFill>
                  <a:schemeClr val="bg1"/>
                </a:solidFill>
              </a:rPr>
              <a:t>Hiroshima and Nagasaki</a:t>
            </a:r>
            <a:endParaRPr lang="en-US" sz="2800" b="1" dirty="0">
              <a:solidFill>
                <a:schemeClr val="bg1"/>
              </a:solidFill>
            </a:endParaRPr>
          </a:p>
        </p:txBody>
      </p:sp>
    </p:spTree>
    <p:extLst>
      <p:ext uri="{BB962C8B-B14F-4D97-AF65-F5344CB8AC3E}">
        <p14:creationId xmlns:p14="http://schemas.microsoft.com/office/powerpoint/2010/main" val="1839389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Battle of Midway</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4912107" y="838200"/>
            <a:ext cx="4161332" cy="3847207"/>
          </a:xfrm>
          <a:prstGeom prst="rect">
            <a:avLst/>
          </a:prstGeom>
          <a:noFill/>
        </p:spPr>
        <p:txBody>
          <a:bodyPr wrap="square">
            <a:spAutoFit/>
          </a:bodyPr>
          <a:lstStyle/>
          <a:p>
            <a:pPr marL="457200" indent="-457200">
              <a:buFont typeface="Arial"/>
              <a:buChar char="•"/>
              <a:defRPr/>
            </a:pPr>
            <a:r>
              <a:rPr lang="en-US" sz="2800" b="1" dirty="0">
                <a:solidFill>
                  <a:srgbClr val="FFFFFF"/>
                </a:solidFill>
                <a:latin typeface="Times New Roman"/>
                <a:cs typeface="Times New Roman"/>
              </a:rPr>
              <a:t>June 4-7, 1942—US learned Japan was planning to destroy our remaining aircraft carriers and refueling station at Midway </a:t>
            </a:r>
            <a:r>
              <a:rPr lang="en-US" sz="2000" b="1" i="1" dirty="0">
                <a:solidFill>
                  <a:srgbClr val="FF900F"/>
                </a:solidFill>
                <a:latin typeface="Times New Roman"/>
                <a:cs typeface="Times New Roman"/>
              </a:rPr>
              <a:t>(code breakers)</a:t>
            </a:r>
          </a:p>
          <a:p>
            <a:pPr marL="914400" lvl="1" indent="-457200">
              <a:buFont typeface="Arial"/>
              <a:buChar char="•"/>
              <a:defRPr/>
            </a:pPr>
            <a:r>
              <a:rPr lang="en-US" sz="2800" b="1" kern="0" dirty="0">
                <a:solidFill>
                  <a:srgbClr val="9CFF28"/>
                </a:solidFill>
                <a:latin typeface="Times New Roman" pitchFamily="1" charset="0"/>
                <a:ea typeface="Times New Roman" pitchFamily="1" charset="0"/>
                <a:cs typeface="Times New Roman" pitchFamily="1" charset="0"/>
              </a:rPr>
              <a:t>US launched a counter-attack</a:t>
            </a:r>
          </a:p>
        </p:txBody>
      </p:sp>
      <p:sp>
        <p:nvSpPr>
          <p:cNvPr id="7" name="TextBox 6"/>
          <p:cNvSpPr txBox="1"/>
          <p:nvPr/>
        </p:nvSpPr>
        <p:spPr>
          <a:xfrm>
            <a:off x="7985260" y="6613358"/>
            <a:ext cx="1158739" cy="215444"/>
          </a:xfrm>
          <a:prstGeom prst="rect">
            <a:avLst/>
          </a:prstGeom>
          <a:noFill/>
        </p:spPr>
        <p:txBody>
          <a:bodyPr wrap="square" rtlCol="0">
            <a:spAutoFit/>
          </a:bodyPr>
          <a:lstStyle/>
          <a:p>
            <a:pPr algn="ctr"/>
            <a:r>
              <a:rPr lang="en-US" sz="800" dirty="0">
                <a:solidFill>
                  <a:srgbClr val="FFFFFF"/>
                </a:solidFill>
              </a:rPr>
              <a:t>©2017 J.E. Brooks</a:t>
            </a:r>
          </a:p>
        </p:txBody>
      </p:sp>
      <p:pic>
        <p:nvPicPr>
          <p:cNvPr id="2" name="Picture 1" descr="Battle_of_Midw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9" y="981548"/>
            <a:ext cx="4767314" cy="2750870"/>
          </a:xfrm>
          <a:prstGeom prst="rect">
            <a:avLst/>
          </a:prstGeom>
        </p:spPr>
      </p:pic>
      <p:pic>
        <p:nvPicPr>
          <p:cNvPr id="3" name="Picture 2" descr="Damaged_USS_Yorktown_(CV-5)_and_Astoria_(CA-34)_at_Midway_194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9" y="4039076"/>
            <a:ext cx="4767314" cy="2574282"/>
          </a:xfrm>
          <a:prstGeom prst="rect">
            <a:avLst/>
          </a:prstGeom>
        </p:spPr>
      </p:pic>
    </p:spTree>
    <p:extLst>
      <p:ext uri="{BB962C8B-B14F-4D97-AF65-F5344CB8AC3E}">
        <p14:creationId xmlns:p14="http://schemas.microsoft.com/office/powerpoint/2010/main" val="1927136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Battle of Midway</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105840" y="832564"/>
            <a:ext cx="4331324" cy="4708982"/>
          </a:xfrm>
          <a:prstGeom prst="rect">
            <a:avLst/>
          </a:prstGeom>
          <a:noFill/>
        </p:spPr>
        <p:txBody>
          <a:bodyPr wrap="square">
            <a:spAutoFit/>
          </a:bodyPr>
          <a:lstStyle/>
          <a:p>
            <a:pPr marL="457200" indent="-457200">
              <a:buFont typeface="Arial"/>
              <a:buChar char="•"/>
              <a:defRPr/>
            </a:pPr>
            <a:r>
              <a:rPr lang="en-US" sz="2800" b="1" dirty="0">
                <a:solidFill>
                  <a:srgbClr val="FFFFFF"/>
                </a:solidFill>
                <a:latin typeface="Times New Roman"/>
                <a:cs typeface="Times New Roman"/>
              </a:rPr>
              <a:t>Destroyed 4 Japanese aircraft carriers and 300 planes </a:t>
            </a:r>
            <a:r>
              <a:rPr lang="en-US" sz="2000" b="1" i="1" dirty="0">
                <a:solidFill>
                  <a:srgbClr val="FF900F"/>
                </a:solidFill>
                <a:latin typeface="Times New Roman" charset="0"/>
                <a:cs typeface="Times New Roman" charset="0"/>
              </a:rPr>
              <a:t>(although we were outnumbered 4 to 1)</a:t>
            </a:r>
            <a:endParaRPr lang="en-US" sz="2000" b="1" dirty="0">
              <a:solidFill>
                <a:srgbClr val="FF900F"/>
              </a:solidFill>
              <a:latin typeface="Times New Roman"/>
              <a:cs typeface="Times New Roman"/>
            </a:endParaRP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Our victory avenged Pearl Harbor and turned the tide of the war</a:t>
            </a:r>
          </a:p>
          <a:p>
            <a:pPr marL="914400" lvl="1" indent="-457200">
              <a:buFont typeface="Arial"/>
              <a:buChar char="•"/>
              <a:defRPr/>
            </a:pPr>
            <a:r>
              <a:rPr lang="en-US" sz="2800" b="1" u="none" dirty="0">
                <a:solidFill>
                  <a:srgbClr val="96E3FF"/>
                </a:solidFill>
                <a:latin typeface="Times New Roman"/>
                <a:cs typeface="Times New Roman"/>
              </a:rPr>
              <a:t>Stopped the Japanese advance in the Pacific</a:t>
            </a:r>
          </a:p>
        </p:txBody>
      </p:sp>
      <p:pic>
        <p:nvPicPr>
          <p:cNvPr id="2" name="Picture 1" descr="Ens_Sheedy_crashing_USS_Hornet_Midway_1942.jpg"/>
          <p:cNvPicPr>
            <a:picLocks noChangeAspect="1"/>
          </p:cNvPicPr>
          <p:nvPr/>
        </p:nvPicPr>
        <p:blipFill rotWithShape="1">
          <a:blip r:embed="rId3">
            <a:extLst>
              <a:ext uri="{28A0092B-C50C-407E-A947-70E740481C1C}">
                <a14:useLocalDpi xmlns:a14="http://schemas.microsoft.com/office/drawing/2010/main" val="0"/>
              </a:ext>
            </a:extLst>
          </a:blip>
          <a:srcRect t="14442"/>
          <a:stretch/>
        </p:blipFill>
        <p:spPr>
          <a:xfrm>
            <a:off x="4568826" y="801966"/>
            <a:ext cx="4513969" cy="3098978"/>
          </a:xfrm>
          <a:prstGeom prst="rect">
            <a:avLst/>
          </a:prstGeom>
        </p:spPr>
      </p:pic>
      <p:pic>
        <p:nvPicPr>
          <p:cNvPr id="3" name="Picture 2" descr="yuhj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581" y="4019330"/>
            <a:ext cx="3297935" cy="2594028"/>
          </a:xfrm>
          <a:prstGeom prst="rect">
            <a:avLst/>
          </a:prstGeom>
        </p:spPr>
      </p:pic>
    </p:spTree>
    <p:extLst>
      <p:ext uri="{BB962C8B-B14F-4D97-AF65-F5344CB8AC3E}">
        <p14:creationId xmlns:p14="http://schemas.microsoft.com/office/powerpoint/2010/main" val="1138667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877437"/>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1942—US secretly began working on developing an atomic bomb </a:t>
            </a:r>
            <a:r>
              <a:rPr lang="en-US" sz="2800" b="1" dirty="0">
                <a:solidFill>
                  <a:srgbClr val="9CFF28"/>
                </a:solidFill>
                <a:latin typeface="Times New Roman"/>
                <a:cs typeface="Times New Roman"/>
              </a:rPr>
              <a:t>(code named “The Manhattan Project”)</a:t>
            </a:r>
          </a:p>
          <a:p>
            <a:pPr marL="800100" lvl="1" indent="-342900">
              <a:buFont typeface="Arial"/>
              <a:buChar char="•"/>
              <a:defRPr/>
            </a:pPr>
            <a:r>
              <a:rPr lang="en-US" sz="2000" b="1" i="1" dirty="0">
                <a:solidFill>
                  <a:srgbClr val="FF900F"/>
                </a:solidFill>
                <a:latin typeface="Times New Roman" charset="0"/>
                <a:cs typeface="Times New Roman" charset="0"/>
              </a:rPr>
              <a:t>Allies were looking to end the war more quickly by forcing Japan to surrender</a:t>
            </a:r>
          </a:p>
          <a:p>
            <a:pPr marL="800100" lvl="1" indent="-342900">
              <a:buFont typeface="Arial"/>
              <a:buChar char="•"/>
              <a:defRPr/>
            </a:pPr>
            <a:r>
              <a:rPr lang="en-US" sz="2000" b="1" i="1" dirty="0">
                <a:solidFill>
                  <a:srgbClr val="FFC0EC"/>
                </a:solidFill>
                <a:latin typeface="Times New Roman" charset="0"/>
                <a:cs typeface="Times New Roman" charset="0"/>
              </a:rPr>
              <a:t>Determined that over 1 million US lives would be lost of we invaded Japan</a:t>
            </a:r>
            <a:endParaRPr lang="en-US" sz="2000" b="1" dirty="0">
              <a:solidFill>
                <a:srgbClr val="FFC0EC"/>
              </a:solidFill>
              <a:latin typeface="Times New Roman"/>
              <a:cs typeface="Times New Roman"/>
            </a:endParaRPr>
          </a:p>
        </p:txBody>
      </p:sp>
      <p:pic>
        <p:nvPicPr>
          <p:cNvPr id="2" name="Picture 1" descr="Fat_Man_on_Tinian_77-BT-1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478" y="2773424"/>
            <a:ext cx="4945733" cy="3896138"/>
          </a:xfrm>
          <a:prstGeom prst="rect">
            <a:avLst/>
          </a:prstGeom>
        </p:spPr>
      </p:pic>
    </p:spTree>
    <p:extLst>
      <p:ext uri="{BB962C8B-B14F-4D97-AF65-F5344CB8AC3E}">
        <p14:creationId xmlns:p14="http://schemas.microsoft.com/office/powerpoint/2010/main" val="3515528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762000"/>
            <a:ext cx="9144000" cy="954107"/>
          </a:xfrm>
          <a:prstGeom prst="rect">
            <a:avLst/>
          </a:prstGeom>
          <a:noFill/>
        </p:spPr>
        <p:txBody>
          <a:bodyPr wrap="square">
            <a:spAutoFit/>
          </a:bodyPr>
          <a:lstStyle/>
          <a:p>
            <a:pPr marL="457200" indent="-457200">
              <a:buFont typeface="Arial"/>
              <a:buChar char="•"/>
              <a:defRPr/>
            </a:pPr>
            <a:r>
              <a:rPr lang="en-US" sz="2800" b="1" dirty="0">
                <a:solidFill>
                  <a:srgbClr val="FFFFFF"/>
                </a:solidFill>
                <a:latin typeface="Times New Roman"/>
                <a:cs typeface="Times New Roman"/>
              </a:rPr>
              <a:t>April 12, 1945—FDR died at the beginning of his 4</a:t>
            </a:r>
            <a:r>
              <a:rPr lang="en-US" sz="2800" b="1" baseline="30000" dirty="0">
                <a:solidFill>
                  <a:srgbClr val="FFFFFF"/>
                </a:solidFill>
                <a:latin typeface="Times New Roman"/>
                <a:cs typeface="Times New Roman"/>
              </a:rPr>
              <a:t>th</a:t>
            </a:r>
            <a:r>
              <a:rPr lang="en-US" sz="2800" b="1" dirty="0">
                <a:solidFill>
                  <a:srgbClr val="FFFFFF"/>
                </a:solidFill>
                <a:latin typeface="Times New Roman"/>
                <a:cs typeface="Times New Roman"/>
              </a:rPr>
              <a:t> term </a:t>
            </a:r>
            <a:r>
              <a:rPr lang="en-US" sz="2000" b="1" i="1" dirty="0">
                <a:solidFill>
                  <a:srgbClr val="FFC0EC"/>
                </a:solidFill>
                <a:latin typeface="Times New Roman"/>
                <a:cs typeface="Times New Roman"/>
              </a:rPr>
              <a:t>(in Warm Springs, Georgia)</a:t>
            </a:r>
            <a:endParaRPr lang="en-US" sz="2800" b="1" i="1" dirty="0">
              <a:solidFill>
                <a:srgbClr val="FFC0EC"/>
              </a:solidFill>
              <a:latin typeface="Times New Roman"/>
              <a:cs typeface="Times New Roman"/>
            </a:endParaRPr>
          </a:p>
        </p:txBody>
      </p:sp>
      <p:pic>
        <p:nvPicPr>
          <p:cNvPr id="2" name="Picture 1" descr="1280px-Buffalo_courier_express_truman_oa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208" y="2187828"/>
            <a:ext cx="5162499" cy="3702479"/>
          </a:xfrm>
          <a:prstGeom prst="rect">
            <a:avLst/>
          </a:prstGeom>
        </p:spPr>
      </p:pic>
      <p:pic>
        <p:nvPicPr>
          <p:cNvPr id="3" name="Picture 2" descr="FDR_last_photograp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44" y="1719282"/>
            <a:ext cx="3461709" cy="5048324"/>
          </a:xfrm>
          <a:prstGeom prst="rect">
            <a:avLst/>
          </a:prstGeom>
          <a:ln>
            <a:solidFill>
              <a:srgbClr val="FFFFFF"/>
            </a:solidFill>
          </a:ln>
        </p:spPr>
      </p:pic>
    </p:spTree>
    <p:extLst>
      <p:ext uri="{BB962C8B-B14F-4D97-AF65-F5344CB8AC3E}">
        <p14:creationId xmlns:p14="http://schemas.microsoft.com/office/powerpoint/2010/main" val="398936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2246769"/>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Harry Truman became president and learned the US was developing an atomic bomb </a:t>
            </a:r>
            <a:r>
              <a:rPr lang="en-US" sz="2000" b="1" i="1" dirty="0">
                <a:solidFill>
                  <a:srgbClr val="FF900F"/>
                </a:solidFill>
                <a:latin typeface="Times New Roman"/>
                <a:cs typeface="Times New Roman"/>
              </a:rPr>
              <a:t>(had only been VP for a month)</a:t>
            </a:r>
            <a:endParaRPr lang="en-US" sz="2800" b="1" i="1" dirty="0">
              <a:solidFill>
                <a:srgbClr val="FF900F"/>
              </a:solidFill>
              <a:latin typeface="Times New Roman"/>
              <a:cs typeface="Times New Roman"/>
            </a:endParaRP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July 1945—US tested the bomb at Los Alamos, New Mexico and determined it was more powerful than expected</a:t>
            </a:r>
          </a:p>
        </p:txBody>
      </p:sp>
      <p:pic>
        <p:nvPicPr>
          <p:cNvPr id="8" name="Picture 7" descr="Los_Alamos_Main_Gate_(2).jpg"/>
          <p:cNvPicPr>
            <a:picLocks noChangeAspect="1"/>
          </p:cNvPicPr>
          <p:nvPr/>
        </p:nvPicPr>
        <p:blipFill rotWithShape="1">
          <a:blip r:embed="rId3">
            <a:extLst>
              <a:ext uri="{28A0092B-C50C-407E-A947-70E740481C1C}">
                <a14:useLocalDpi xmlns:a14="http://schemas.microsoft.com/office/drawing/2010/main" val="0"/>
              </a:ext>
            </a:extLst>
          </a:blip>
          <a:srcRect l="12312" r="12112"/>
          <a:stretch/>
        </p:blipFill>
        <p:spPr>
          <a:xfrm>
            <a:off x="4819672" y="2509116"/>
            <a:ext cx="4112707" cy="4131727"/>
          </a:xfrm>
          <a:prstGeom prst="rect">
            <a:avLst/>
          </a:prstGeom>
        </p:spPr>
      </p:pic>
      <p:pic>
        <p:nvPicPr>
          <p:cNvPr id="2" name="Picture 1" descr="Roosevelt_Truman_Wallace.jpg"/>
          <p:cNvPicPr>
            <a:picLocks noChangeAspect="1"/>
          </p:cNvPicPr>
          <p:nvPr/>
        </p:nvPicPr>
        <p:blipFill rotWithShape="1">
          <a:blip r:embed="rId4">
            <a:extLst>
              <a:ext uri="{28A0092B-C50C-407E-A947-70E740481C1C}">
                <a14:useLocalDpi xmlns:a14="http://schemas.microsoft.com/office/drawing/2010/main" val="0"/>
              </a:ext>
            </a:extLst>
          </a:blip>
          <a:srcRect t="9244" r="23182"/>
          <a:stretch/>
        </p:blipFill>
        <p:spPr>
          <a:xfrm>
            <a:off x="264600" y="2907606"/>
            <a:ext cx="4304709" cy="3890597"/>
          </a:xfrm>
          <a:prstGeom prst="rect">
            <a:avLst/>
          </a:prstGeom>
        </p:spPr>
      </p:pic>
    </p:spTree>
    <p:extLst>
      <p:ext uri="{BB962C8B-B14F-4D97-AF65-F5344CB8AC3E}">
        <p14:creationId xmlns:p14="http://schemas.microsoft.com/office/powerpoint/2010/main" val="80613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692771"/>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Truman had to decide if we would use the bomb</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Some suggested a demonstration drop to show Japan the power of the bomb </a:t>
            </a:r>
            <a:r>
              <a:rPr lang="en-US" sz="2000" b="1" i="1" u="none" kern="0" dirty="0">
                <a:solidFill>
                  <a:srgbClr val="FF900F"/>
                </a:solidFill>
                <a:latin typeface="Times New Roman" pitchFamily="1" charset="0"/>
                <a:ea typeface="Times New Roman" pitchFamily="1" charset="0"/>
                <a:cs typeface="Times New Roman" pitchFamily="1" charset="0"/>
              </a:rPr>
              <a:t>(said it was immoral to drop the bomb without warning Japan)</a:t>
            </a:r>
          </a:p>
        </p:txBody>
      </p:sp>
      <p:pic>
        <p:nvPicPr>
          <p:cNvPr id="2" name="Picture 1" descr="25708729823_fabb8b7260_b.jpg"/>
          <p:cNvPicPr>
            <a:picLocks noChangeAspect="1"/>
          </p:cNvPicPr>
          <p:nvPr/>
        </p:nvPicPr>
        <p:blipFill rotWithShape="1">
          <a:blip r:embed="rId3">
            <a:extLst>
              <a:ext uri="{28A0092B-C50C-407E-A947-70E740481C1C}">
                <a14:useLocalDpi xmlns:a14="http://schemas.microsoft.com/office/drawing/2010/main" val="0"/>
              </a:ext>
            </a:extLst>
          </a:blip>
          <a:srcRect l="26620"/>
          <a:stretch/>
        </p:blipFill>
        <p:spPr>
          <a:xfrm>
            <a:off x="91806" y="3155822"/>
            <a:ext cx="5023148" cy="3596485"/>
          </a:xfrm>
          <a:prstGeom prst="rect">
            <a:avLst/>
          </a:prstGeom>
        </p:spPr>
      </p:pic>
      <p:pic>
        <p:nvPicPr>
          <p:cNvPr id="3" name="Picture 2" descr="Photograph_of_President_Truman_sharing_a_laugh_with_British_Prime_Minister_Winston_Churchill_aboard_the_President's..._-_NARA_-_1990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71" y="2116109"/>
            <a:ext cx="4490122" cy="3590601"/>
          </a:xfrm>
          <a:prstGeom prst="rect">
            <a:avLst/>
          </a:prstGeom>
        </p:spPr>
      </p:pic>
    </p:spTree>
    <p:extLst>
      <p:ext uri="{BB962C8B-B14F-4D97-AF65-F5344CB8AC3E}">
        <p14:creationId xmlns:p14="http://schemas.microsoft.com/office/powerpoint/2010/main" val="1781774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850205"/>
            <a:ext cx="5048250" cy="4832093"/>
          </a:xfrm>
          <a:prstGeom prst="rect">
            <a:avLst/>
          </a:prstGeom>
          <a:noFill/>
        </p:spPr>
        <p:txBody>
          <a:bodyPr wrap="square">
            <a:spAutoFit/>
          </a:bodyPr>
          <a:lstStyle/>
          <a:p>
            <a:pPr marL="457200" indent="-457200">
              <a:buFont typeface="Arial"/>
              <a:buChar char="•"/>
              <a:defRPr/>
            </a:pPr>
            <a:r>
              <a:rPr lang="en-US" sz="2800" b="1" dirty="0">
                <a:solidFill>
                  <a:srgbClr val="FFFFFF"/>
                </a:solidFill>
                <a:latin typeface="Times New Roman"/>
                <a:cs typeface="Times New Roman"/>
              </a:rPr>
              <a:t>Project director J. Robert Oppenheimer opposed a demonstration</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Only dropping the bomb on Japan itself would force a surrender</a:t>
            </a:r>
          </a:p>
          <a:p>
            <a:pPr marL="914400" lvl="1" indent="-457200">
              <a:buFont typeface="Arial"/>
              <a:buChar char="•"/>
              <a:defRPr/>
            </a:pPr>
            <a:r>
              <a:rPr lang="en-US" sz="2800" b="1" u="none" dirty="0">
                <a:solidFill>
                  <a:srgbClr val="96E3FF"/>
                </a:solidFill>
                <a:latin typeface="Times New Roman"/>
                <a:cs typeface="Times New Roman"/>
              </a:rPr>
              <a:t>Test bomb could be defective</a:t>
            </a:r>
          </a:p>
          <a:p>
            <a:pPr marL="914400" lvl="1" indent="-457200">
              <a:buFont typeface="Arial"/>
              <a:buChar char="•"/>
              <a:defRPr/>
            </a:pPr>
            <a:r>
              <a:rPr lang="en-US" sz="2800" b="1" dirty="0">
                <a:solidFill>
                  <a:srgbClr val="FFB8AA"/>
                </a:solidFill>
                <a:latin typeface="Times New Roman"/>
                <a:cs typeface="Times New Roman"/>
              </a:rPr>
              <a:t>Japan could shoot down the plane or move our POW’s to the island</a:t>
            </a:r>
          </a:p>
        </p:txBody>
      </p:sp>
      <p:pic>
        <p:nvPicPr>
          <p:cNvPr id="2" name="Picture 1" descr="Einstein_oppenheim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075" y="1682945"/>
            <a:ext cx="4115655" cy="3518884"/>
          </a:xfrm>
          <a:prstGeom prst="rect">
            <a:avLst/>
          </a:prstGeom>
        </p:spPr>
      </p:pic>
    </p:spTree>
    <p:extLst>
      <p:ext uri="{BB962C8B-B14F-4D97-AF65-F5344CB8AC3E}">
        <p14:creationId xmlns:p14="http://schemas.microsoft.com/office/powerpoint/2010/main" val="146618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Europe</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762000"/>
            <a:ext cx="4572000" cy="5468164"/>
          </a:xfrm>
          <a:prstGeom prst="rect">
            <a:avLst/>
          </a:prstGeom>
          <a:noFill/>
        </p:spPr>
        <p:txBody>
          <a:bodyPr wrap="square">
            <a:spAutoFit/>
          </a:bodyPr>
          <a:lstStyle/>
          <a:p>
            <a:pPr>
              <a:defRPr/>
            </a:pPr>
            <a:r>
              <a:rPr lang="en-US" sz="2800" b="1" u="sng" dirty="0">
                <a:solidFill>
                  <a:srgbClr val="FFFFFF"/>
                </a:solidFill>
                <a:latin typeface="Times New Roman"/>
                <a:cs typeface="Times New Roman"/>
              </a:rPr>
              <a:t>The Munich Pact </a:t>
            </a:r>
            <a:r>
              <a:rPr lang="en-US" sz="2800" b="1" dirty="0">
                <a:solidFill>
                  <a:srgbClr val="FFFFFF"/>
                </a:solidFill>
                <a:latin typeface="Times New Roman"/>
                <a:cs typeface="Times New Roman"/>
              </a:rPr>
              <a:t>(1938):</a:t>
            </a:r>
          </a:p>
          <a:p>
            <a:pPr marL="457200" indent="-457200">
              <a:buFont typeface="Arial"/>
              <a:buChar char="•"/>
              <a:defRPr/>
            </a:pPr>
            <a:r>
              <a:rPr lang="en-US" sz="2800" b="1" kern="0" dirty="0">
                <a:solidFill>
                  <a:srgbClr val="9CFF28"/>
                </a:solidFill>
                <a:latin typeface="Times New Roman" pitchFamily="1" charset="0"/>
                <a:ea typeface="Times New Roman" pitchFamily="1" charset="0"/>
                <a:cs typeface="Times New Roman" pitchFamily="1" charset="0"/>
              </a:rPr>
              <a:t>Britain and France let Hitler have territory in Czechoslovakia if he promised to stop invading nations</a:t>
            </a:r>
            <a:endParaRPr lang="en-US" sz="2800" b="1" u="none" kern="0" dirty="0">
              <a:solidFill>
                <a:srgbClr val="9CFF28"/>
              </a:solidFill>
              <a:latin typeface="Times New Roman" pitchFamily="1" charset="0"/>
              <a:ea typeface="Times New Roman" pitchFamily="1" charset="0"/>
              <a:cs typeface="Times New Roman" pitchFamily="1" charset="0"/>
            </a:endParaRPr>
          </a:p>
          <a:p>
            <a:pPr marL="914400" lvl="1" indent="-457200">
              <a:buFont typeface="Arial"/>
              <a:buChar char="•"/>
              <a:defRPr/>
            </a:pPr>
            <a:r>
              <a:rPr lang="en-US" sz="2800" b="1" u="none" dirty="0">
                <a:solidFill>
                  <a:srgbClr val="96E3FF"/>
                </a:solidFill>
                <a:latin typeface="Times New Roman"/>
                <a:cs typeface="Times New Roman"/>
              </a:rPr>
              <a:t>“</a:t>
            </a:r>
            <a:r>
              <a:rPr lang="en-US" sz="2800" b="1" u="none" dirty="0" err="1">
                <a:solidFill>
                  <a:srgbClr val="96E3FF"/>
                </a:solidFill>
                <a:latin typeface="Times New Roman"/>
                <a:cs typeface="Times New Roman"/>
              </a:rPr>
              <a:t>Appeasment</a:t>
            </a:r>
            <a:r>
              <a:rPr lang="en-US" sz="2800" b="1" u="none" dirty="0">
                <a:solidFill>
                  <a:srgbClr val="96E3FF"/>
                </a:solidFill>
                <a:latin typeface="Times New Roman"/>
                <a:cs typeface="Times New Roman"/>
              </a:rPr>
              <a:t>”: giving aggressors what they want to avoid war</a:t>
            </a:r>
          </a:p>
          <a:p>
            <a:pPr marL="914400" lvl="1" indent="-457200">
              <a:buFont typeface="Arial"/>
              <a:buChar char="•"/>
              <a:defRPr/>
            </a:pPr>
            <a:r>
              <a:rPr lang="en-US" sz="2800" b="1" dirty="0">
                <a:solidFill>
                  <a:srgbClr val="FFB8AA"/>
                </a:solidFill>
                <a:latin typeface="Times New Roman"/>
                <a:cs typeface="Times New Roman"/>
              </a:rPr>
              <a:t>Made future Allies look weak</a:t>
            </a:r>
          </a:p>
          <a:p>
            <a:pPr marL="457200" indent="-457200">
              <a:buFont typeface="Arial"/>
              <a:buChar char="•"/>
              <a:defRPr/>
            </a:pPr>
            <a:r>
              <a:rPr lang="en-US" sz="2800" b="1" u="none" dirty="0">
                <a:solidFill>
                  <a:srgbClr val="FFFF00"/>
                </a:solidFill>
                <a:latin typeface="Times New Roman"/>
                <a:cs typeface="Times New Roman"/>
              </a:rPr>
              <a:t>Hitler continued invading</a:t>
            </a:r>
          </a:p>
        </p:txBody>
      </p:sp>
      <p:sp>
        <p:nvSpPr>
          <p:cNvPr id="5" name="Rectangle 2"/>
          <p:cNvSpPr>
            <a:spLocks noChangeArrowheads="1"/>
          </p:cNvSpPr>
          <p:nvPr/>
        </p:nvSpPr>
        <p:spPr bwMode="auto">
          <a:xfrm>
            <a:off x="6934200" y="4295775"/>
            <a:ext cx="2209799" cy="2333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lnSpc>
                <a:spcPct val="90000"/>
              </a:lnSpc>
              <a:spcBef>
                <a:spcPct val="15000"/>
              </a:spcBef>
              <a:buClr>
                <a:schemeClr val="hlink"/>
              </a:buClr>
              <a:buSzPct val="100000"/>
              <a:buFont typeface="Times" charset="0"/>
              <a:buNone/>
            </a:pPr>
            <a:r>
              <a:rPr lang="ja-JP" altLang="en-US" sz="2000" b="1" i="1" u="none" dirty="0">
                <a:solidFill>
                  <a:srgbClr val="FFC0EC"/>
                </a:solidFill>
                <a:latin typeface="Times New Roman" charset="0"/>
                <a:ea typeface="Osaka" charset="0"/>
                <a:cs typeface="Osaka" charset="0"/>
              </a:rPr>
              <a:t>“</a:t>
            </a:r>
            <a:r>
              <a:rPr lang="en-US" altLang="ja-JP" sz="2000" b="1" i="1" u="none" dirty="0">
                <a:solidFill>
                  <a:srgbClr val="FFC0EC"/>
                </a:solidFill>
                <a:latin typeface="Times New Roman" charset="0"/>
                <a:ea typeface="Osaka" charset="0"/>
                <a:cs typeface="Osaka" charset="0"/>
              </a:rPr>
              <a:t>Britain and France had to chose between war and dishonor. They chose dishonor. They will have war.</a:t>
            </a:r>
            <a:r>
              <a:rPr lang="ja-JP" altLang="en-US" sz="2000" b="1" i="1" u="none" dirty="0">
                <a:solidFill>
                  <a:srgbClr val="FFC0EC"/>
                </a:solidFill>
                <a:latin typeface="Times New Roman" charset="0"/>
                <a:ea typeface="Osaka" charset="0"/>
                <a:cs typeface="Osaka" charset="0"/>
              </a:rPr>
              <a:t>”</a:t>
            </a:r>
            <a:endParaRPr lang="en-US" altLang="ja-JP" sz="2000" b="1" i="1" u="none" dirty="0">
              <a:solidFill>
                <a:srgbClr val="FFC0EC"/>
              </a:solidFill>
              <a:latin typeface="Times New Roman" charset="0"/>
              <a:ea typeface="Osaka" charset="0"/>
              <a:cs typeface="Osaka" charset="0"/>
            </a:endParaRPr>
          </a:p>
          <a:p>
            <a:pPr algn="ctr" eaLnBrk="1" hangingPunct="1">
              <a:lnSpc>
                <a:spcPct val="80000"/>
              </a:lnSpc>
              <a:spcBef>
                <a:spcPct val="15000"/>
              </a:spcBef>
              <a:buClr>
                <a:schemeClr val="hlink"/>
              </a:buClr>
              <a:buSzPct val="100000"/>
              <a:buFont typeface="Times" charset="0"/>
              <a:buNone/>
            </a:pPr>
            <a:r>
              <a:rPr lang="en-US" sz="2000" b="1" i="1" u="none" dirty="0">
                <a:solidFill>
                  <a:srgbClr val="FF900F"/>
                </a:solidFill>
                <a:latin typeface="Times New Roman" charset="0"/>
                <a:ea typeface="Osaka" charset="0"/>
                <a:cs typeface="Osaka" charset="0"/>
              </a:rPr>
              <a:t>Winston Churchill</a:t>
            </a:r>
            <a:endParaRPr lang="en-US" sz="2800" b="1" u="none" dirty="0">
              <a:solidFill>
                <a:srgbClr val="FF900F"/>
              </a:solidFill>
              <a:latin typeface="Times New Roman" charset="0"/>
              <a:cs typeface="Times New Roman" charset="0"/>
            </a:endParaRPr>
          </a:p>
        </p:txBody>
      </p:sp>
      <p:pic>
        <p:nvPicPr>
          <p:cNvPr id="3" name="Picture 2" descr="Bundesarchiv_Bild_146-1976-063-32,_Bad_Godesberg,_Münchener_Abkommen,_Vorbereitung.jpg"/>
          <p:cNvPicPr>
            <a:picLocks noChangeAspect="1"/>
          </p:cNvPicPr>
          <p:nvPr/>
        </p:nvPicPr>
        <p:blipFill rotWithShape="1">
          <a:blip r:embed="rId3">
            <a:extLst>
              <a:ext uri="{28A0092B-C50C-407E-A947-70E740481C1C}">
                <a14:useLocalDpi xmlns:a14="http://schemas.microsoft.com/office/drawing/2010/main" val="0"/>
              </a:ext>
            </a:extLst>
          </a:blip>
          <a:srcRect t="7992" r="7383" b="14391"/>
          <a:stretch/>
        </p:blipFill>
        <p:spPr>
          <a:xfrm>
            <a:off x="6585568" y="762000"/>
            <a:ext cx="2461038" cy="2978316"/>
          </a:xfrm>
          <a:prstGeom prst="rect">
            <a:avLst/>
          </a:prstGeom>
        </p:spPr>
      </p:pic>
      <p:pic>
        <p:nvPicPr>
          <p:cNvPr id="9" name="Picture 8" descr="Sir_Winston_S_Churchi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740316"/>
            <a:ext cx="2302144" cy="2873042"/>
          </a:xfrm>
          <a:prstGeom prst="rect">
            <a:avLst/>
          </a:prstGeom>
        </p:spPr>
      </p:pic>
      <p:sp>
        <p:nvSpPr>
          <p:cNvPr id="10" name="TextBox 9"/>
          <p:cNvSpPr txBox="1"/>
          <p:nvPr/>
        </p:nvSpPr>
        <p:spPr>
          <a:xfrm>
            <a:off x="4572000" y="1851239"/>
            <a:ext cx="2013569" cy="1323439"/>
          </a:xfrm>
          <a:prstGeom prst="rect">
            <a:avLst/>
          </a:prstGeom>
          <a:noFill/>
        </p:spPr>
        <p:txBody>
          <a:bodyPr wrap="square" rtlCol="0">
            <a:spAutoFit/>
          </a:bodyPr>
          <a:lstStyle/>
          <a:p>
            <a:pPr algn="ctr"/>
            <a:r>
              <a:rPr lang="en-US" sz="2000" b="1" i="1" dirty="0">
                <a:solidFill>
                  <a:srgbClr val="FF900F"/>
                </a:solidFill>
                <a:latin typeface="Times New Roman"/>
                <a:cs typeface="Times New Roman"/>
              </a:rPr>
              <a:t>Hitler and British Prime Minister Neville Chamberlain</a:t>
            </a:r>
          </a:p>
        </p:txBody>
      </p:sp>
    </p:spTree>
    <p:extLst>
      <p:ext uri="{BB962C8B-B14F-4D97-AF65-F5344CB8AC3E}">
        <p14:creationId xmlns:p14="http://schemas.microsoft.com/office/powerpoint/2010/main" val="1361665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4656891" y="963613"/>
            <a:ext cx="4363629" cy="4478149"/>
          </a:xfrm>
          <a:prstGeom prst="rect">
            <a:avLst/>
          </a:prstGeom>
          <a:noFill/>
        </p:spPr>
        <p:txBody>
          <a:bodyPr wrap="square">
            <a:spAutoFit/>
          </a:bodyPr>
          <a:lstStyle/>
          <a:p>
            <a:pPr marL="457200" indent="-457200">
              <a:spcBef>
                <a:spcPts val="600"/>
              </a:spcBef>
              <a:buFont typeface="Arial"/>
              <a:buChar char="•"/>
              <a:defRPr/>
            </a:pPr>
            <a:r>
              <a:rPr lang="en-US" sz="2800" b="1" dirty="0">
                <a:solidFill>
                  <a:srgbClr val="FFFFFF"/>
                </a:solidFill>
                <a:latin typeface="Times New Roman"/>
                <a:cs typeface="Times New Roman"/>
              </a:rPr>
              <a:t>Determined more lives on </a:t>
            </a:r>
            <a:r>
              <a:rPr lang="en-US" sz="2800" b="1" u="sng" dirty="0">
                <a:solidFill>
                  <a:srgbClr val="FFFFFF"/>
                </a:solidFill>
                <a:latin typeface="Times New Roman"/>
                <a:cs typeface="Times New Roman"/>
              </a:rPr>
              <a:t>both</a:t>
            </a:r>
            <a:r>
              <a:rPr lang="en-US" sz="2800" b="1" dirty="0">
                <a:solidFill>
                  <a:srgbClr val="FFFFFF"/>
                </a:solidFill>
                <a:latin typeface="Times New Roman"/>
                <a:cs typeface="Times New Roman"/>
              </a:rPr>
              <a:t> sides would be saved if we used the bomb rather than continue the war</a:t>
            </a:r>
          </a:p>
          <a:p>
            <a:pPr marL="914400" lvl="1" indent="-457200">
              <a:spcBef>
                <a:spcPts val="600"/>
              </a:spcBef>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July 1945—US warned Japan and dropped leaflets warning citizens to leave the cities</a:t>
            </a:r>
          </a:p>
        </p:txBody>
      </p:sp>
      <p:pic>
        <p:nvPicPr>
          <p:cNvPr id="3" name="Picture 2" descr="Harry_S._Tru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3" y="823375"/>
            <a:ext cx="2949142" cy="3766476"/>
          </a:xfrm>
          <a:prstGeom prst="rect">
            <a:avLst/>
          </a:prstGeom>
        </p:spPr>
      </p:pic>
      <p:pic>
        <p:nvPicPr>
          <p:cNvPr id="10" name="Picture 9" descr="995px-B29_leafl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0058" y="3786464"/>
            <a:ext cx="3901929" cy="3011740"/>
          </a:xfrm>
          <a:prstGeom prst="rect">
            <a:avLst/>
          </a:prstGeom>
        </p:spPr>
      </p:pic>
    </p:spTree>
    <p:extLst>
      <p:ext uri="{BB962C8B-B14F-4D97-AF65-F5344CB8AC3E}">
        <p14:creationId xmlns:p14="http://schemas.microsoft.com/office/powerpoint/2010/main" val="1264268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692771"/>
          </a:xfrm>
          <a:prstGeom prst="rect">
            <a:avLst/>
          </a:prstGeom>
          <a:noFill/>
        </p:spPr>
        <p:txBody>
          <a:bodyPr>
            <a:spAutoFit/>
          </a:bodyPr>
          <a:lstStyle/>
          <a:p>
            <a:pPr lvl="1" indent="-457200">
              <a:buFont typeface="Arial"/>
              <a:buChar char="•"/>
              <a:defRPr/>
            </a:pPr>
            <a:r>
              <a:rPr lang="en-US" sz="2800" b="1" dirty="0">
                <a:solidFill>
                  <a:srgbClr val="FFFFFF"/>
                </a:solidFill>
                <a:latin typeface="Times New Roman"/>
                <a:cs typeface="Times New Roman"/>
              </a:rPr>
              <a:t>August 6, 1945—1</a:t>
            </a:r>
            <a:r>
              <a:rPr lang="en-US" sz="2800" b="1" baseline="30000" dirty="0">
                <a:solidFill>
                  <a:srgbClr val="FFFFFF"/>
                </a:solidFill>
                <a:latin typeface="Times New Roman"/>
                <a:cs typeface="Times New Roman"/>
              </a:rPr>
              <a:t>st</a:t>
            </a:r>
            <a:r>
              <a:rPr lang="en-US" sz="2800" b="1" dirty="0">
                <a:solidFill>
                  <a:srgbClr val="FFFFFF"/>
                </a:solidFill>
                <a:latin typeface="Times New Roman"/>
                <a:cs typeface="Times New Roman"/>
              </a:rPr>
              <a:t> atomic bomb </a:t>
            </a:r>
            <a:r>
              <a:rPr lang="en-US" sz="2000" b="1" i="1" dirty="0">
                <a:solidFill>
                  <a:srgbClr val="FFC0EC"/>
                </a:solidFill>
                <a:latin typeface="Times New Roman"/>
                <a:cs typeface="Times New Roman"/>
              </a:rPr>
              <a:t>(nicknamed “Little Boy”)</a:t>
            </a:r>
            <a:r>
              <a:rPr lang="en-US" sz="2800" b="1" dirty="0">
                <a:solidFill>
                  <a:srgbClr val="FFFFFF"/>
                </a:solidFill>
                <a:latin typeface="Times New Roman"/>
                <a:cs typeface="Times New Roman"/>
              </a:rPr>
              <a:t> was dropped over Hiroshima, a military center </a:t>
            </a:r>
            <a:r>
              <a:rPr lang="en-US" sz="2000" b="1" i="1" dirty="0">
                <a:solidFill>
                  <a:srgbClr val="FF900F"/>
                </a:solidFill>
                <a:latin typeface="Times New Roman" charset="0"/>
                <a:cs typeface="Times New Roman" charset="0"/>
              </a:rPr>
              <a:t>(43 seconds later, almost every building in the city collapsed into dust and the city ceased to exist)</a:t>
            </a:r>
            <a:endParaRPr lang="en-US" sz="2800" b="1" dirty="0">
              <a:solidFill>
                <a:srgbClr val="FFFFFF"/>
              </a:solidFill>
              <a:latin typeface="Times New Roman"/>
              <a:cs typeface="Times New Roman"/>
            </a:endParaRP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72,000 were killed</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995" y="2736004"/>
            <a:ext cx="3655214" cy="3877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8"/>
          <p:cNvSpPr txBox="1">
            <a:spLocks noChangeArrowheads="1"/>
          </p:cNvSpPr>
          <p:nvPr/>
        </p:nvSpPr>
        <p:spPr bwMode="auto">
          <a:xfrm>
            <a:off x="3862919" y="1982221"/>
            <a:ext cx="528107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pPr algn="ctr">
              <a:spcBef>
                <a:spcPct val="50000"/>
              </a:spcBef>
            </a:pPr>
            <a:r>
              <a:rPr lang="en-US" sz="2000" i="1" u="none" dirty="0">
                <a:solidFill>
                  <a:srgbClr val="FFC0EC"/>
                </a:solidFill>
                <a:latin typeface="Times New Roman" charset="0"/>
              </a:rPr>
              <a:t>Colonel Paul </a:t>
            </a:r>
            <a:r>
              <a:rPr lang="en-US" sz="2000" i="1" u="none" dirty="0" err="1">
                <a:solidFill>
                  <a:srgbClr val="FFC0EC"/>
                </a:solidFill>
                <a:latin typeface="Times New Roman" charset="0"/>
              </a:rPr>
              <a:t>Tibbets</a:t>
            </a:r>
            <a:r>
              <a:rPr lang="en-US" sz="2000" i="1" u="none" dirty="0">
                <a:solidFill>
                  <a:srgbClr val="FFC0EC"/>
                </a:solidFill>
                <a:latin typeface="Times New Roman" charset="0"/>
              </a:rPr>
              <a:t>, pilot of “</a:t>
            </a:r>
            <a:r>
              <a:rPr lang="en-US" sz="2000" u="none" dirty="0">
                <a:solidFill>
                  <a:srgbClr val="FFC0EC"/>
                </a:solidFill>
                <a:latin typeface="Times New Roman" charset="0"/>
              </a:rPr>
              <a:t>Enola Gay”</a:t>
            </a:r>
            <a:r>
              <a:rPr lang="en-US" sz="2000" i="1" u="none" dirty="0">
                <a:solidFill>
                  <a:srgbClr val="FFC0EC"/>
                </a:solidFill>
                <a:latin typeface="Times New Roman" charset="0"/>
              </a:rPr>
              <a:t>, the B-29 </a:t>
            </a:r>
            <a:r>
              <a:rPr lang="en-US" sz="2000" i="1" u="none" dirty="0" err="1">
                <a:solidFill>
                  <a:srgbClr val="FFC0EC"/>
                </a:solidFill>
                <a:latin typeface="Times New Roman" charset="0"/>
              </a:rPr>
              <a:t>Superfortress</a:t>
            </a:r>
            <a:r>
              <a:rPr lang="en-US" sz="2000" i="1" u="none" dirty="0">
                <a:solidFill>
                  <a:srgbClr val="FFC0EC"/>
                </a:solidFill>
                <a:latin typeface="Times New Roman" charset="0"/>
              </a:rPr>
              <a:t> that dropped the 1st bomb</a:t>
            </a:r>
          </a:p>
        </p:txBody>
      </p:sp>
      <p:pic>
        <p:nvPicPr>
          <p:cNvPr id="2" name="Picture 1" descr="020926-O-9999G-0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31" y="2446165"/>
            <a:ext cx="3378478" cy="4331498"/>
          </a:xfrm>
          <a:prstGeom prst="rect">
            <a:avLst/>
          </a:prstGeom>
        </p:spPr>
      </p:pic>
    </p:spTree>
    <p:extLst>
      <p:ext uri="{BB962C8B-B14F-4D97-AF65-F5344CB8AC3E}">
        <p14:creationId xmlns:p14="http://schemas.microsoft.com/office/powerpoint/2010/main" val="2519205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2123658"/>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August 9, 1945—2</a:t>
            </a:r>
            <a:r>
              <a:rPr lang="en-US" sz="2800" b="1" baseline="30000" dirty="0">
                <a:solidFill>
                  <a:srgbClr val="FFFFFF"/>
                </a:solidFill>
                <a:latin typeface="Times New Roman"/>
                <a:cs typeface="Times New Roman"/>
              </a:rPr>
              <a:t>nd</a:t>
            </a:r>
            <a:r>
              <a:rPr lang="en-US" sz="2800" b="1" dirty="0">
                <a:solidFill>
                  <a:srgbClr val="FFFFFF"/>
                </a:solidFill>
                <a:latin typeface="Times New Roman"/>
                <a:cs typeface="Times New Roman"/>
              </a:rPr>
              <a:t> bomb </a:t>
            </a:r>
            <a:r>
              <a:rPr lang="en-US" sz="2000" b="1" i="1" dirty="0">
                <a:solidFill>
                  <a:srgbClr val="FFC0EC"/>
                </a:solidFill>
                <a:latin typeface="Times New Roman"/>
                <a:cs typeface="Times New Roman"/>
              </a:rPr>
              <a:t>(“Fat Man”) </a:t>
            </a:r>
            <a:r>
              <a:rPr lang="en-US" sz="2800" b="1" dirty="0">
                <a:solidFill>
                  <a:srgbClr val="FFFFFF"/>
                </a:solidFill>
                <a:latin typeface="Times New Roman"/>
                <a:cs typeface="Times New Roman"/>
              </a:rPr>
              <a:t>was dropped over Nagasaki, a naval target, when Japan still refused to surrender</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By December, 200,000 had died </a:t>
            </a:r>
            <a:r>
              <a:rPr lang="en-US" sz="2000" b="1" i="1" dirty="0">
                <a:solidFill>
                  <a:srgbClr val="FF900F"/>
                </a:solidFill>
                <a:latin typeface="Times New Roman" charset="0"/>
                <a:cs typeface="Times New Roman" charset="0"/>
              </a:rPr>
              <a:t>(either from injuries received in the blast or from radiation)</a:t>
            </a:r>
          </a:p>
        </p:txBody>
      </p:sp>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339" y="2895600"/>
            <a:ext cx="26543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Nagasaki_1945_-_Before_and_af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7430" y="2598733"/>
            <a:ext cx="3242264" cy="4106867"/>
          </a:xfrm>
          <a:prstGeom prst="rect">
            <a:avLst/>
          </a:prstGeom>
        </p:spPr>
      </p:pic>
      <p:sp>
        <p:nvSpPr>
          <p:cNvPr id="3" name="TextBox 2"/>
          <p:cNvSpPr txBox="1"/>
          <p:nvPr/>
        </p:nvSpPr>
        <p:spPr>
          <a:xfrm>
            <a:off x="7507888" y="2736424"/>
            <a:ext cx="1193444" cy="3139321"/>
          </a:xfrm>
          <a:prstGeom prst="rect">
            <a:avLst/>
          </a:prstGeom>
          <a:noFill/>
        </p:spPr>
        <p:txBody>
          <a:bodyPr wrap="square" rtlCol="0">
            <a:spAutoFit/>
          </a:bodyPr>
          <a:lstStyle/>
          <a:p>
            <a:pPr algn="ctr"/>
            <a:r>
              <a:rPr lang="en-US" b="1" i="1" dirty="0">
                <a:solidFill>
                  <a:srgbClr val="FF6FAB"/>
                </a:solidFill>
                <a:latin typeface="Times New Roman"/>
                <a:cs typeface="Times New Roman"/>
              </a:rPr>
              <a:t>Nagasaki </a:t>
            </a:r>
          </a:p>
          <a:p>
            <a:pPr algn="ctr"/>
            <a:endParaRPr lang="en-US" b="1" i="1" dirty="0">
              <a:solidFill>
                <a:schemeClr val="accent1">
                  <a:lumMod val="60000"/>
                  <a:lumOff val="40000"/>
                </a:schemeClr>
              </a:solidFill>
              <a:latin typeface="Times New Roman"/>
              <a:cs typeface="Times New Roman"/>
            </a:endParaRPr>
          </a:p>
          <a:p>
            <a:pPr algn="ctr"/>
            <a:endParaRPr lang="en-US" b="1" i="1" dirty="0">
              <a:solidFill>
                <a:schemeClr val="accent1">
                  <a:lumMod val="60000"/>
                  <a:lumOff val="40000"/>
                </a:schemeClr>
              </a:solidFill>
              <a:latin typeface="Times New Roman"/>
              <a:cs typeface="Times New Roman"/>
            </a:endParaRPr>
          </a:p>
          <a:p>
            <a:pPr algn="ctr"/>
            <a:r>
              <a:rPr lang="en-US" b="1" i="1" dirty="0">
                <a:solidFill>
                  <a:schemeClr val="accent1">
                    <a:lumMod val="60000"/>
                    <a:lumOff val="40000"/>
                  </a:schemeClr>
                </a:solidFill>
                <a:latin typeface="Times New Roman"/>
                <a:cs typeface="Times New Roman"/>
              </a:rPr>
              <a:t>Before</a:t>
            </a:r>
          </a:p>
          <a:p>
            <a:pPr algn="ctr"/>
            <a:endParaRPr lang="en-US" b="1" i="1" dirty="0">
              <a:solidFill>
                <a:schemeClr val="accent1">
                  <a:lumMod val="60000"/>
                  <a:lumOff val="40000"/>
                </a:schemeClr>
              </a:solidFill>
              <a:latin typeface="Times New Roman"/>
              <a:cs typeface="Times New Roman"/>
            </a:endParaRPr>
          </a:p>
          <a:p>
            <a:pPr algn="ctr"/>
            <a:endParaRPr lang="en-US" b="1" i="1" dirty="0">
              <a:solidFill>
                <a:schemeClr val="accent1">
                  <a:lumMod val="60000"/>
                  <a:lumOff val="40000"/>
                </a:schemeClr>
              </a:solidFill>
              <a:latin typeface="Times New Roman"/>
              <a:cs typeface="Times New Roman"/>
            </a:endParaRPr>
          </a:p>
          <a:p>
            <a:pPr algn="ctr"/>
            <a:endParaRPr lang="en-US" b="1" i="1" dirty="0">
              <a:solidFill>
                <a:schemeClr val="accent1">
                  <a:lumMod val="60000"/>
                  <a:lumOff val="40000"/>
                </a:schemeClr>
              </a:solidFill>
              <a:latin typeface="Times New Roman"/>
              <a:cs typeface="Times New Roman"/>
            </a:endParaRPr>
          </a:p>
          <a:p>
            <a:pPr algn="ctr"/>
            <a:endParaRPr lang="en-US" b="1" i="1" dirty="0">
              <a:solidFill>
                <a:schemeClr val="accent1">
                  <a:lumMod val="60000"/>
                  <a:lumOff val="40000"/>
                </a:schemeClr>
              </a:solidFill>
              <a:latin typeface="Times New Roman"/>
              <a:cs typeface="Times New Roman"/>
            </a:endParaRPr>
          </a:p>
          <a:p>
            <a:pPr algn="ctr"/>
            <a:endParaRPr lang="en-US" b="1" i="1" dirty="0">
              <a:solidFill>
                <a:schemeClr val="accent1">
                  <a:lumMod val="60000"/>
                  <a:lumOff val="40000"/>
                </a:schemeClr>
              </a:solidFill>
              <a:latin typeface="Times New Roman"/>
              <a:cs typeface="Times New Roman"/>
            </a:endParaRPr>
          </a:p>
          <a:p>
            <a:pPr algn="ctr"/>
            <a:endParaRPr lang="en-US" b="1" i="1" dirty="0">
              <a:solidFill>
                <a:schemeClr val="accent1">
                  <a:lumMod val="60000"/>
                  <a:lumOff val="40000"/>
                </a:schemeClr>
              </a:solidFill>
              <a:latin typeface="Times New Roman"/>
              <a:cs typeface="Times New Roman"/>
            </a:endParaRPr>
          </a:p>
          <a:p>
            <a:pPr algn="ctr"/>
            <a:r>
              <a:rPr lang="en-US" b="1" i="1" dirty="0">
                <a:solidFill>
                  <a:schemeClr val="accent1">
                    <a:lumMod val="60000"/>
                    <a:lumOff val="40000"/>
                  </a:schemeClr>
                </a:solidFill>
                <a:latin typeface="Times New Roman"/>
                <a:cs typeface="Times New Roman"/>
              </a:rPr>
              <a:t>After</a:t>
            </a:r>
          </a:p>
        </p:txBody>
      </p:sp>
    </p:spTree>
    <p:extLst>
      <p:ext uri="{BB962C8B-B14F-4D97-AF65-F5344CB8AC3E}">
        <p14:creationId xmlns:p14="http://schemas.microsoft.com/office/powerpoint/2010/main" val="1506196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692771"/>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August 15, 1945—Japan surrendered after US threatened to drop a 3</a:t>
            </a:r>
            <a:r>
              <a:rPr lang="en-US" sz="2800" b="1" baseline="30000" dirty="0">
                <a:solidFill>
                  <a:srgbClr val="FFFFFF"/>
                </a:solidFill>
                <a:latin typeface="Times New Roman"/>
                <a:cs typeface="Times New Roman"/>
              </a:rPr>
              <a:t>rd</a:t>
            </a:r>
            <a:r>
              <a:rPr lang="en-US" sz="2800" b="1" dirty="0">
                <a:solidFill>
                  <a:srgbClr val="FFFFFF"/>
                </a:solidFill>
                <a:latin typeface="Times New Roman"/>
                <a:cs typeface="Times New Roman"/>
              </a:rPr>
              <a:t> bomb </a:t>
            </a:r>
            <a:r>
              <a:rPr lang="en-US" sz="2000" b="1" i="1" dirty="0">
                <a:solidFill>
                  <a:srgbClr val="FF900F"/>
                </a:solidFill>
                <a:latin typeface="Times New Roman"/>
                <a:cs typeface="Times New Roman"/>
              </a:rPr>
              <a:t>(official surrender took place on September 2)</a:t>
            </a:r>
            <a:endParaRPr lang="en-US" sz="2800" b="1" i="1" dirty="0">
              <a:solidFill>
                <a:srgbClr val="FF900F"/>
              </a:solidFill>
              <a:latin typeface="Times New Roman"/>
              <a:cs typeface="Times New Roman"/>
            </a:endParaRP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“VJ Day”—Victory in Japan Day</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623" t="6610"/>
          <a:stretch/>
        </p:blipFill>
        <p:spPr bwMode="auto">
          <a:xfrm>
            <a:off x="47752" y="2514305"/>
            <a:ext cx="5245541"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727px-Kissing_the_War_Goodbye.jpg"/>
          <p:cNvPicPr>
            <a:picLocks noChangeAspect="1"/>
          </p:cNvPicPr>
          <p:nvPr/>
        </p:nvPicPr>
        <p:blipFill rotWithShape="1">
          <a:blip r:embed="rId4">
            <a:extLst>
              <a:ext uri="{28A0092B-C50C-407E-A947-70E740481C1C}">
                <a14:useLocalDpi xmlns:a14="http://schemas.microsoft.com/office/drawing/2010/main" val="0"/>
              </a:ext>
            </a:extLst>
          </a:blip>
          <a:srcRect b="3335"/>
          <a:stretch/>
        </p:blipFill>
        <p:spPr>
          <a:xfrm>
            <a:off x="5368884" y="2570081"/>
            <a:ext cx="3755888" cy="3830424"/>
          </a:xfrm>
          <a:prstGeom prst="rect">
            <a:avLst/>
          </a:prstGeom>
        </p:spPr>
      </p:pic>
    </p:spTree>
    <p:extLst>
      <p:ext uri="{BB962C8B-B14F-4D97-AF65-F5344CB8AC3E}">
        <p14:creationId xmlns:p14="http://schemas.microsoft.com/office/powerpoint/2010/main" val="2286495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The Manhattan Project</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726718"/>
            <a:ext cx="5035560" cy="5847755"/>
          </a:xfrm>
          <a:prstGeom prst="rect">
            <a:avLst/>
          </a:prstGeom>
          <a:noFill/>
        </p:spPr>
        <p:txBody>
          <a:bodyPr wrap="square">
            <a:spAutoFit/>
          </a:bodyPr>
          <a:lstStyle/>
          <a:p>
            <a:pPr>
              <a:spcBef>
                <a:spcPts val="300"/>
              </a:spcBef>
              <a:defRPr/>
            </a:pPr>
            <a:r>
              <a:rPr lang="en-US" sz="2800" b="1" u="sng" dirty="0">
                <a:solidFill>
                  <a:srgbClr val="FFFFFF"/>
                </a:solidFill>
                <a:latin typeface="Times New Roman"/>
                <a:cs typeface="Times New Roman"/>
              </a:rPr>
              <a:t>Implications of the Bomb</a:t>
            </a:r>
            <a:r>
              <a:rPr lang="en-US" sz="2800" b="1" dirty="0">
                <a:solidFill>
                  <a:srgbClr val="FFFFFF"/>
                </a:solidFill>
                <a:latin typeface="Times New Roman"/>
                <a:cs typeface="Times New Roman"/>
              </a:rPr>
              <a:t>:</a:t>
            </a:r>
          </a:p>
          <a:p>
            <a:pPr marL="457200" indent="-457200">
              <a:spcBef>
                <a:spcPts val="300"/>
              </a:spcBef>
              <a:buFont typeface="Arial"/>
              <a:buChar char="•"/>
              <a:defRPr/>
            </a:pPr>
            <a:r>
              <a:rPr lang="en-US" sz="2800" b="1" u="sng" kern="0" dirty="0">
                <a:solidFill>
                  <a:srgbClr val="9CFF28"/>
                </a:solidFill>
                <a:latin typeface="Times New Roman" pitchFamily="1" charset="0"/>
                <a:ea typeface="Times New Roman" pitchFamily="1" charset="0"/>
                <a:cs typeface="Times New Roman" pitchFamily="1" charset="0"/>
              </a:rPr>
              <a:t>Scientific</a:t>
            </a:r>
            <a:r>
              <a:rPr lang="en-US" sz="2800" b="1" kern="0" dirty="0">
                <a:solidFill>
                  <a:srgbClr val="9CFF28"/>
                </a:solidFill>
                <a:latin typeface="Times New Roman" pitchFamily="1" charset="0"/>
                <a:ea typeface="Times New Roman" pitchFamily="1" charset="0"/>
                <a:cs typeface="Times New Roman" pitchFamily="1" charset="0"/>
              </a:rPr>
              <a:t>: medical advancements, such as nuclear medicine</a:t>
            </a:r>
          </a:p>
          <a:p>
            <a:pPr marL="457200" indent="-457200">
              <a:spcBef>
                <a:spcPts val="300"/>
              </a:spcBef>
              <a:buFont typeface="Arial"/>
              <a:buChar char="•"/>
              <a:defRPr/>
            </a:pPr>
            <a:r>
              <a:rPr lang="en-US" sz="2800" b="1" u="sng" dirty="0">
                <a:solidFill>
                  <a:srgbClr val="96E3FF"/>
                </a:solidFill>
                <a:latin typeface="Times New Roman"/>
                <a:cs typeface="Times New Roman"/>
              </a:rPr>
              <a:t>Economic</a:t>
            </a:r>
            <a:r>
              <a:rPr lang="en-US" sz="2800" b="1" dirty="0">
                <a:solidFill>
                  <a:srgbClr val="96E3FF"/>
                </a:solidFill>
                <a:latin typeface="Times New Roman"/>
                <a:cs typeface="Times New Roman"/>
              </a:rPr>
              <a:t>: nuclear power and energy</a:t>
            </a:r>
            <a:endParaRPr lang="en-US" sz="2800" b="1" u="sng" dirty="0">
              <a:solidFill>
                <a:srgbClr val="96E3FF"/>
              </a:solidFill>
              <a:latin typeface="Times New Roman"/>
              <a:cs typeface="Times New Roman"/>
            </a:endParaRPr>
          </a:p>
          <a:p>
            <a:pPr marL="457200" indent="-457200">
              <a:spcBef>
                <a:spcPts val="300"/>
              </a:spcBef>
              <a:buFont typeface="Arial"/>
              <a:buChar char="•"/>
              <a:defRPr/>
            </a:pPr>
            <a:r>
              <a:rPr lang="en-US" sz="2800" b="1" u="sng" dirty="0">
                <a:solidFill>
                  <a:srgbClr val="FFB8AA"/>
                </a:solidFill>
                <a:latin typeface="Times New Roman"/>
                <a:cs typeface="Times New Roman"/>
              </a:rPr>
              <a:t>Military</a:t>
            </a:r>
            <a:r>
              <a:rPr lang="en-US" sz="2800" b="1" dirty="0">
                <a:solidFill>
                  <a:srgbClr val="FFB8AA"/>
                </a:solidFill>
                <a:latin typeface="Times New Roman"/>
                <a:cs typeface="Times New Roman"/>
              </a:rPr>
              <a:t>: US had a powerful weapon we weren’t afraid to use</a:t>
            </a:r>
            <a:endParaRPr lang="en-US" sz="2800" b="1" u="sng" dirty="0">
              <a:solidFill>
                <a:srgbClr val="FFB8AA"/>
              </a:solidFill>
              <a:latin typeface="Times New Roman"/>
              <a:cs typeface="Times New Roman"/>
            </a:endParaRPr>
          </a:p>
          <a:p>
            <a:pPr marL="914400" lvl="1" indent="-457200">
              <a:spcBef>
                <a:spcPts val="300"/>
              </a:spcBef>
              <a:buFont typeface="Arial"/>
              <a:buChar char="•"/>
              <a:defRPr/>
            </a:pPr>
            <a:r>
              <a:rPr lang="en-US" sz="2800" b="1" u="none" dirty="0">
                <a:solidFill>
                  <a:srgbClr val="FFFF00"/>
                </a:solidFill>
                <a:latin typeface="Times New Roman"/>
                <a:cs typeface="Times New Roman"/>
              </a:rPr>
              <a:t>Increased competition between the USA and USSR, leading to the Cold War</a:t>
            </a:r>
          </a:p>
        </p:txBody>
      </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2330" y="2600825"/>
            <a:ext cx="27463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1024px-US_Navy_030819-N-9593R-125_Hospital_Corpsman_2nd_Class_Roy_Puerto,_right,_of_Olangapo_City,_Philippines,_demonstrates_the_operation_of_the_CT_Scan_machi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244" y="762000"/>
            <a:ext cx="2737125" cy="1895138"/>
          </a:xfrm>
          <a:prstGeom prst="rect">
            <a:avLst/>
          </a:prstGeom>
        </p:spPr>
      </p:pic>
      <p:pic>
        <p:nvPicPr>
          <p:cNvPr id="3" name="Picture 2" descr="Cold-war-2-investwithale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434" y="4613404"/>
            <a:ext cx="2809566" cy="1994504"/>
          </a:xfrm>
          <a:prstGeom prst="rect">
            <a:avLst/>
          </a:prstGeom>
        </p:spPr>
      </p:pic>
    </p:spTree>
    <p:extLst>
      <p:ext uri="{BB962C8B-B14F-4D97-AF65-F5344CB8AC3E}">
        <p14:creationId xmlns:p14="http://schemas.microsoft.com/office/powerpoint/2010/main" val="956751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9" name="Title 1"/>
          <p:cNvSpPr>
            <a:spLocks noGrp="1"/>
          </p:cNvSpPr>
          <p:nvPr>
            <p:ph type="title"/>
          </p:nvPr>
        </p:nvSpPr>
        <p:spPr>
          <a:xfrm>
            <a:off x="0" y="0"/>
            <a:ext cx="9144000" cy="6858000"/>
          </a:xfrm>
        </p:spPr>
        <p:txBody>
          <a:bodyPr/>
          <a:lstStyle/>
          <a:p>
            <a:r>
              <a:rPr lang="en-US" sz="4800" dirty="0">
                <a:solidFill>
                  <a:schemeClr val="bg1"/>
                </a:solidFill>
                <a:latin typeface="Times New Roman" charset="0"/>
                <a:ea typeface="Osaka" charset="0"/>
                <a:cs typeface="Osaka" charset="0"/>
              </a:rPr>
              <a:t>19d. </a:t>
            </a:r>
            <a:r>
              <a:rPr lang="en-US" sz="4800" dirty="0">
                <a:solidFill>
                  <a:schemeClr val="bg1"/>
                </a:solidFill>
                <a:latin typeface="Times New Roman" charset="0"/>
                <a:cs typeface="Times New Roman" charset="0"/>
              </a:rPr>
              <a:t>Investigate the domestic  impact of the war including war mobilization, as indicated by rationing, wartime conversion, and the role of women and African Americans. </a:t>
            </a:r>
            <a:endParaRPr lang="en-US" sz="4800" dirty="0">
              <a:solidFill>
                <a:schemeClr val="bg1"/>
              </a:solidFill>
              <a:latin typeface="Times New Roman" charset="0"/>
              <a:ea typeface="Osaka" charset="0"/>
              <a:cs typeface="Osaka" charset="0"/>
            </a:endParaRPr>
          </a:p>
        </p:txBody>
      </p:sp>
    </p:spTree>
    <p:extLst>
      <p:ext uri="{BB962C8B-B14F-4D97-AF65-F5344CB8AC3E}">
        <p14:creationId xmlns:p14="http://schemas.microsoft.com/office/powerpoint/2010/main" val="2957160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American Mobilization</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2677656"/>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US converted to a war economy</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Millions volunteered or were drafted into the military</a:t>
            </a:r>
          </a:p>
          <a:p>
            <a:pPr marL="914400" lvl="1" indent="-457200">
              <a:buFont typeface="Arial"/>
              <a:buChar char="•"/>
              <a:defRPr/>
            </a:pPr>
            <a:r>
              <a:rPr lang="en-US" sz="2800" b="1" u="none" dirty="0">
                <a:solidFill>
                  <a:srgbClr val="96E3FF"/>
                </a:solidFill>
                <a:latin typeface="Times New Roman"/>
                <a:cs typeface="Times New Roman"/>
              </a:rPr>
              <a:t>Factories began making war materials</a:t>
            </a:r>
          </a:p>
          <a:p>
            <a:pPr marL="914400" lvl="1" indent="-457200">
              <a:buFont typeface="Arial"/>
              <a:buChar char="•"/>
              <a:defRPr/>
            </a:pPr>
            <a:r>
              <a:rPr lang="en-US" sz="2800" b="1" dirty="0">
                <a:solidFill>
                  <a:srgbClr val="FFB8AA"/>
                </a:solidFill>
                <a:latin typeface="Times New Roman"/>
                <a:cs typeface="Times New Roman"/>
              </a:rPr>
              <a:t>Created 7 million jobs,                                              ending the Great Depression</a:t>
            </a:r>
            <a:endParaRPr lang="en-US" sz="2800" b="1" u="none" dirty="0">
              <a:solidFill>
                <a:srgbClr val="FFFF00"/>
              </a:solidFill>
              <a:latin typeface="Times New Roman"/>
              <a:cs typeface="Times New Roman"/>
            </a:endParaRPr>
          </a:p>
        </p:txBody>
      </p:sp>
      <p:pic>
        <p:nvPicPr>
          <p:cNvPr id="5" name="Picture 22" descr="l_368f64cee4496989d6e1cb442824bd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480" y="2508964"/>
            <a:ext cx="3397250" cy="421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t="10255"/>
          <a:stretch>
            <a:fillRect/>
          </a:stretch>
        </p:blipFill>
        <p:spPr bwMode="auto">
          <a:xfrm>
            <a:off x="328080" y="3496389"/>
            <a:ext cx="4800600" cy="32321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45682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American Mobilization</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636345"/>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Returned to rationing goods such as meat, sugar, coffee, gasoline, scrap metal, etc.</a:t>
            </a:r>
          </a:p>
          <a:p>
            <a:pPr marL="800100" lvl="1" indent="-342900">
              <a:lnSpc>
                <a:spcPct val="90000"/>
              </a:lnSpc>
              <a:spcBef>
                <a:spcPct val="20000"/>
              </a:spcBef>
              <a:buClr>
                <a:srgbClr val="FF8000"/>
              </a:buClr>
              <a:buSzPct val="100000"/>
              <a:buFont typeface="Arial"/>
              <a:buChar char="•"/>
              <a:defRPr/>
            </a:pPr>
            <a:r>
              <a:rPr lang="en-US" sz="2000" b="1" i="1" dirty="0">
                <a:solidFill>
                  <a:srgbClr val="FFC0EC"/>
                </a:solidFill>
                <a:latin typeface="Times New Roman" charset="0"/>
                <a:ea typeface="Osaka" charset="0"/>
                <a:cs typeface="Osaka" charset="0"/>
              </a:rPr>
              <a:t>Carpooled or rode bikes to save gas and rubber</a:t>
            </a:r>
          </a:p>
          <a:p>
            <a:pPr marL="800100" lvl="1" indent="-342900">
              <a:lnSpc>
                <a:spcPct val="90000"/>
              </a:lnSpc>
              <a:spcBef>
                <a:spcPct val="20000"/>
              </a:spcBef>
              <a:buClr>
                <a:srgbClr val="FF8000"/>
              </a:buClr>
              <a:buSzPct val="100000"/>
              <a:buFont typeface="Arial"/>
              <a:buChar char="•"/>
              <a:defRPr/>
            </a:pPr>
            <a:r>
              <a:rPr lang="en-US" sz="2000" b="1" i="1" dirty="0">
                <a:solidFill>
                  <a:srgbClr val="FF900F"/>
                </a:solidFill>
                <a:latin typeface="Times New Roman" charset="0"/>
                <a:ea typeface="Osaka" charset="0"/>
                <a:cs typeface="Osaka" charset="0"/>
              </a:rPr>
              <a:t>Held drives to collect scrap metal, newspapers and other recyclable materials </a:t>
            </a:r>
          </a:p>
        </p:txBody>
      </p:sp>
      <p:pic>
        <p:nvPicPr>
          <p:cNvPr id="2" name="Picture 1" descr="WWII_Food_Ratio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198" y="2327781"/>
            <a:ext cx="2818303" cy="3617077"/>
          </a:xfrm>
          <a:prstGeom prst="rect">
            <a:avLst/>
          </a:prstGeom>
        </p:spPr>
      </p:pic>
      <p:pic>
        <p:nvPicPr>
          <p:cNvPr id="3" name="Picture 2" descr="&quot;Do_with_less_so_they'll_have_enough&quot;_-_NARA_-_5138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269" y="2614481"/>
            <a:ext cx="3039918" cy="3872506"/>
          </a:xfrm>
          <a:prstGeom prst="rect">
            <a:avLst/>
          </a:prstGeom>
        </p:spPr>
      </p:pic>
      <p:pic>
        <p:nvPicPr>
          <p:cNvPr id="10" name="Picture 9" descr="820px-&quot;WHEN_YOU_RIDE_ALONE_YOU_RIDE_WITH_HITLER&quot;._&quot;JOIN_A_CAR-SHARING_CLUB_TODAY&quot;._-_NARA_-_51614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2" y="2940998"/>
            <a:ext cx="3113280" cy="3887804"/>
          </a:xfrm>
          <a:prstGeom prst="rect">
            <a:avLst/>
          </a:prstGeom>
        </p:spPr>
      </p:pic>
    </p:spTree>
    <p:extLst>
      <p:ext uri="{BB962C8B-B14F-4D97-AF65-F5344CB8AC3E}">
        <p14:creationId xmlns:p14="http://schemas.microsoft.com/office/powerpoint/2010/main" val="90601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American Mobilization</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5293995" cy="1384995"/>
          </a:xfrm>
          <a:prstGeom prst="rect">
            <a:avLst/>
          </a:prstGeom>
          <a:noFill/>
        </p:spPr>
        <p:txBody>
          <a:bodyPr wrap="square">
            <a:spAutoFit/>
          </a:bodyPr>
          <a:lstStyle/>
          <a:p>
            <a:pPr marL="457200" indent="-457200">
              <a:buFont typeface="Arial"/>
              <a:buChar char="•"/>
              <a:defRPr/>
            </a:pPr>
            <a:r>
              <a:rPr lang="en-US" sz="2800" b="1" dirty="0">
                <a:solidFill>
                  <a:srgbClr val="FFFFFF"/>
                </a:solidFill>
                <a:latin typeface="Times New Roman"/>
                <a:cs typeface="Times New Roman"/>
              </a:rPr>
              <a:t>6 million women worked in war industries</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Paid 40% less than men</a:t>
            </a: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49" y="2108566"/>
            <a:ext cx="3434384" cy="4504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gf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749" y="3873269"/>
            <a:ext cx="3765342" cy="2923677"/>
          </a:xfrm>
          <a:prstGeom prst="rect">
            <a:avLst/>
          </a:prstGeom>
          <a:ln>
            <a:solidFill>
              <a:srgbClr val="FFFFFF"/>
            </a:solidFill>
          </a:ln>
        </p:spPr>
      </p:pic>
      <p:pic>
        <p:nvPicPr>
          <p:cNvPr id="3" name="Picture 2" descr="inde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895" y="874040"/>
            <a:ext cx="3763941" cy="2896471"/>
          </a:xfrm>
          <a:prstGeom prst="rect">
            <a:avLst/>
          </a:prstGeom>
          <a:ln>
            <a:solidFill>
              <a:srgbClr val="FFFFFF"/>
            </a:solidFill>
          </a:ln>
        </p:spPr>
      </p:pic>
    </p:spTree>
    <p:extLst>
      <p:ext uri="{BB962C8B-B14F-4D97-AF65-F5344CB8AC3E}">
        <p14:creationId xmlns:p14="http://schemas.microsoft.com/office/powerpoint/2010/main" val="3880259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American Mobilization</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384995"/>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Thousands volunteered for as nurses or joined the Women’s Army Auxiliary Corps (WAAC), a civilian branch of the army</a:t>
            </a:r>
          </a:p>
        </p:txBody>
      </p:sp>
      <p:sp>
        <p:nvSpPr>
          <p:cNvPr id="7" name="TextBox 6"/>
          <p:cNvSpPr txBox="1"/>
          <p:nvPr/>
        </p:nvSpPr>
        <p:spPr>
          <a:xfrm>
            <a:off x="7985260" y="6613358"/>
            <a:ext cx="1158739" cy="215444"/>
          </a:xfrm>
          <a:prstGeom prst="rect">
            <a:avLst/>
          </a:prstGeom>
          <a:noFill/>
        </p:spPr>
        <p:txBody>
          <a:bodyPr wrap="square" rtlCol="0">
            <a:spAutoFit/>
          </a:bodyPr>
          <a:lstStyle/>
          <a:p>
            <a:pPr algn="ctr"/>
            <a:r>
              <a:rPr lang="en-US" sz="800" dirty="0">
                <a:solidFill>
                  <a:srgbClr val="FFFFFF"/>
                </a:solidFill>
              </a:rPr>
              <a:t>©2017 J.E. Brooks</a:t>
            </a:r>
          </a:p>
        </p:txBody>
      </p:sp>
      <p:pic>
        <p:nvPicPr>
          <p:cNvPr id="2" name="Picture 1" descr="&quot;WAC_-_THIS_IS_MY_WAR_TOO&quot;_-_NARA_-_5159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16" y="1623531"/>
            <a:ext cx="3286286" cy="5012130"/>
          </a:xfrm>
          <a:prstGeom prst="rect">
            <a:avLst/>
          </a:prstGeom>
        </p:spPr>
      </p:pic>
      <p:pic>
        <p:nvPicPr>
          <p:cNvPr id="3" name="Picture 2" descr="1280px-&quot;WAAC_Capt._Charity_Adams_of_Columbia,_NC,_who_was_commissioned_from_the_first_officer_candidate_class,_and_the_first_of_-_NARA_-_5313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12" y="2197153"/>
            <a:ext cx="5328992" cy="4167438"/>
          </a:xfrm>
          <a:prstGeom prst="rect">
            <a:avLst/>
          </a:prstGeom>
        </p:spPr>
      </p:pic>
    </p:spTree>
    <p:extLst>
      <p:ext uri="{BB962C8B-B14F-4D97-AF65-F5344CB8AC3E}">
        <p14:creationId xmlns:p14="http://schemas.microsoft.com/office/powerpoint/2010/main" val="285532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Europe</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2780248"/>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1939—Germany and USSR signed a secret alliance to invade and split Poland</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Alliance ended in 1941 when Hitler invaded the USSR (who then joined the Allies)</a:t>
            </a:r>
          </a:p>
          <a:p>
            <a:pPr marL="457200" indent="-457200">
              <a:buFont typeface="Arial"/>
              <a:buChar char="•"/>
              <a:defRPr/>
            </a:pPr>
            <a:r>
              <a:rPr lang="en-US" sz="2800" b="1" u="none" dirty="0">
                <a:solidFill>
                  <a:srgbClr val="96E3FF"/>
                </a:solidFill>
                <a:latin typeface="Times New Roman"/>
                <a:cs typeface="Times New Roman"/>
              </a:rPr>
              <a:t>September 1939—Hitler’s invasion of Poland forced Britain and France to declare war</a:t>
            </a:r>
          </a:p>
        </p:txBody>
      </p:sp>
      <p:pic>
        <p:nvPicPr>
          <p:cNvPr id="3" name="Picture 2" descr="406px-7TP-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225" y="2968100"/>
            <a:ext cx="3106012" cy="3672132"/>
          </a:xfrm>
          <a:prstGeom prst="rect">
            <a:avLst/>
          </a:prstGeom>
        </p:spPr>
      </p:pic>
      <p:pic>
        <p:nvPicPr>
          <p:cNvPr id="7" name="Picture 6" descr="The_Nazi-soviet_Invasion_of_Poland,_1939_HU871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39" y="3347381"/>
            <a:ext cx="5748278" cy="3420225"/>
          </a:xfrm>
          <a:prstGeom prst="rect">
            <a:avLst/>
          </a:prstGeom>
        </p:spPr>
      </p:pic>
    </p:spTree>
    <p:extLst>
      <p:ext uri="{BB962C8B-B14F-4D97-AF65-F5344CB8AC3E}">
        <p14:creationId xmlns:p14="http://schemas.microsoft.com/office/powerpoint/2010/main" val="2529811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American Mobilization</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815882"/>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125,000 African American men served in World War II</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Fought in segregated units and faced discrimination</a:t>
            </a:r>
          </a:p>
          <a:p>
            <a:pPr marL="457200" indent="-457200">
              <a:buFont typeface="Arial"/>
              <a:buChar char="•"/>
              <a:defRPr/>
            </a:pPr>
            <a:r>
              <a:rPr lang="en-US" sz="2800" b="1" u="none" dirty="0">
                <a:solidFill>
                  <a:srgbClr val="96E3FF"/>
                </a:solidFill>
                <a:latin typeface="Times New Roman"/>
                <a:cs typeface="Times New Roman"/>
              </a:rPr>
              <a:t>Thousands of African American women served as volunteers or worked in factories</a:t>
            </a:r>
          </a:p>
        </p:txBody>
      </p:sp>
      <p:pic>
        <p:nvPicPr>
          <p:cNvPr id="2" name="Picture 1" descr="1260px-Trackwomen,_1943._Baltimore_&amp;_Ohio_Railroad_Company,_1940-19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034" y="2096030"/>
            <a:ext cx="3369775" cy="2738611"/>
          </a:xfrm>
          <a:prstGeom prst="rect">
            <a:avLst/>
          </a:prstGeom>
        </p:spPr>
      </p:pic>
      <p:pic>
        <p:nvPicPr>
          <p:cNvPr id="3" name="Picture 2" descr="African-americans-wwii-0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05" y="2636902"/>
            <a:ext cx="3888475" cy="2571905"/>
          </a:xfrm>
          <a:prstGeom prst="rect">
            <a:avLst/>
          </a:prstGeom>
        </p:spPr>
      </p:pic>
      <p:pic>
        <p:nvPicPr>
          <p:cNvPr id="9" name="Picture 8" descr="African-americans-wwii-05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649" y="4115566"/>
            <a:ext cx="3668044" cy="2682638"/>
          </a:xfrm>
          <a:prstGeom prst="rect">
            <a:avLst/>
          </a:prstGeom>
        </p:spPr>
      </p:pic>
    </p:spTree>
    <p:extLst>
      <p:ext uri="{BB962C8B-B14F-4D97-AF65-F5344CB8AC3E}">
        <p14:creationId xmlns:p14="http://schemas.microsoft.com/office/powerpoint/2010/main" val="3646339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9" name="Title 1"/>
          <p:cNvSpPr>
            <a:spLocks noGrp="1"/>
          </p:cNvSpPr>
          <p:nvPr>
            <p:ph type="title"/>
          </p:nvPr>
        </p:nvSpPr>
        <p:spPr>
          <a:xfrm>
            <a:off x="0" y="0"/>
            <a:ext cx="9144000" cy="6858000"/>
          </a:xfrm>
        </p:spPr>
        <p:txBody>
          <a:bodyPr/>
          <a:lstStyle/>
          <a:p>
            <a:r>
              <a:rPr lang="en-US" sz="4800" dirty="0">
                <a:solidFill>
                  <a:srgbClr val="FFFFFF"/>
                </a:solidFill>
                <a:latin typeface="Times New Roman" charset="0"/>
                <a:ea typeface="Osaka" charset="0"/>
                <a:cs typeface="Osaka" charset="0"/>
              </a:rPr>
              <a:t>19e. Examine Roosevelt’s use of executive powers including the integration of defense industries  and the internment of Japanese-Americans.</a:t>
            </a:r>
            <a:endParaRPr lang="en-US" sz="4800" dirty="0">
              <a:solidFill>
                <a:schemeClr val="bg1"/>
              </a:solidFill>
              <a:latin typeface="Times New Roman" charset="0"/>
              <a:ea typeface="Osaka" charset="0"/>
              <a:cs typeface="Osaka" charset="0"/>
            </a:endParaRPr>
          </a:p>
        </p:txBody>
      </p:sp>
    </p:spTree>
    <p:extLst>
      <p:ext uri="{BB962C8B-B14F-4D97-AF65-F5344CB8AC3E}">
        <p14:creationId xmlns:p14="http://schemas.microsoft.com/office/powerpoint/2010/main" val="1376645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Roosevelt’s Executive Powers</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4630560" y="867846"/>
            <a:ext cx="4495800" cy="5262980"/>
          </a:xfrm>
          <a:prstGeom prst="rect">
            <a:avLst/>
          </a:prstGeom>
          <a:noFill/>
        </p:spPr>
        <p:txBody>
          <a:bodyPr wrap="square">
            <a:spAutoFit/>
          </a:bodyPr>
          <a:lstStyle/>
          <a:p>
            <a:pPr>
              <a:defRPr/>
            </a:pPr>
            <a:r>
              <a:rPr lang="en-US" sz="2800" b="1" u="sng" dirty="0">
                <a:solidFill>
                  <a:srgbClr val="FFFFFF"/>
                </a:solidFill>
                <a:latin typeface="Times New Roman"/>
                <a:cs typeface="Times New Roman"/>
              </a:rPr>
              <a:t>Integration of Defense Industries</a:t>
            </a:r>
            <a:r>
              <a:rPr lang="en-US" sz="2800" b="1" dirty="0">
                <a:solidFill>
                  <a:srgbClr val="FFFFFF"/>
                </a:solidFill>
                <a:latin typeface="Times New Roman"/>
                <a:cs typeface="Times New Roman"/>
              </a:rPr>
              <a:t>: </a:t>
            </a:r>
            <a:r>
              <a:rPr lang="en-US" sz="2000" b="1" i="1" dirty="0">
                <a:solidFill>
                  <a:srgbClr val="FFC0EC"/>
                </a:solidFill>
                <a:latin typeface="Times New Roman"/>
                <a:cs typeface="Times New Roman"/>
              </a:rPr>
              <a:t>(Executive Order 8802)</a:t>
            </a: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75% of war industries refuse to hire minorities</a:t>
            </a:r>
          </a:p>
          <a:p>
            <a:pPr marL="914400" lvl="1" indent="-457200">
              <a:buFont typeface="Arial"/>
              <a:buChar char="•"/>
              <a:defRPr/>
            </a:pPr>
            <a:r>
              <a:rPr lang="en-US" sz="2800" b="1" u="none" dirty="0">
                <a:solidFill>
                  <a:srgbClr val="96E3FF"/>
                </a:solidFill>
                <a:latin typeface="Times New Roman"/>
                <a:cs typeface="Times New Roman"/>
              </a:rPr>
              <a:t>Labor union leader A. Philip Randolph proposed a march on Washington, DC to protest racial discrimination</a:t>
            </a:r>
          </a:p>
          <a:p>
            <a:pPr marL="1371600" lvl="2" indent="-457200">
              <a:buFont typeface="Arial"/>
              <a:buChar char="•"/>
              <a:defRPr/>
            </a:pPr>
            <a:r>
              <a:rPr lang="en-US" sz="2800" b="1" dirty="0">
                <a:solidFill>
                  <a:srgbClr val="FFB8AA"/>
                </a:solidFill>
                <a:latin typeface="Times New Roman"/>
                <a:cs typeface="Times New Roman"/>
              </a:rPr>
              <a:t>Hoped it would force FDR to act</a:t>
            </a:r>
          </a:p>
        </p:txBody>
      </p:sp>
      <p:pic>
        <p:nvPicPr>
          <p:cNvPr id="2" name="Picture 1" descr="765px-A._Philip_Randolph_1963_NYW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42" y="867845"/>
            <a:ext cx="4222424" cy="5651977"/>
          </a:xfrm>
          <a:prstGeom prst="rect">
            <a:avLst/>
          </a:prstGeom>
        </p:spPr>
      </p:pic>
    </p:spTree>
    <p:extLst>
      <p:ext uri="{BB962C8B-B14F-4D97-AF65-F5344CB8AC3E}">
        <p14:creationId xmlns:p14="http://schemas.microsoft.com/office/powerpoint/2010/main" val="3769285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Roosevelt’s Executive Powers</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384995"/>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When Randolph refused to cancel the march of 100,000 FDR issued an executive order banning discrimination in industries producing war materials </a:t>
            </a:r>
            <a:r>
              <a:rPr lang="en-US" sz="2000" b="1" i="1" dirty="0">
                <a:solidFill>
                  <a:srgbClr val="FFC0EC"/>
                </a:solidFill>
                <a:latin typeface="Times New Roman"/>
                <a:cs typeface="Times New Roman"/>
              </a:rPr>
              <a:t>(defense industries)</a:t>
            </a:r>
            <a:endParaRPr lang="en-US" sz="2800" b="1" i="1" dirty="0">
              <a:solidFill>
                <a:srgbClr val="FFC0EC"/>
              </a:solidFill>
              <a:latin typeface="Times New Roman"/>
              <a:cs typeface="Times New Roman"/>
            </a:endParaRPr>
          </a:p>
        </p:txBody>
      </p:sp>
      <p:pic>
        <p:nvPicPr>
          <p:cNvPr id="2" name="Picture 1" descr="&quot;Executive_Order_No._8802&quot;_Fair_Employment_Practice_in_Defense_Industries_-_NARA_-_514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549" y="2164807"/>
            <a:ext cx="3637837" cy="4541619"/>
          </a:xfrm>
          <a:prstGeom prst="rect">
            <a:avLst/>
          </a:prstGeom>
        </p:spPr>
      </p:pic>
      <p:pic>
        <p:nvPicPr>
          <p:cNvPr id="3" name="Picture 2" descr="Franklin-rooseve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46" y="2164807"/>
            <a:ext cx="3534430" cy="4541619"/>
          </a:xfrm>
          <a:prstGeom prst="rect">
            <a:avLst/>
          </a:prstGeom>
        </p:spPr>
      </p:pic>
    </p:spTree>
    <p:extLst>
      <p:ext uri="{BB962C8B-B14F-4D97-AF65-F5344CB8AC3E}">
        <p14:creationId xmlns:p14="http://schemas.microsoft.com/office/powerpoint/2010/main" val="1893949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Roosevelt’s Executive Powers</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2246769"/>
          </a:xfrm>
          <a:prstGeom prst="rect">
            <a:avLst/>
          </a:prstGeom>
          <a:noFill/>
        </p:spPr>
        <p:txBody>
          <a:bodyPr>
            <a:spAutoFit/>
          </a:bodyPr>
          <a:lstStyle/>
          <a:p>
            <a:pPr>
              <a:defRPr/>
            </a:pPr>
            <a:r>
              <a:rPr lang="en-US" sz="2800" b="1" u="sng" dirty="0">
                <a:solidFill>
                  <a:srgbClr val="FFFFFF"/>
                </a:solidFill>
                <a:latin typeface="Times New Roman"/>
                <a:cs typeface="Times New Roman"/>
              </a:rPr>
              <a:t>Japanese Internment</a:t>
            </a:r>
            <a:r>
              <a:rPr lang="en-US" sz="2800" b="1" dirty="0">
                <a:solidFill>
                  <a:srgbClr val="FFFFFF"/>
                </a:solidFill>
                <a:latin typeface="Times New Roman"/>
                <a:cs typeface="Times New Roman"/>
              </a:rPr>
              <a:t>: </a:t>
            </a:r>
            <a:r>
              <a:rPr lang="en-US" sz="2000" b="1" i="1" dirty="0">
                <a:solidFill>
                  <a:srgbClr val="FF900F"/>
                </a:solidFill>
                <a:latin typeface="Times New Roman"/>
                <a:cs typeface="Times New Roman"/>
              </a:rPr>
              <a:t>(Executive Order 9066)</a:t>
            </a: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US feared Japan would invade the West Coast</a:t>
            </a:r>
          </a:p>
          <a:p>
            <a:pPr marL="914400" lvl="1" indent="-457200">
              <a:buFont typeface="Arial"/>
              <a:buChar char="•"/>
              <a:defRPr/>
            </a:pPr>
            <a:r>
              <a:rPr lang="en-US" sz="2800" b="1" u="none" dirty="0">
                <a:solidFill>
                  <a:srgbClr val="96E3FF"/>
                </a:solidFill>
                <a:latin typeface="Times New Roman"/>
                <a:cs typeface="Times New Roman"/>
              </a:rPr>
              <a:t>Believed Japanese-Americans were spies</a:t>
            </a:r>
          </a:p>
          <a:p>
            <a:pPr marL="457200" indent="-457200">
              <a:buFont typeface="Arial"/>
              <a:buChar char="•"/>
              <a:defRPr/>
            </a:pPr>
            <a:r>
              <a:rPr lang="en-US" sz="2800" b="1" dirty="0">
                <a:solidFill>
                  <a:srgbClr val="FFB8AA"/>
                </a:solidFill>
                <a:latin typeface="Times New Roman"/>
                <a:cs typeface="Times New Roman"/>
              </a:rPr>
              <a:t>1942—FDR issued an executive order forcing 110,000 Japanese-Americans into detention camps </a:t>
            </a:r>
            <a:r>
              <a:rPr lang="en-US" sz="2000" b="1" i="1" dirty="0">
                <a:solidFill>
                  <a:srgbClr val="FFC0EC"/>
                </a:solidFill>
                <a:latin typeface="Times New Roman"/>
                <a:cs typeface="Times New Roman"/>
              </a:rPr>
              <a:t>(internment)</a:t>
            </a:r>
          </a:p>
        </p:txBody>
      </p:sp>
      <p:pic>
        <p:nvPicPr>
          <p:cNvPr id="2" name="Picture 1" descr="629px-Exclusion_order_posted_at_First_and_Front_Streets_in_San_Francisco_directing_removal_of_persons_of_Japanese_ancestry..._-_NARA_-_1963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5" y="3617533"/>
            <a:ext cx="2543886" cy="3102004"/>
          </a:xfrm>
          <a:prstGeom prst="rect">
            <a:avLst/>
          </a:prstGeom>
        </p:spPr>
      </p:pic>
      <p:pic>
        <p:nvPicPr>
          <p:cNvPr id="3" name="Picture 2" descr="722px-Map_of_World_War_II_Japanese_American_internment_camp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182" y="2938205"/>
            <a:ext cx="3383512" cy="2811783"/>
          </a:xfrm>
          <a:prstGeom prst="rect">
            <a:avLst/>
          </a:prstGeom>
        </p:spPr>
      </p:pic>
      <p:pic>
        <p:nvPicPr>
          <p:cNvPr id="9" name="Picture 8" descr="978px-JapaneseAmericanGrocer194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6282" y="3012045"/>
            <a:ext cx="2855273" cy="2591362"/>
          </a:xfrm>
          <a:prstGeom prst="rect">
            <a:avLst/>
          </a:prstGeom>
        </p:spPr>
      </p:pic>
      <p:sp>
        <p:nvSpPr>
          <p:cNvPr id="10" name="TextBox 9"/>
          <p:cNvSpPr txBox="1"/>
          <p:nvPr/>
        </p:nvSpPr>
        <p:spPr>
          <a:xfrm>
            <a:off x="5694449" y="3584892"/>
            <a:ext cx="3383512" cy="2984162"/>
          </a:xfrm>
          <a:prstGeom prst="rect">
            <a:avLst/>
          </a:prstGeom>
          <a:solidFill>
            <a:schemeClr val="bg1"/>
          </a:solidFill>
        </p:spPr>
        <p:txBody>
          <a:bodyPr wrap="square" rtlCol="0">
            <a:spAutoFit/>
          </a:bodyPr>
          <a:lstStyle/>
          <a:p>
            <a:endParaRPr lang="en-US" dirty="0"/>
          </a:p>
        </p:txBody>
      </p:sp>
      <p:pic>
        <p:nvPicPr>
          <p:cNvPr id="12" name="Picture 11" descr="722px-Map_of_World_War_II_Japanese_American_internment_camp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4449" y="3673500"/>
            <a:ext cx="3383512" cy="2811783"/>
          </a:xfrm>
          <a:prstGeom prst="rect">
            <a:avLst/>
          </a:prstGeom>
        </p:spPr>
      </p:pic>
    </p:spTree>
    <p:extLst>
      <p:ext uri="{BB962C8B-B14F-4D97-AF65-F5344CB8AC3E}">
        <p14:creationId xmlns:p14="http://schemas.microsoft.com/office/powerpoint/2010/main" val="2157712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Roosevelt’s Executive Powers</a:t>
            </a:r>
            <a:endParaRPr lang="en-US" sz="4800" b="1" u="sng" dirty="0">
              <a:solidFill>
                <a:srgbClr val="FFFF00"/>
              </a:solidFill>
              <a:latin typeface="Times New Roman" charset="0"/>
              <a:ea typeface="Osaka" charset="0"/>
              <a:cs typeface="Osaka" charset="0"/>
            </a:endParaRPr>
          </a:p>
        </p:txBody>
      </p:sp>
      <p:sp>
        <p:nvSpPr>
          <p:cNvPr id="4" name="TextBox 3"/>
          <p:cNvSpPr txBox="1"/>
          <p:nvPr/>
        </p:nvSpPr>
        <p:spPr>
          <a:xfrm>
            <a:off x="0" y="691436"/>
            <a:ext cx="9144000" cy="1815882"/>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2/3 were American citizens</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Viewed as a threat to national security and placed under military guard</a:t>
            </a:r>
          </a:p>
          <a:p>
            <a:pPr marL="914400" lvl="1" indent="-457200">
              <a:buFont typeface="Arial"/>
              <a:buChar char="•"/>
              <a:defRPr/>
            </a:pPr>
            <a:r>
              <a:rPr lang="en-US" sz="2800" b="1" u="none" dirty="0">
                <a:solidFill>
                  <a:srgbClr val="96E3FF"/>
                </a:solidFill>
                <a:latin typeface="Times New Roman"/>
                <a:cs typeface="Times New Roman"/>
              </a:rPr>
              <a:t>Lost property and denied their rights</a:t>
            </a:r>
          </a:p>
        </p:txBody>
      </p:sp>
      <p:pic>
        <p:nvPicPr>
          <p:cNvPr id="3" name="Picture 2" descr="3387881802_472f54fdf0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46" y="4259389"/>
            <a:ext cx="3120795" cy="2508217"/>
          </a:xfrm>
          <a:prstGeom prst="rect">
            <a:avLst/>
          </a:prstGeom>
        </p:spPr>
      </p:pic>
      <p:pic>
        <p:nvPicPr>
          <p:cNvPr id="11" name="Picture 10" descr="Internmen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9" y="2577778"/>
            <a:ext cx="3457334" cy="2287462"/>
          </a:xfrm>
          <a:prstGeom prst="rect">
            <a:avLst/>
          </a:prstGeom>
        </p:spPr>
      </p:pic>
      <p:pic>
        <p:nvPicPr>
          <p:cNvPr id="12" name="Picture 11" descr="Manzanar_Dining_Hall_(1901750309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744" y="2537916"/>
            <a:ext cx="3072705" cy="2514497"/>
          </a:xfrm>
          <a:prstGeom prst="rect">
            <a:avLst/>
          </a:prstGeom>
        </p:spPr>
      </p:pic>
      <p:pic>
        <p:nvPicPr>
          <p:cNvPr id="14" name="Picture 13" descr="1278px-JapaneseAmericansChildrenPledgingAllegiance1942-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8967" y="4626570"/>
            <a:ext cx="2555974" cy="2047979"/>
          </a:xfrm>
          <a:prstGeom prst="rect">
            <a:avLst/>
          </a:prstGeom>
        </p:spPr>
      </p:pic>
    </p:spTree>
    <p:extLst>
      <p:ext uri="{BB962C8B-B14F-4D97-AF65-F5344CB8AC3E}">
        <p14:creationId xmlns:p14="http://schemas.microsoft.com/office/powerpoint/2010/main" val="4116597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Europe</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954107"/>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Major Allies were Britain, France, USSR (1941) and USA (1941)</a:t>
            </a:r>
          </a:p>
        </p:txBody>
      </p:sp>
      <p:sp>
        <p:nvSpPr>
          <p:cNvPr id="4" name="TextBox 3"/>
          <p:cNvSpPr txBox="1">
            <a:spLocks noChangeArrowheads="1"/>
          </p:cNvSpPr>
          <p:nvPr/>
        </p:nvSpPr>
        <p:spPr bwMode="auto">
          <a:xfrm>
            <a:off x="0" y="4800600"/>
            <a:ext cx="2362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pPr algn="ctr"/>
            <a:r>
              <a:rPr lang="en-US" sz="2000" i="1" u="none">
                <a:solidFill>
                  <a:srgbClr val="FFC0EC"/>
                </a:solidFill>
                <a:latin typeface="Times New Roman" charset="0"/>
                <a:cs typeface="Times New Roman" charset="0"/>
              </a:rPr>
              <a:t>Winston Churchill (Britain)</a:t>
            </a:r>
          </a:p>
        </p:txBody>
      </p:sp>
      <p:sp>
        <p:nvSpPr>
          <p:cNvPr id="5" name="TextBox 4"/>
          <p:cNvSpPr txBox="1"/>
          <p:nvPr/>
        </p:nvSpPr>
        <p:spPr>
          <a:xfrm>
            <a:off x="2286000" y="5334000"/>
            <a:ext cx="2286000" cy="708025"/>
          </a:xfrm>
          <a:prstGeom prst="rect">
            <a:avLst/>
          </a:prstGeom>
          <a:noFill/>
        </p:spPr>
        <p:txBody>
          <a:bodyPr>
            <a:spAutoFit/>
          </a:bodyPr>
          <a:lstStyle/>
          <a:p>
            <a:pPr algn="ctr">
              <a:defRPr/>
            </a:pPr>
            <a:r>
              <a:rPr lang="en-US" sz="2000" b="1" i="1" u="none" dirty="0">
                <a:solidFill>
                  <a:srgbClr val="FF900F"/>
                </a:solidFill>
                <a:latin typeface="Times New Roman"/>
                <a:cs typeface="Times New Roman"/>
              </a:rPr>
              <a:t>Charles De Gaulle (France)</a:t>
            </a:r>
          </a:p>
        </p:txBody>
      </p:sp>
      <p:sp>
        <p:nvSpPr>
          <p:cNvPr id="6" name="TextBox 13"/>
          <p:cNvSpPr txBox="1">
            <a:spLocks noChangeArrowheads="1"/>
          </p:cNvSpPr>
          <p:nvPr/>
        </p:nvSpPr>
        <p:spPr bwMode="auto">
          <a:xfrm>
            <a:off x="4572000" y="5715000"/>
            <a:ext cx="2362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pPr algn="ctr"/>
            <a:r>
              <a:rPr lang="en-US" sz="2000" i="1" u="none">
                <a:solidFill>
                  <a:srgbClr val="FFC0EC"/>
                </a:solidFill>
                <a:latin typeface="Times New Roman" charset="0"/>
                <a:cs typeface="Times New Roman" charset="0"/>
              </a:rPr>
              <a:t>Joseph Stalin (Soviet Union)</a:t>
            </a:r>
          </a:p>
        </p:txBody>
      </p:sp>
      <p:sp>
        <p:nvSpPr>
          <p:cNvPr id="7" name="TextBox 14"/>
          <p:cNvSpPr txBox="1">
            <a:spLocks noChangeArrowheads="1"/>
          </p:cNvSpPr>
          <p:nvPr/>
        </p:nvSpPr>
        <p:spPr bwMode="auto">
          <a:xfrm>
            <a:off x="6934200" y="5997575"/>
            <a:ext cx="2209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u="sng">
                <a:solidFill>
                  <a:schemeClr val="tx1"/>
                </a:solidFill>
                <a:latin typeface="Harrington" charset="0"/>
                <a:ea typeface="ＭＳ Ｐゴシック" charset="0"/>
                <a:cs typeface="ＭＳ Ｐゴシック" charset="0"/>
              </a:defRPr>
            </a:lvl1pPr>
            <a:lvl2pPr marL="742950" indent="-285750">
              <a:defRPr sz="2400" b="1" u="sng">
                <a:solidFill>
                  <a:schemeClr val="tx1"/>
                </a:solidFill>
                <a:latin typeface="Harrington" charset="0"/>
                <a:ea typeface="ＭＳ Ｐゴシック" charset="0"/>
              </a:defRPr>
            </a:lvl2pPr>
            <a:lvl3pPr marL="1143000" indent="-228600">
              <a:defRPr sz="2400" b="1" u="sng">
                <a:solidFill>
                  <a:schemeClr val="tx1"/>
                </a:solidFill>
                <a:latin typeface="Harrington" charset="0"/>
                <a:ea typeface="ＭＳ Ｐゴシック" charset="0"/>
              </a:defRPr>
            </a:lvl3pPr>
            <a:lvl4pPr marL="1600200" indent="-228600">
              <a:defRPr sz="2400" b="1" u="sng">
                <a:solidFill>
                  <a:schemeClr val="tx1"/>
                </a:solidFill>
                <a:latin typeface="Harrington" charset="0"/>
                <a:ea typeface="ＭＳ Ｐゴシック" charset="0"/>
              </a:defRPr>
            </a:lvl4pPr>
            <a:lvl5pPr marL="2057400" indent="-228600">
              <a:defRPr sz="2400" b="1" u="sng">
                <a:solidFill>
                  <a:schemeClr val="tx1"/>
                </a:solidFill>
                <a:latin typeface="Harrington" charset="0"/>
                <a:ea typeface="ＭＳ Ｐゴシック" charset="0"/>
              </a:defRPr>
            </a:lvl5pPr>
            <a:lvl6pPr marL="2514600" indent="-228600" eaLnBrk="0" fontAlgn="base" hangingPunct="0">
              <a:spcBef>
                <a:spcPct val="0"/>
              </a:spcBef>
              <a:spcAft>
                <a:spcPct val="0"/>
              </a:spcAft>
              <a:defRPr sz="2400" b="1" u="sng">
                <a:solidFill>
                  <a:schemeClr val="tx1"/>
                </a:solidFill>
                <a:latin typeface="Harrington" charset="0"/>
                <a:ea typeface="ＭＳ Ｐゴシック" charset="0"/>
              </a:defRPr>
            </a:lvl6pPr>
            <a:lvl7pPr marL="2971800" indent="-228600" eaLnBrk="0" fontAlgn="base" hangingPunct="0">
              <a:spcBef>
                <a:spcPct val="0"/>
              </a:spcBef>
              <a:spcAft>
                <a:spcPct val="0"/>
              </a:spcAft>
              <a:defRPr sz="2400" b="1" u="sng">
                <a:solidFill>
                  <a:schemeClr val="tx1"/>
                </a:solidFill>
                <a:latin typeface="Harrington" charset="0"/>
                <a:ea typeface="ＭＳ Ｐゴシック" charset="0"/>
              </a:defRPr>
            </a:lvl7pPr>
            <a:lvl8pPr marL="3429000" indent="-228600" eaLnBrk="0" fontAlgn="base" hangingPunct="0">
              <a:spcBef>
                <a:spcPct val="0"/>
              </a:spcBef>
              <a:spcAft>
                <a:spcPct val="0"/>
              </a:spcAft>
              <a:defRPr sz="2400" b="1" u="sng">
                <a:solidFill>
                  <a:schemeClr val="tx1"/>
                </a:solidFill>
                <a:latin typeface="Harrington" charset="0"/>
                <a:ea typeface="ＭＳ Ｐゴシック" charset="0"/>
              </a:defRPr>
            </a:lvl8pPr>
            <a:lvl9pPr marL="3886200" indent="-228600" eaLnBrk="0" fontAlgn="base" hangingPunct="0">
              <a:spcBef>
                <a:spcPct val="0"/>
              </a:spcBef>
              <a:spcAft>
                <a:spcPct val="0"/>
              </a:spcAft>
              <a:defRPr sz="2400" b="1" u="sng">
                <a:solidFill>
                  <a:schemeClr val="tx1"/>
                </a:solidFill>
                <a:latin typeface="Harrington" charset="0"/>
                <a:ea typeface="ＭＳ Ｐゴシック" charset="0"/>
              </a:defRPr>
            </a:lvl9pPr>
          </a:lstStyle>
          <a:p>
            <a:pPr algn="ctr"/>
            <a:r>
              <a:rPr lang="en-US" sz="2000" i="1" u="none" dirty="0">
                <a:solidFill>
                  <a:srgbClr val="FF900F"/>
                </a:solidFill>
                <a:latin typeface="Times New Roman" charset="0"/>
                <a:cs typeface="Times New Roman" charset="0"/>
              </a:rPr>
              <a:t>Franklin Roosevelt (USA)</a:t>
            </a:r>
          </a:p>
        </p:txBody>
      </p:sp>
      <p:pic>
        <p:nvPicPr>
          <p:cNvPr id="10" name="Picture 3" descr="CroppedStalin1943.jpg"/>
          <p:cNvPicPr>
            <a:picLocks noChangeAspect="1"/>
          </p:cNvPicPr>
          <p:nvPr/>
        </p:nvPicPr>
        <p:blipFill>
          <a:blip r:embed="rId3">
            <a:extLst>
              <a:ext uri="{28A0092B-C50C-407E-A947-70E740481C1C}">
                <a14:useLocalDpi xmlns:a14="http://schemas.microsoft.com/office/drawing/2010/main" val="0"/>
              </a:ext>
            </a:extLst>
          </a:blip>
          <a:srcRect l="8595" r="8098"/>
          <a:stretch>
            <a:fillRect/>
          </a:stretch>
        </p:blipFill>
        <p:spPr bwMode="auto">
          <a:xfrm>
            <a:off x="4648200" y="2590800"/>
            <a:ext cx="2133600" cy="3124200"/>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4" descr="Churchill_portrait_NYP_45063.jpg"/>
          <p:cNvPicPr>
            <a:picLocks noChangeAspect="1"/>
          </p:cNvPicPr>
          <p:nvPr/>
        </p:nvPicPr>
        <p:blipFill>
          <a:blip r:embed="rId4">
            <a:extLst>
              <a:ext uri="{28A0092B-C50C-407E-A947-70E740481C1C}">
                <a14:useLocalDpi xmlns:a14="http://schemas.microsoft.com/office/drawing/2010/main" val="0"/>
              </a:ext>
            </a:extLst>
          </a:blip>
          <a:srcRect l="5585" r="9384"/>
          <a:stretch>
            <a:fillRect/>
          </a:stretch>
        </p:blipFill>
        <p:spPr bwMode="auto">
          <a:xfrm>
            <a:off x="131763" y="1752600"/>
            <a:ext cx="2154237" cy="3116263"/>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descr="De_Gaulle-OW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7019" y="2163334"/>
            <a:ext cx="2113777" cy="3170666"/>
          </a:xfrm>
          <a:prstGeom prst="rect">
            <a:avLst/>
          </a:prstGeom>
        </p:spPr>
      </p:pic>
      <p:pic>
        <p:nvPicPr>
          <p:cNvPr id="14" name="Picture 13" descr="Franklin_D._Roosevelt_-_NARA_-_19671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2394" y="3309530"/>
            <a:ext cx="2248172" cy="2711450"/>
          </a:xfrm>
          <a:prstGeom prst="rect">
            <a:avLst/>
          </a:prstGeom>
        </p:spPr>
      </p:pic>
    </p:spTree>
    <p:extLst>
      <p:ext uri="{BB962C8B-B14F-4D97-AF65-F5344CB8AC3E}">
        <p14:creationId xmlns:p14="http://schemas.microsoft.com/office/powerpoint/2010/main" val="3700870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Europe</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2246769"/>
          </a:xfrm>
          <a:prstGeom prst="rect">
            <a:avLst/>
          </a:prstGeom>
          <a:noFill/>
        </p:spPr>
        <p:txBody>
          <a:bodyPr>
            <a:spAutoFit/>
          </a:bodyPr>
          <a:lstStyle/>
          <a:p>
            <a:pPr>
              <a:defRPr/>
            </a:pPr>
            <a:r>
              <a:rPr lang="en-US" sz="2800" b="1" u="sng" dirty="0">
                <a:solidFill>
                  <a:srgbClr val="FFFFFF"/>
                </a:solidFill>
                <a:latin typeface="Times New Roman"/>
                <a:cs typeface="Times New Roman"/>
              </a:rPr>
              <a:t>The Battle of Britain </a:t>
            </a:r>
            <a:r>
              <a:rPr lang="en-US" sz="2800" b="1" dirty="0">
                <a:solidFill>
                  <a:srgbClr val="FFFFFF"/>
                </a:solidFill>
                <a:latin typeface="Times New Roman"/>
                <a:cs typeface="Times New Roman"/>
              </a:rPr>
              <a:t>(September 1940-May 1941)</a:t>
            </a: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June 1940—France fell to the Nazis and Britain was left to fight alone</a:t>
            </a:r>
          </a:p>
          <a:p>
            <a:pPr marL="457200" indent="-457200">
              <a:buFont typeface="Arial"/>
              <a:buChar char="•"/>
              <a:defRPr/>
            </a:pPr>
            <a:r>
              <a:rPr lang="en-US" sz="2800" b="1" u="none" dirty="0">
                <a:solidFill>
                  <a:srgbClr val="96E3FF"/>
                </a:solidFill>
                <a:latin typeface="Times New Roman"/>
                <a:cs typeface="Times New Roman"/>
              </a:rPr>
              <a:t>Germany began daily bombings hoping to force Britain out of the war</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l="1888" t="2658"/>
          <a:stretch>
            <a:fillRect/>
          </a:stretch>
        </p:blipFill>
        <p:spPr bwMode="auto">
          <a:xfrm>
            <a:off x="6222259" y="4617748"/>
            <a:ext cx="2834043" cy="1995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9" y="2938205"/>
            <a:ext cx="2888122" cy="2272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t="11429" r="9938"/>
          <a:stretch>
            <a:fillRect/>
          </a:stretch>
        </p:blipFill>
        <p:spPr bwMode="auto">
          <a:xfrm>
            <a:off x="1914825" y="4365720"/>
            <a:ext cx="1774516" cy="2432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4"/>
          <p:cNvPicPr>
            <a:picLocks noChangeAspect="1" noChangeArrowheads="1"/>
          </p:cNvPicPr>
          <p:nvPr/>
        </p:nvPicPr>
        <p:blipFill>
          <a:blip r:embed="rId6">
            <a:extLst>
              <a:ext uri="{28A0092B-C50C-407E-A947-70E740481C1C}">
                <a14:useLocalDpi xmlns:a14="http://schemas.microsoft.com/office/drawing/2010/main" val="0"/>
              </a:ext>
            </a:extLst>
          </a:blip>
          <a:srcRect l="15211" r="1736"/>
          <a:stretch>
            <a:fillRect/>
          </a:stretch>
        </p:blipFill>
        <p:spPr bwMode="auto">
          <a:xfrm>
            <a:off x="3903549" y="2521483"/>
            <a:ext cx="2782798" cy="2502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0716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Europe</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2246769"/>
          </a:xfrm>
          <a:prstGeom prst="rect">
            <a:avLst/>
          </a:prstGeom>
          <a:noFill/>
        </p:spPr>
        <p:txBody>
          <a:bodyPr>
            <a:spAutoFit/>
          </a:bodyPr>
          <a:lstStyle/>
          <a:p>
            <a:pPr>
              <a:defRPr/>
            </a:pPr>
            <a:r>
              <a:rPr lang="en-US" sz="2800" b="1" u="sng" dirty="0">
                <a:solidFill>
                  <a:srgbClr val="FFFFFF"/>
                </a:solidFill>
                <a:latin typeface="Times New Roman"/>
                <a:cs typeface="Times New Roman"/>
              </a:rPr>
              <a:t>The Lend Lease Act</a:t>
            </a:r>
            <a:r>
              <a:rPr lang="en-US" sz="2800" b="1" dirty="0">
                <a:solidFill>
                  <a:srgbClr val="FFFFFF"/>
                </a:solidFill>
                <a:latin typeface="Times New Roman"/>
                <a:cs typeface="Times New Roman"/>
              </a:rPr>
              <a:t> (March 1941):</a:t>
            </a:r>
            <a:endParaRPr lang="en-US" sz="2800" b="1" u="sng" dirty="0">
              <a:solidFill>
                <a:srgbClr val="FFFFFF"/>
              </a:solidFill>
              <a:latin typeface="Times New Roman"/>
              <a:cs typeface="Times New Roman"/>
            </a:endParaRPr>
          </a:p>
          <a:p>
            <a:pPr marL="457200"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US had vowed to remain neutral, but could not allow Britain to fall</a:t>
            </a:r>
          </a:p>
          <a:p>
            <a:pPr marL="457200" indent="-457200">
              <a:buFont typeface="Arial"/>
              <a:buChar char="•"/>
              <a:defRPr/>
            </a:pPr>
            <a:r>
              <a:rPr lang="en-US" sz="2800" b="1" u="none" dirty="0">
                <a:solidFill>
                  <a:srgbClr val="96E3FF"/>
                </a:solidFill>
                <a:latin typeface="Times New Roman"/>
                <a:cs typeface="Times New Roman"/>
              </a:rPr>
              <a:t>FDR convinced Congress to pass the Lend-Lease Act so we could help the Allies without going to war</a:t>
            </a:r>
          </a:p>
        </p:txBody>
      </p:sp>
      <p:pic>
        <p:nvPicPr>
          <p:cNvPr id="4" name="Picture 12" descr="42a"/>
          <p:cNvPicPr>
            <a:picLocks noChangeAspect="1" noChangeArrowheads="1"/>
          </p:cNvPicPr>
          <p:nvPr/>
        </p:nvPicPr>
        <p:blipFill>
          <a:blip r:embed="rId3">
            <a:extLst>
              <a:ext uri="{28A0092B-C50C-407E-A947-70E740481C1C}">
                <a14:useLocalDpi xmlns:a14="http://schemas.microsoft.com/office/drawing/2010/main" val="0"/>
              </a:ext>
            </a:extLst>
          </a:blip>
          <a:srcRect r="2325"/>
          <a:stretch>
            <a:fillRect/>
          </a:stretch>
        </p:blipFill>
        <p:spPr bwMode="auto">
          <a:xfrm>
            <a:off x="129643" y="3302000"/>
            <a:ext cx="4084637"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7"/>
          <p:cNvSpPr>
            <a:spLocks noChangeArrowheads="1"/>
          </p:cNvSpPr>
          <p:nvPr/>
        </p:nvSpPr>
        <p:spPr bwMode="auto">
          <a:xfrm>
            <a:off x="4110061" y="6091257"/>
            <a:ext cx="5122139" cy="679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lnSpc>
                <a:spcPct val="95000"/>
              </a:lnSpc>
            </a:pPr>
            <a:r>
              <a:rPr lang="en-US" sz="2000" b="1" i="1" u="none" dirty="0">
                <a:solidFill>
                  <a:srgbClr val="FF900F"/>
                </a:solidFill>
                <a:latin typeface="Times New Roman" charset="0"/>
                <a:cs typeface="Times New Roman" charset="0"/>
              </a:rPr>
              <a:t>"It is fun to be in the same decade with you.</a:t>
            </a:r>
            <a:r>
              <a:rPr lang="ja-JP" altLang="en-US" sz="2000" b="1" i="1" u="none" dirty="0">
                <a:solidFill>
                  <a:srgbClr val="FF900F"/>
                </a:solidFill>
                <a:latin typeface="Times New Roman" charset="0"/>
                <a:cs typeface="Times New Roman" charset="0"/>
              </a:rPr>
              <a:t>”</a:t>
            </a:r>
            <a:endParaRPr lang="en-US" altLang="ja-JP" sz="2000" b="1" i="1" u="none" dirty="0">
              <a:solidFill>
                <a:srgbClr val="FF900F"/>
              </a:solidFill>
              <a:latin typeface="Times New Roman" charset="0"/>
              <a:cs typeface="Times New Roman" charset="0"/>
            </a:endParaRPr>
          </a:p>
          <a:p>
            <a:pPr algn="ctr" eaLnBrk="1" hangingPunct="1">
              <a:lnSpc>
                <a:spcPct val="95000"/>
              </a:lnSpc>
            </a:pPr>
            <a:r>
              <a:rPr lang="en-US" sz="2000" b="1" i="1" u="none" dirty="0">
                <a:solidFill>
                  <a:srgbClr val="FFC0EC"/>
                </a:solidFill>
                <a:latin typeface="Times New Roman" charset="0"/>
                <a:cs typeface="Times New Roman" charset="0"/>
              </a:rPr>
              <a:t>(FDR to Churchill)</a:t>
            </a:r>
          </a:p>
        </p:txBody>
      </p:sp>
      <p:pic>
        <p:nvPicPr>
          <p:cNvPr id="3" name="Picture 2" descr="President_Roosevelt_and_Winston_Churchill_seated_on_the_quarterdeck_of_HMS_PRINCE_OF_WALES_for_a_Sunday_service_during_the_Atlantic_Conference,_10_August_1941._A48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475" y="2953504"/>
            <a:ext cx="4131153" cy="3139676"/>
          </a:xfrm>
          <a:prstGeom prst="rect">
            <a:avLst/>
          </a:prstGeom>
        </p:spPr>
      </p:pic>
    </p:spTree>
    <p:extLst>
      <p:ext uri="{BB962C8B-B14F-4D97-AF65-F5344CB8AC3E}">
        <p14:creationId xmlns:p14="http://schemas.microsoft.com/office/powerpoint/2010/main" val="3748964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762000"/>
          </a:xfrm>
        </p:spPr>
        <p:txBody>
          <a:bodyPr>
            <a:noAutofit/>
          </a:bodyPr>
          <a:lstStyle/>
          <a:p>
            <a:pPr eaLnBrk="1" hangingPunct="1"/>
            <a:r>
              <a:rPr lang="en-US" b="1" u="sng" dirty="0">
                <a:solidFill>
                  <a:srgbClr val="FFFF00"/>
                </a:solidFill>
                <a:latin typeface="Times New Roman" charset="0"/>
                <a:ea typeface="Osaka" charset="0"/>
                <a:cs typeface="Osaka" charset="0"/>
              </a:rPr>
              <a:t>Pre-War Era: Europe</a:t>
            </a:r>
            <a:endParaRPr lang="en-US" sz="4800" b="1" u="sng" dirty="0">
              <a:solidFill>
                <a:srgbClr val="FFFF00"/>
              </a:solidFill>
              <a:latin typeface="Times New Roman" charset="0"/>
              <a:ea typeface="Osaka" charset="0"/>
              <a:cs typeface="Osaka" charset="0"/>
            </a:endParaRPr>
          </a:p>
        </p:txBody>
      </p:sp>
      <p:sp>
        <p:nvSpPr>
          <p:cNvPr id="2" name="TextBox 1"/>
          <p:cNvSpPr txBox="1"/>
          <p:nvPr/>
        </p:nvSpPr>
        <p:spPr>
          <a:xfrm>
            <a:off x="0" y="691436"/>
            <a:ext cx="9144000" cy="1384995"/>
          </a:xfrm>
          <a:prstGeom prst="rect">
            <a:avLst/>
          </a:prstGeom>
          <a:noFill/>
        </p:spPr>
        <p:txBody>
          <a:bodyPr>
            <a:spAutoFit/>
          </a:bodyPr>
          <a:lstStyle/>
          <a:p>
            <a:pPr marL="457200" indent="-457200">
              <a:buFont typeface="Arial"/>
              <a:buChar char="•"/>
              <a:defRPr/>
            </a:pPr>
            <a:r>
              <a:rPr lang="en-US" sz="2800" b="1" dirty="0">
                <a:solidFill>
                  <a:srgbClr val="FFFFFF"/>
                </a:solidFill>
                <a:latin typeface="Times New Roman"/>
                <a:cs typeface="Times New Roman"/>
              </a:rPr>
              <a:t>Allowed US to loan or lease weapons and supplies to nations whose survival was vital to our own</a:t>
            </a:r>
          </a:p>
          <a:p>
            <a:pPr marL="914400" lvl="1" indent="-457200">
              <a:buFont typeface="Arial"/>
              <a:buChar char="•"/>
              <a:defRPr/>
            </a:pPr>
            <a:r>
              <a:rPr lang="en-US" sz="2800" b="1" u="none" kern="0" dirty="0">
                <a:solidFill>
                  <a:srgbClr val="9CFF28"/>
                </a:solidFill>
                <a:latin typeface="Times New Roman" pitchFamily="1" charset="0"/>
                <a:ea typeface="Times New Roman" pitchFamily="1" charset="0"/>
                <a:cs typeface="Times New Roman" pitchFamily="1" charset="0"/>
              </a:rPr>
              <a:t>Aimed at Britain, and later the USSR</a:t>
            </a:r>
          </a:p>
        </p:txBody>
      </p:sp>
      <p:pic>
        <p:nvPicPr>
          <p:cNvPr id="3" name="Picture 2" descr="Water-cooled_machine_guns_just_arrived_from_the_USA_under_lend-lease_are_checked_at_an_ordnance_depot_in_England._-_NARA_-_1963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678" y="2183524"/>
            <a:ext cx="5935107" cy="4552226"/>
          </a:xfrm>
          <a:prstGeom prst="rect">
            <a:avLst/>
          </a:prstGeom>
        </p:spPr>
      </p:pic>
      <p:sp>
        <p:nvSpPr>
          <p:cNvPr id="7" name="TextBox 6"/>
          <p:cNvSpPr txBox="1"/>
          <p:nvPr/>
        </p:nvSpPr>
        <p:spPr>
          <a:xfrm>
            <a:off x="61205" y="3779450"/>
            <a:ext cx="1392350" cy="1754327"/>
          </a:xfrm>
          <a:prstGeom prst="rect">
            <a:avLst/>
          </a:prstGeom>
          <a:noFill/>
        </p:spPr>
        <p:txBody>
          <a:bodyPr wrap="square" rtlCol="0">
            <a:spAutoFit/>
          </a:bodyPr>
          <a:lstStyle/>
          <a:p>
            <a:pPr algn="ctr"/>
            <a:r>
              <a:rPr lang="en-US" b="1" i="1" dirty="0">
                <a:solidFill>
                  <a:srgbClr val="FF900F"/>
                </a:solidFill>
                <a:latin typeface="Times New Roman"/>
                <a:cs typeface="Times New Roman"/>
              </a:rPr>
              <a:t>Machine guns sent by the US to Britain are inspected upon arrival</a:t>
            </a:r>
          </a:p>
        </p:txBody>
      </p:sp>
    </p:spTree>
    <p:extLst>
      <p:ext uri="{BB962C8B-B14F-4D97-AF65-F5344CB8AC3E}">
        <p14:creationId xmlns:p14="http://schemas.microsoft.com/office/powerpoint/2010/main" val="1867002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2458</TotalTime>
  <Words>2164</Words>
  <Application>Microsoft Office PowerPoint</Application>
  <PresentationFormat>On-screen Show (4:3)</PresentationFormat>
  <Paragraphs>271</Paragraphs>
  <Slides>55</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ＭＳ Ｐゴシック</vt:lpstr>
      <vt:lpstr>Arial</vt:lpstr>
      <vt:lpstr>Baoli SC Regular</vt:lpstr>
      <vt:lpstr>Calibri</vt:lpstr>
      <vt:lpstr>Harrington</vt:lpstr>
      <vt:lpstr>Osaka</vt:lpstr>
      <vt:lpstr>Times</vt:lpstr>
      <vt:lpstr>Times New Roman</vt:lpstr>
      <vt:lpstr>Wingdings</vt:lpstr>
      <vt:lpstr>Office Theme</vt:lpstr>
      <vt:lpstr>World War 2</vt:lpstr>
      <vt:lpstr>19a. Investigate the origins of U.S. involvement in the war including Lend-lease and the Japanese attack on Pearl Harbor.</vt:lpstr>
      <vt:lpstr>Pre-War Era</vt:lpstr>
      <vt:lpstr>Pre-War Era: Europe</vt:lpstr>
      <vt:lpstr>Pre-War Era: Europe</vt:lpstr>
      <vt:lpstr>Pre-War Era: Europe</vt:lpstr>
      <vt:lpstr>Pre-War Era: Europe</vt:lpstr>
      <vt:lpstr>Pre-War Era: Europe</vt:lpstr>
      <vt:lpstr>Pre-War Era: Europe</vt:lpstr>
      <vt:lpstr>Pre-War Era: The Pacific</vt:lpstr>
      <vt:lpstr>Pre-War Era: The Pacific</vt:lpstr>
      <vt:lpstr>Pre-War Era: The Pacific</vt:lpstr>
      <vt:lpstr>Pearl Harbor</vt:lpstr>
      <vt:lpstr>Pearl Harbor</vt:lpstr>
      <vt:lpstr>Pearl Harbor</vt:lpstr>
      <vt:lpstr>PowerPoint Presentation</vt:lpstr>
      <vt:lpstr>Pearl Harbor</vt:lpstr>
      <vt:lpstr>Pearl Harbor</vt:lpstr>
      <vt:lpstr>19c. Examine the European Theater including difficulties the U.S. faced in delivering weapons, food, and medical supplies to troops, D-Day, and the Fall of Berlin. </vt:lpstr>
      <vt:lpstr>PowerPoint Presentation</vt:lpstr>
      <vt:lpstr>Difficulties Supplying Troops</vt:lpstr>
      <vt:lpstr>D-Day</vt:lpstr>
      <vt:lpstr>D-Day</vt:lpstr>
      <vt:lpstr>D-Day</vt:lpstr>
      <vt:lpstr>The Fall of Berlin</vt:lpstr>
      <vt:lpstr>The Fall of Berlin</vt:lpstr>
      <vt:lpstr>The Fall of Berlin</vt:lpstr>
      <vt:lpstr>19b.Examine the Pacific Theater including the difficulties the U.S. faced in delivering weapons, food, and medical supplies to troops, the Battle of Midway, Manhattan Project and the dropping of the atomic bombs. </vt:lpstr>
      <vt:lpstr>PowerPoint Presentation</vt:lpstr>
      <vt:lpstr>Difficulties Supplying Troops</vt:lpstr>
      <vt:lpstr>Difficulties Supplying Troops</vt:lpstr>
      <vt:lpstr>Island Hopping</vt:lpstr>
      <vt:lpstr>The Battle of Midway</vt:lpstr>
      <vt:lpstr>The Battle of Midway</vt:lpstr>
      <vt:lpstr>The Manhattan Project</vt:lpstr>
      <vt:lpstr>The Manhattan Project</vt:lpstr>
      <vt:lpstr>The Manhattan Project</vt:lpstr>
      <vt:lpstr>The Manhattan Project</vt:lpstr>
      <vt:lpstr>The Manhattan Project</vt:lpstr>
      <vt:lpstr>The Manhattan Project</vt:lpstr>
      <vt:lpstr>The Manhattan Project</vt:lpstr>
      <vt:lpstr>The Manhattan Project</vt:lpstr>
      <vt:lpstr>The Manhattan Project</vt:lpstr>
      <vt:lpstr>The Manhattan Project</vt:lpstr>
      <vt:lpstr>19d. Investigate the domestic  impact of the war including war mobilization, as indicated by rationing, wartime conversion, and the role of women and African Americans. </vt:lpstr>
      <vt:lpstr>American Mobilization</vt:lpstr>
      <vt:lpstr>American Mobilization</vt:lpstr>
      <vt:lpstr>American Mobilization</vt:lpstr>
      <vt:lpstr>American Mobilization</vt:lpstr>
      <vt:lpstr>American Mobilization</vt:lpstr>
      <vt:lpstr>19e. Examine Roosevelt’s use of executive powers including the integration of defense industries  and the internment of Japanese-Americans.</vt:lpstr>
      <vt:lpstr>Roosevelt’s Executive Powers</vt:lpstr>
      <vt:lpstr>Roosevelt’s Executive Powers</vt:lpstr>
      <vt:lpstr>Roosevelt’s Executive Powers</vt:lpstr>
      <vt:lpstr>Roosevelt’s Executive Powers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Domain ----:  Standards ----- The  date </dc:title>
  <dc:creator>teacher</dc:creator>
  <cp:lastModifiedBy>Jenkins, Denny</cp:lastModifiedBy>
  <cp:revision>244</cp:revision>
  <dcterms:created xsi:type="dcterms:W3CDTF">2017-05-06T14:35:27Z</dcterms:created>
  <dcterms:modified xsi:type="dcterms:W3CDTF">2019-02-05T14:07:38Z</dcterms:modified>
</cp:coreProperties>
</file>