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38095-3CC4-46B8-A335-ADF2235176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199D65-397C-4123-A316-E8A2EF99FF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E3404E-5F5F-48CF-9B78-1C29303DEF60}"/>
              </a:ext>
            </a:extLst>
          </p:cNvPr>
          <p:cNvSpPr>
            <a:spLocks noGrp="1"/>
          </p:cNvSpPr>
          <p:nvPr>
            <p:ph type="dt" sz="half" idx="10"/>
          </p:nvPr>
        </p:nvSpPr>
        <p:spPr/>
        <p:txBody>
          <a:bodyPr/>
          <a:lstStyle/>
          <a:p>
            <a:fld id="{4F1F7921-CBEC-496E-85E6-F9F33C3A9A32}" type="datetimeFigureOut">
              <a:rPr lang="en-US" smtClean="0"/>
              <a:t>4/10/2019</a:t>
            </a:fld>
            <a:endParaRPr lang="en-US"/>
          </a:p>
        </p:txBody>
      </p:sp>
      <p:sp>
        <p:nvSpPr>
          <p:cNvPr id="5" name="Footer Placeholder 4">
            <a:extLst>
              <a:ext uri="{FF2B5EF4-FFF2-40B4-BE49-F238E27FC236}">
                <a16:creationId xmlns:a16="http://schemas.microsoft.com/office/drawing/2014/main" id="{394B2786-D837-4D7F-9492-EB8F1E6C46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22D801-2A7D-4EDA-B6CF-9DA86DA1F988}"/>
              </a:ext>
            </a:extLst>
          </p:cNvPr>
          <p:cNvSpPr>
            <a:spLocks noGrp="1"/>
          </p:cNvSpPr>
          <p:nvPr>
            <p:ph type="sldNum" sz="quarter" idx="12"/>
          </p:nvPr>
        </p:nvSpPr>
        <p:spPr/>
        <p:txBody>
          <a:bodyPr/>
          <a:lstStyle/>
          <a:p>
            <a:fld id="{2FE6630A-F383-41C4-AC6E-2ED07DE043AD}" type="slidenum">
              <a:rPr lang="en-US" smtClean="0"/>
              <a:t>‹#›</a:t>
            </a:fld>
            <a:endParaRPr lang="en-US"/>
          </a:p>
        </p:txBody>
      </p:sp>
    </p:spTree>
    <p:extLst>
      <p:ext uri="{BB962C8B-B14F-4D97-AF65-F5344CB8AC3E}">
        <p14:creationId xmlns:p14="http://schemas.microsoft.com/office/powerpoint/2010/main" val="1343909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B6854-F615-46D0-8E45-5C2916E01F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60A54B-6D19-4C50-9576-6EF40C40E08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96507-D4D9-46E6-97D4-794E715D02C2}"/>
              </a:ext>
            </a:extLst>
          </p:cNvPr>
          <p:cNvSpPr>
            <a:spLocks noGrp="1"/>
          </p:cNvSpPr>
          <p:nvPr>
            <p:ph type="dt" sz="half" idx="10"/>
          </p:nvPr>
        </p:nvSpPr>
        <p:spPr/>
        <p:txBody>
          <a:bodyPr/>
          <a:lstStyle/>
          <a:p>
            <a:fld id="{4F1F7921-CBEC-496E-85E6-F9F33C3A9A32}" type="datetimeFigureOut">
              <a:rPr lang="en-US" smtClean="0"/>
              <a:t>4/10/2019</a:t>
            </a:fld>
            <a:endParaRPr lang="en-US"/>
          </a:p>
        </p:txBody>
      </p:sp>
      <p:sp>
        <p:nvSpPr>
          <p:cNvPr id="5" name="Footer Placeholder 4">
            <a:extLst>
              <a:ext uri="{FF2B5EF4-FFF2-40B4-BE49-F238E27FC236}">
                <a16:creationId xmlns:a16="http://schemas.microsoft.com/office/drawing/2014/main" id="{E29D2C3E-C116-4C0E-B9B0-0BCD1D3085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EA8E94-2F08-488F-B373-E9DBD241808E}"/>
              </a:ext>
            </a:extLst>
          </p:cNvPr>
          <p:cNvSpPr>
            <a:spLocks noGrp="1"/>
          </p:cNvSpPr>
          <p:nvPr>
            <p:ph type="sldNum" sz="quarter" idx="12"/>
          </p:nvPr>
        </p:nvSpPr>
        <p:spPr/>
        <p:txBody>
          <a:bodyPr/>
          <a:lstStyle/>
          <a:p>
            <a:fld id="{2FE6630A-F383-41C4-AC6E-2ED07DE043AD}" type="slidenum">
              <a:rPr lang="en-US" smtClean="0"/>
              <a:t>‹#›</a:t>
            </a:fld>
            <a:endParaRPr lang="en-US"/>
          </a:p>
        </p:txBody>
      </p:sp>
    </p:spTree>
    <p:extLst>
      <p:ext uri="{BB962C8B-B14F-4D97-AF65-F5344CB8AC3E}">
        <p14:creationId xmlns:p14="http://schemas.microsoft.com/office/powerpoint/2010/main" val="218857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15A469-6522-4163-A047-DE9C407B2C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42F6BE-B807-44B1-B00C-0743597F30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67A3AE-8BEC-4B14-9EE9-951CD06128DF}"/>
              </a:ext>
            </a:extLst>
          </p:cNvPr>
          <p:cNvSpPr>
            <a:spLocks noGrp="1"/>
          </p:cNvSpPr>
          <p:nvPr>
            <p:ph type="dt" sz="half" idx="10"/>
          </p:nvPr>
        </p:nvSpPr>
        <p:spPr/>
        <p:txBody>
          <a:bodyPr/>
          <a:lstStyle/>
          <a:p>
            <a:fld id="{4F1F7921-CBEC-496E-85E6-F9F33C3A9A32}" type="datetimeFigureOut">
              <a:rPr lang="en-US" smtClean="0"/>
              <a:t>4/10/2019</a:t>
            </a:fld>
            <a:endParaRPr lang="en-US"/>
          </a:p>
        </p:txBody>
      </p:sp>
      <p:sp>
        <p:nvSpPr>
          <p:cNvPr id="5" name="Footer Placeholder 4">
            <a:extLst>
              <a:ext uri="{FF2B5EF4-FFF2-40B4-BE49-F238E27FC236}">
                <a16:creationId xmlns:a16="http://schemas.microsoft.com/office/drawing/2014/main" id="{CFD7E0FB-25F2-4C1C-BC19-5F440C53B2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3F099D-2DBB-4C71-A116-632C2001D90D}"/>
              </a:ext>
            </a:extLst>
          </p:cNvPr>
          <p:cNvSpPr>
            <a:spLocks noGrp="1"/>
          </p:cNvSpPr>
          <p:nvPr>
            <p:ph type="sldNum" sz="quarter" idx="12"/>
          </p:nvPr>
        </p:nvSpPr>
        <p:spPr/>
        <p:txBody>
          <a:bodyPr/>
          <a:lstStyle/>
          <a:p>
            <a:fld id="{2FE6630A-F383-41C4-AC6E-2ED07DE043AD}" type="slidenum">
              <a:rPr lang="en-US" smtClean="0"/>
              <a:t>‹#›</a:t>
            </a:fld>
            <a:endParaRPr lang="en-US"/>
          </a:p>
        </p:txBody>
      </p:sp>
    </p:spTree>
    <p:extLst>
      <p:ext uri="{BB962C8B-B14F-4D97-AF65-F5344CB8AC3E}">
        <p14:creationId xmlns:p14="http://schemas.microsoft.com/office/powerpoint/2010/main" val="2856785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A916C-8736-4EAA-B96E-7CEC1E0DA2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098964-9675-4188-A010-F26F9B4422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290FA1-526B-429E-8104-8B9D8D5DD9D9}"/>
              </a:ext>
            </a:extLst>
          </p:cNvPr>
          <p:cNvSpPr>
            <a:spLocks noGrp="1"/>
          </p:cNvSpPr>
          <p:nvPr>
            <p:ph type="dt" sz="half" idx="10"/>
          </p:nvPr>
        </p:nvSpPr>
        <p:spPr/>
        <p:txBody>
          <a:bodyPr/>
          <a:lstStyle/>
          <a:p>
            <a:fld id="{4F1F7921-CBEC-496E-85E6-F9F33C3A9A32}" type="datetimeFigureOut">
              <a:rPr lang="en-US" smtClean="0"/>
              <a:t>4/10/2019</a:t>
            </a:fld>
            <a:endParaRPr lang="en-US"/>
          </a:p>
        </p:txBody>
      </p:sp>
      <p:sp>
        <p:nvSpPr>
          <p:cNvPr id="5" name="Footer Placeholder 4">
            <a:extLst>
              <a:ext uri="{FF2B5EF4-FFF2-40B4-BE49-F238E27FC236}">
                <a16:creationId xmlns:a16="http://schemas.microsoft.com/office/drawing/2014/main" id="{F186983D-39B3-44AC-9FA7-0B74C9D8F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0F4365-D5F4-4F4F-8BC7-8FF2CB374ECB}"/>
              </a:ext>
            </a:extLst>
          </p:cNvPr>
          <p:cNvSpPr>
            <a:spLocks noGrp="1"/>
          </p:cNvSpPr>
          <p:nvPr>
            <p:ph type="sldNum" sz="quarter" idx="12"/>
          </p:nvPr>
        </p:nvSpPr>
        <p:spPr/>
        <p:txBody>
          <a:bodyPr/>
          <a:lstStyle/>
          <a:p>
            <a:fld id="{2FE6630A-F383-41C4-AC6E-2ED07DE043AD}" type="slidenum">
              <a:rPr lang="en-US" smtClean="0"/>
              <a:t>‹#›</a:t>
            </a:fld>
            <a:endParaRPr lang="en-US"/>
          </a:p>
        </p:txBody>
      </p:sp>
    </p:spTree>
    <p:extLst>
      <p:ext uri="{BB962C8B-B14F-4D97-AF65-F5344CB8AC3E}">
        <p14:creationId xmlns:p14="http://schemas.microsoft.com/office/powerpoint/2010/main" val="184243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649B8-FF2C-4434-AFFC-FA048A6CF3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FB9795-1E71-49E1-B841-50B8A75E2D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852B4D-B161-49CC-AAC1-D94641BE7B30}"/>
              </a:ext>
            </a:extLst>
          </p:cNvPr>
          <p:cNvSpPr>
            <a:spLocks noGrp="1"/>
          </p:cNvSpPr>
          <p:nvPr>
            <p:ph type="dt" sz="half" idx="10"/>
          </p:nvPr>
        </p:nvSpPr>
        <p:spPr/>
        <p:txBody>
          <a:bodyPr/>
          <a:lstStyle/>
          <a:p>
            <a:fld id="{4F1F7921-CBEC-496E-85E6-F9F33C3A9A32}" type="datetimeFigureOut">
              <a:rPr lang="en-US" smtClean="0"/>
              <a:t>4/10/2019</a:t>
            </a:fld>
            <a:endParaRPr lang="en-US"/>
          </a:p>
        </p:txBody>
      </p:sp>
      <p:sp>
        <p:nvSpPr>
          <p:cNvPr id="5" name="Footer Placeholder 4">
            <a:extLst>
              <a:ext uri="{FF2B5EF4-FFF2-40B4-BE49-F238E27FC236}">
                <a16:creationId xmlns:a16="http://schemas.microsoft.com/office/drawing/2014/main" id="{77690CDE-A163-461A-A4E3-C7C707DC68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E568DB-3245-4F56-8095-A6B67896D1C1}"/>
              </a:ext>
            </a:extLst>
          </p:cNvPr>
          <p:cNvSpPr>
            <a:spLocks noGrp="1"/>
          </p:cNvSpPr>
          <p:nvPr>
            <p:ph type="sldNum" sz="quarter" idx="12"/>
          </p:nvPr>
        </p:nvSpPr>
        <p:spPr/>
        <p:txBody>
          <a:bodyPr/>
          <a:lstStyle/>
          <a:p>
            <a:fld id="{2FE6630A-F383-41C4-AC6E-2ED07DE043AD}" type="slidenum">
              <a:rPr lang="en-US" smtClean="0"/>
              <a:t>‹#›</a:t>
            </a:fld>
            <a:endParaRPr lang="en-US"/>
          </a:p>
        </p:txBody>
      </p:sp>
    </p:spTree>
    <p:extLst>
      <p:ext uri="{BB962C8B-B14F-4D97-AF65-F5344CB8AC3E}">
        <p14:creationId xmlns:p14="http://schemas.microsoft.com/office/powerpoint/2010/main" val="486105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5238F-2F82-4C2C-9BEC-B316E06B87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D79B43-7E5E-4B1E-8866-1FD48BAA074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6BF5CA-9A69-4F7E-9BA5-61442F74E36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8B7BED-A1C4-4109-9DAB-48F767B71804}"/>
              </a:ext>
            </a:extLst>
          </p:cNvPr>
          <p:cNvSpPr>
            <a:spLocks noGrp="1"/>
          </p:cNvSpPr>
          <p:nvPr>
            <p:ph type="dt" sz="half" idx="10"/>
          </p:nvPr>
        </p:nvSpPr>
        <p:spPr/>
        <p:txBody>
          <a:bodyPr/>
          <a:lstStyle/>
          <a:p>
            <a:fld id="{4F1F7921-CBEC-496E-85E6-F9F33C3A9A32}" type="datetimeFigureOut">
              <a:rPr lang="en-US" smtClean="0"/>
              <a:t>4/10/2019</a:t>
            </a:fld>
            <a:endParaRPr lang="en-US"/>
          </a:p>
        </p:txBody>
      </p:sp>
      <p:sp>
        <p:nvSpPr>
          <p:cNvPr id="6" name="Footer Placeholder 5">
            <a:extLst>
              <a:ext uri="{FF2B5EF4-FFF2-40B4-BE49-F238E27FC236}">
                <a16:creationId xmlns:a16="http://schemas.microsoft.com/office/drawing/2014/main" id="{61A183B9-0C09-4C9A-B572-C32F3A5E33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E88189-7BE1-4517-BA85-FEA9F1A01501}"/>
              </a:ext>
            </a:extLst>
          </p:cNvPr>
          <p:cNvSpPr>
            <a:spLocks noGrp="1"/>
          </p:cNvSpPr>
          <p:nvPr>
            <p:ph type="sldNum" sz="quarter" idx="12"/>
          </p:nvPr>
        </p:nvSpPr>
        <p:spPr/>
        <p:txBody>
          <a:bodyPr/>
          <a:lstStyle/>
          <a:p>
            <a:fld id="{2FE6630A-F383-41C4-AC6E-2ED07DE043AD}" type="slidenum">
              <a:rPr lang="en-US" smtClean="0"/>
              <a:t>‹#›</a:t>
            </a:fld>
            <a:endParaRPr lang="en-US"/>
          </a:p>
        </p:txBody>
      </p:sp>
    </p:spTree>
    <p:extLst>
      <p:ext uri="{BB962C8B-B14F-4D97-AF65-F5344CB8AC3E}">
        <p14:creationId xmlns:p14="http://schemas.microsoft.com/office/powerpoint/2010/main" val="15929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644B0-D88E-4499-82B1-605BF05E63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7933A0-F462-440C-9B26-0D0F4ED0E6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F8BBF5-622F-46D7-A89F-1D299002F5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04883D-8347-4E6F-97CD-2EF8DF6874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17E6B31-A782-4F94-BFCD-A87D7A556A9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9F06D1-1269-41B6-A57F-F6AA8A6F6BC7}"/>
              </a:ext>
            </a:extLst>
          </p:cNvPr>
          <p:cNvSpPr>
            <a:spLocks noGrp="1"/>
          </p:cNvSpPr>
          <p:nvPr>
            <p:ph type="dt" sz="half" idx="10"/>
          </p:nvPr>
        </p:nvSpPr>
        <p:spPr/>
        <p:txBody>
          <a:bodyPr/>
          <a:lstStyle/>
          <a:p>
            <a:fld id="{4F1F7921-CBEC-496E-85E6-F9F33C3A9A32}" type="datetimeFigureOut">
              <a:rPr lang="en-US" smtClean="0"/>
              <a:t>4/10/2019</a:t>
            </a:fld>
            <a:endParaRPr lang="en-US"/>
          </a:p>
        </p:txBody>
      </p:sp>
      <p:sp>
        <p:nvSpPr>
          <p:cNvPr id="8" name="Footer Placeholder 7">
            <a:extLst>
              <a:ext uri="{FF2B5EF4-FFF2-40B4-BE49-F238E27FC236}">
                <a16:creationId xmlns:a16="http://schemas.microsoft.com/office/drawing/2014/main" id="{2D4B509E-B49D-4ABE-A444-94EB1283FD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3AE934-03C7-462E-A5D5-5342CECDD60B}"/>
              </a:ext>
            </a:extLst>
          </p:cNvPr>
          <p:cNvSpPr>
            <a:spLocks noGrp="1"/>
          </p:cNvSpPr>
          <p:nvPr>
            <p:ph type="sldNum" sz="quarter" idx="12"/>
          </p:nvPr>
        </p:nvSpPr>
        <p:spPr/>
        <p:txBody>
          <a:bodyPr/>
          <a:lstStyle/>
          <a:p>
            <a:fld id="{2FE6630A-F383-41C4-AC6E-2ED07DE043AD}" type="slidenum">
              <a:rPr lang="en-US" smtClean="0"/>
              <a:t>‹#›</a:t>
            </a:fld>
            <a:endParaRPr lang="en-US"/>
          </a:p>
        </p:txBody>
      </p:sp>
    </p:spTree>
    <p:extLst>
      <p:ext uri="{BB962C8B-B14F-4D97-AF65-F5344CB8AC3E}">
        <p14:creationId xmlns:p14="http://schemas.microsoft.com/office/powerpoint/2010/main" val="2704845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E5500-CC87-4196-A6C5-D3A3462420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F84815-B961-4ABE-A7BB-C4337277B58A}"/>
              </a:ext>
            </a:extLst>
          </p:cNvPr>
          <p:cNvSpPr>
            <a:spLocks noGrp="1"/>
          </p:cNvSpPr>
          <p:nvPr>
            <p:ph type="dt" sz="half" idx="10"/>
          </p:nvPr>
        </p:nvSpPr>
        <p:spPr/>
        <p:txBody>
          <a:bodyPr/>
          <a:lstStyle/>
          <a:p>
            <a:fld id="{4F1F7921-CBEC-496E-85E6-F9F33C3A9A32}" type="datetimeFigureOut">
              <a:rPr lang="en-US" smtClean="0"/>
              <a:t>4/10/2019</a:t>
            </a:fld>
            <a:endParaRPr lang="en-US"/>
          </a:p>
        </p:txBody>
      </p:sp>
      <p:sp>
        <p:nvSpPr>
          <p:cNvPr id="4" name="Footer Placeholder 3">
            <a:extLst>
              <a:ext uri="{FF2B5EF4-FFF2-40B4-BE49-F238E27FC236}">
                <a16:creationId xmlns:a16="http://schemas.microsoft.com/office/drawing/2014/main" id="{140E6126-CE72-4C2F-B3A2-04A628A535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B0F3C1-B862-472F-937A-6A4A1D1AEB97}"/>
              </a:ext>
            </a:extLst>
          </p:cNvPr>
          <p:cNvSpPr>
            <a:spLocks noGrp="1"/>
          </p:cNvSpPr>
          <p:nvPr>
            <p:ph type="sldNum" sz="quarter" idx="12"/>
          </p:nvPr>
        </p:nvSpPr>
        <p:spPr/>
        <p:txBody>
          <a:bodyPr/>
          <a:lstStyle/>
          <a:p>
            <a:fld id="{2FE6630A-F383-41C4-AC6E-2ED07DE043AD}" type="slidenum">
              <a:rPr lang="en-US" smtClean="0"/>
              <a:t>‹#›</a:t>
            </a:fld>
            <a:endParaRPr lang="en-US"/>
          </a:p>
        </p:txBody>
      </p:sp>
    </p:spTree>
    <p:extLst>
      <p:ext uri="{BB962C8B-B14F-4D97-AF65-F5344CB8AC3E}">
        <p14:creationId xmlns:p14="http://schemas.microsoft.com/office/powerpoint/2010/main" val="3248200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879886-C257-44B8-9467-89CD8F100CAC}"/>
              </a:ext>
            </a:extLst>
          </p:cNvPr>
          <p:cNvSpPr>
            <a:spLocks noGrp="1"/>
          </p:cNvSpPr>
          <p:nvPr>
            <p:ph type="dt" sz="half" idx="10"/>
          </p:nvPr>
        </p:nvSpPr>
        <p:spPr/>
        <p:txBody>
          <a:bodyPr/>
          <a:lstStyle/>
          <a:p>
            <a:fld id="{4F1F7921-CBEC-496E-85E6-F9F33C3A9A32}" type="datetimeFigureOut">
              <a:rPr lang="en-US" smtClean="0"/>
              <a:t>4/10/2019</a:t>
            </a:fld>
            <a:endParaRPr lang="en-US"/>
          </a:p>
        </p:txBody>
      </p:sp>
      <p:sp>
        <p:nvSpPr>
          <p:cNvPr id="3" name="Footer Placeholder 2">
            <a:extLst>
              <a:ext uri="{FF2B5EF4-FFF2-40B4-BE49-F238E27FC236}">
                <a16:creationId xmlns:a16="http://schemas.microsoft.com/office/drawing/2014/main" id="{6C4E5EC0-FA1A-4BA8-85E0-4750BF0BF5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AF22A9-B4A9-4D91-B562-5F9E7FFC2C7B}"/>
              </a:ext>
            </a:extLst>
          </p:cNvPr>
          <p:cNvSpPr>
            <a:spLocks noGrp="1"/>
          </p:cNvSpPr>
          <p:nvPr>
            <p:ph type="sldNum" sz="quarter" idx="12"/>
          </p:nvPr>
        </p:nvSpPr>
        <p:spPr/>
        <p:txBody>
          <a:bodyPr/>
          <a:lstStyle/>
          <a:p>
            <a:fld id="{2FE6630A-F383-41C4-AC6E-2ED07DE043AD}" type="slidenum">
              <a:rPr lang="en-US" smtClean="0"/>
              <a:t>‹#›</a:t>
            </a:fld>
            <a:endParaRPr lang="en-US"/>
          </a:p>
        </p:txBody>
      </p:sp>
    </p:spTree>
    <p:extLst>
      <p:ext uri="{BB962C8B-B14F-4D97-AF65-F5344CB8AC3E}">
        <p14:creationId xmlns:p14="http://schemas.microsoft.com/office/powerpoint/2010/main" val="1650641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0B908-77AA-41C7-B9D5-6112BE1B9D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9AD69A-A0E2-4330-9A78-5636C7230D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DEB561-BFED-4437-8587-D796E7ACED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96E4EF-E221-4C23-B308-5ED7AF40EE58}"/>
              </a:ext>
            </a:extLst>
          </p:cNvPr>
          <p:cNvSpPr>
            <a:spLocks noGrp="1"/>
          </p:cNvSpPr>
          <p:nvPr>
            <p:ph type="dt" sz="half" idx="10"/>
          </p:nvPr>
        </p:nvSpPr>
        <p:spPr/>
        <p:txBody>
          <a:bodyPr/>
          <a:lstStyle/>
          <a:p>
            <a:fld id="{4F1F7921-CBEC-496E-85E6-F9F33C3A9A32}" type="datetimeFigureOut">
              <a:rPr lang="en-US" smtClean="0"/>
              <a:t>4/10/2019</a:t>
            </a:fld>
            <a:endParaRPr lang="en-US"/>
          </a:p>
        </p:txBody>
      </p:sp>
      <p:sp>
        <p:nvSpPr>
          <p:cNvPr id="6" name="Footer Placeholder 5">
            <a:extLst>
              <a:ext uri="{FF2B5EF4-FFF2-40B4-BE49-F238E27FC236}">
                <a16:creationId xmlns:a16="http://schemas.microsoft.com/office/drawing/2014/main" id="{C38F0697-4CF3-4CF3-AE51-03BEFB7CA8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AE0003-C528-4B2A-BEB9-85F8BAA3A319}"/>
              </a:ext>
            </a:extLst>
          </p:cNvPr>
          <p:cNvSpPr>
            <a:spLocks noGrp="1"/>
          </p:cNvSpPr>
          <p:nvPr>
            <p:ph type="sldNum" sz="quarter" idx="12"/>
          </p:nvPr>
        </p:nvSpPr>
        <p:spPr/>
        <p:txBody>
          <a:bodyPr/>
          <a:lstStyle/>
          <a:p>
            <a:fld id="{2FE6630A-F383-41C4-AC6E-2ED07DE043AD}" type="slidenum">
              <a:rPr lang="en-US" smtClean="0"/>
              <a:t>‹#›</a:t>
            </a:fld>
            <a:endParaRPr lang="en-US"/>
          </a:p>
        </p:txBody>
      </p:sp>
    </p:spTree>
    <p:extLst>
      <p:ext uri="{BB962C8B-B14F-4D97-AF65-F5344CB8AC3E}">
        <p14:creationId xmlns:p14="http://schemas.microsoft.com/office/powerpoint/2010/main" val="2718899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616E2-AFCF-47D8-BCC2-1F89D4CAF7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8BD5CB-9729-401D-85D5-F445589CFD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16FB16-A613-4126-8626-C81FFE200A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093CF8-1BC0-48AD-8D26-ED579A827EC9}"/>
              </a:ext>
            </a:extLst>
          </p:cNvPr>
          <p:cNvSpPr>
            <a:spLocks noGrp="1"/>
          </p:cNvSpPr>
          <p:nvPr>
            <p:ph type="dt" sz="half" idx="10"/>
          </p:nvPr>
        </p:nvSpPr>
        <p:spPr/>
        <p:txBody>
          <a:bodyPr/>
          <a:lstStyle/>
          <a:p>
            <a:fld id="{4F1F7921-CBEC-496E-85E6-F9F33C3A9A32}" type="datetimeFigureOut">
              <a:rPr lang="en-US" smtClean="0"/>
              <a:t>4/10/2019</a:t>
            </a:fld>
            <a:endParaRPr lang="en-US"/>
          </a:p>
        </p:txBody>
      </p:sp>
      <p:sp>
        <p:nvSpPr>
          <p:cNvPr id="6" name="Footer Placeholder 5">
            <a:extLst>
              <a:ext uri="{FF2B5EF4-FFF2-40B4-BE49-F238E27FC236}">
                <a16:creationId xmlns:a16="http://schemas.microsoft.com/office/drawing/2014/main" id="{B93E1D2A-DAF6-4E0E-9347-823794DDE8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D420C0-1326-455D-ACDD-3944024E0E6D}"/>
              </a:ext>
            </a:extLst>
          </p:cNvPr>
          <p:cNvSpPr>
            <a:spLocks noGrp="1"/>
          </p:cNvSpPr>
          <p:nvPr>
            <p:ph type="sldNum" sz="quarter" idx="12"/>
          </p:nvPr>
        </p:nvSpPr>
        <p:spPr/>
        <p:txBody>
          <a:bodyPr/>
          <a:lstStyle/>
          <a:p>
            <a:fld id="{2FE6630A-F383-41C4-AC6E-2ED07DE043AD}" type="slidenum">
              <a:rPr lang="en-US" smtClean="0"/>
              <a:t>‹#›</a:t>
            </a:fld>
            <a:endParaRPr lang="en-US"/>
          </a:p>
        </p:txBody>
      </p:sp>
    </p:spTree>
    <p:extLst>
      <p:ext uri="{BB962C8B-B14F-4D97-AF65-F5344CB8AC3E}">
        <p14:creationId xmlns:p14="http://schemas.microsoft.com/office/powerpoint/2010/main" val="3129613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101CC1-6736-4D99-90F5-64F15EE441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CB9A2D-A93A-44A1-918E-20FFEAE86D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4C2DAB-B86A-4BC8-A1BA-A9770C0311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1F7921-CBEC-496E-85E6-F9F33C3A9A32}" type="datetimeFigureOut">
              <a:rPr lang="en-US" smtClean="0"/>
              <a:t>4/10/2019</a:t>
            </a:fld>
            <a:endParaRPr lang="en-US"/>
          </a:p>
        </p:txBody>
      </p:sp>
      <p:sp>
        <p:nvSpPr>
          <p:cNvPr id="5" name="Footer Placeholder 4">
            <a:extLst>
              <a:ext uri="{FF2B5EF4-FFF2-40B4-BE49-F238E27FC236}">
                <a16:creationId xmlns:a16="http://schemas.microsoft.com/office/drawing/2014/main" id="{12EE2303-7B31-457C-A038-9EF94B2D2F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C5CDA0-8181-4839-9D7C-0164F5F005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E6630A-F383-41C4-AC6E-2ED07DE043AD}" type="slidenum">
              <a:rPr lang="en-US" smtClean="0"/>
              <a:t>‹#›</a:t>
            </a:fld>
            <a:endParaRPr lang="en-US"/>
          </a:p>
        </p:txBody>
      </p:sp>
    </p:spTree>
    <p:extLst>
      <p:ext uri="{BB962C8B-B14F-4D97-AF65-F5344CB8AC3E}">
        <p14:creationId xmlns:p14="http://schemas.microsoft.com/office/powerpoint/2010/main" val="2924440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68480-71FA-4D64-93CD-B5B33BA78F38}"/>
              </a:ext>
            </a:extLst>
          </p:cNvPr>
          <p:cNvSpPr>
            <a:spLocks noGrp="1"/>
          </p:cNvSpPr>
          <p:nvPr>
            <p:ph type="ctrTitle"/>
          </p:nvPr>
        </p:nvSpPr>
        <p:spPr/>
        <p:txBody>
          <a:bodyPr/>
          <a:lstStyle/>
          <a:p>
            <a:r>
              <a:rPr lang="en-US" dirty="0"/>
              <a:t>Modern US Presidents</a:t>
            </a:r>
          </a:p>
        </p:txBody>
      </p:sp>
      <p:sp>
        <p:nvSpPr>
          <p:cNvPr id="3" name="Subtitle 2">
            <a:extLst>
              <a:ext uri="{FF2B5EF4-FFF2-40B4-BE49-F238E27FC236}">
                <a16:creationId xmlns:a16="http://schemas.microsoft.com/office/drawing/2014/main" id="{FFA7A5EF-2DEB-4BE8-8768-C387352C23ED}"/>
              </a:ext>
            </a:extLst>
          </p:cNvPr>
          <p:cNvSpPr>
            <a:spLocks noGrp="1"/>
          </p:cNvSpPr>
          <p:nvPr>
            <p:ph type="subTitle" idx="1"/>
          </p:nvPr>
        </p:nvSpPr>
        <p:spPr/>
        <p:txBody>
          <a:bodyPr/>
          <a:lstStyle/>
          <a:p>
            <a:r>
              <a:rPr lang="en-US" dirty="0"/>
              <a:t>SSUSH22: Nixon, Ford, and Carter</a:t>
            </a:r>
          </a:p>
        </p:txBody>
      </p:sp>
    </p:spTree>
    <p:extLst>
      <p:ext uri="{BB962C8B-B14F-4D97-AF65-F5344CB8AC3E}">
        <p14:creationId xmlns:p14="http://schemas.microsoft.com/office/powerpoint/2010/main" val="4215420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BF8C-968E-4D30-9FD3-3B964349ADB7}"/>
              </a:ext>
            </a:extLst>
          </p:cNvPr>
          <p:cNvSpPr>
            <a:spLocks noGrp="1"/>
          </p:cNvSpPr>
          <p:nvPr>
            <p:ph type="title"/>
          </p:nvPr>
        </p:nvSpPr>
        <p:spPr>
          <a:xfrm>
            <a:off x="4965430" y="629268"/>
            <a:ext cx="6586491" cy="1286160"/>
          </a:xfrm>
        </p:spPr>
        <p:txBody>
          <a:bodyPr anchor="b">
            <a:normAutofit/>
          </a:bodyPr>
          <a:lstStyle/>
          <a:p>
            <a:r>
              <a:rPr lang="en-US" b="1" dirty="0"/>
              <a:t>Jimmy Carter</a:t>
            </a:r>
          </a:p>
        </p:txBody>
      </p:sp>
      <p:pic>
        <p:nvPicPr>
          <p:cNvPr id="4" name="Picture 3">
            <a:extLst>
              <a:ext uri="{FF2B5EF4-FFF2-40B4-BE49-F238E27FC236}">
                <a16:creationId xmlns:a16="http://schemas.microsoft.com/office/drawing/2014/main" id="{A640E87A-9291-4964-997B-150E52D8893C}"/>
              </a:ext>
            </a:extLst>
          </p:cNvPr>
          <p:cNvPicPr>
            <a:picLocks noChangeAspect="1"/>
          </p:cNvPicPr>
          <p:nvPr/>
        </p:nvPicPr>
        <p:blipFill rotWithShape="1">
          <a:blip r:embed="rId2"/>
          <a:srcRect l="6537" r="10526"/>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EAE6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8DE2759-1ADD-45ED-A59B-E6BE3AC8F18F}"/>
              </a:ext>
            </a:extLst>
          </p:cNvPr>
          <p:cNvSpPr>
            <a:spLocks noGrp="1"/>
          </p:cNvSpPr>
          <p:nvPr>
            <p:ph idx="1"/>
          </p:nvPr>
        </p:nvSpPr>
        <p:spPr>
          <a:xfrm>
            <a:off x="4965431" y="2438400"/>
            <a:ext cx="6586489" cy="3785419"/>
          </a:xfrm>
        </p:spPr>
        <p:txBody>
          <a:bodyPr>
            <a:noAutofit/>
          </a:bodyPr>
          <a:lstStyle/>
          <a:p>
            <a:pPr>
              <a:spcBef>
                <a:spcPts val="0"/>
              </a:spcBef>
              <a:spcAft>
                <a:spcPts val="1000"/>
              </a:spcAft>
            </a:pPr>
            <a:r>
              <a:rPr lang="en-US" dirty="0"/>
              <a:t>1976 - Jimmy Carter, the Democratic candidate and a former Governor of Georgia, was elected President</a:t>
            </a:r>
          </a:p>
          <a:p>
            <a:pPr>
              <a:spcBef>
                <a:spcPts val="0"/>
              </a:spcBef>
              <a:spcAft>
                <a:spcPts val="1000"/>
              </a:spcAft>
            </a:pPr>
            <a:r>
              <a:rPr lang="en-US" dirty="0"/>
              <a:t>After the Vietnam War and Watergate, many people no longer trusted politicians in Washington. </a:t>
            </a:r>
          </a:p>
          <a:p>
            <a:pPr>
              <a:spcBef>
                <a:spcPts val="0"/>
              </a:spcBef>
              <a:spcAft>
                <a:spcPts val="1000"/>
              </a:spcAft>
            </a:pPr>
            <a:r>
              <a:rPr lang="en-US" dirty="0"/>
              <a:t>Carter ran as a Washington “outsider.” He told voters he would never lie to them.</a:t>
            </a:r>
          </a:p>
          <a:p>
            <a:pPr>
              <a:spcBef>
                <a:spcPts val="0"/>
              </a:spcBef>
              <a:spcAft>
                <a:spcPts val="1000"/>
              </a:spcAft>
            </a:pPr>
            <a:r>
              <a:rPr lang="en-US" dirty="0"/>
              <a:t>Carter also wanted to take a more moral tone in U.S. foreign policy</a:t>
            </a:r>
          </a:p>
        </p:txBody>
      </p:sp>
    </p:spTree>
    <p:extLst>
      <p:ext uri="{BB962C8B-B14F-4D97-AF65-F5344CB8AC3E}">
        <p14:creationId xmlns:p14="http://schemas.microsoft.com/office/powerpoint/2010/main" val="1111852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BF8C-968E-4D30-9FD3-3B964349ADB7}"/>
              </a:ext>
            </a:extLst>
          </p:cNvPr>
          <p:cNvSpPr>
            <a:spLocks noGrp="1"/>
          </p:cNvSpPr>
          <p:nvPr>
            <p:ph type="title"/>
          </p:nvPr>
        </p:nvSpPr>
        <p:spPr>
          <a:xfrm>
            <a:off x="284085" y="214205"/>
            <a:ext cx="11540971" cy="540397"/>
          </a:xfrm>
        </p:spPr>
        <p:txBody>
          <a:bodyPr>
            <a:normAutofit fontScale="90000"/>
          </a:bodyPr>
          <a:lstStyle/>
          <a:p>
            <a:pPr algn="ctr"/>
            <a:r>
              <a:rPr lang="en-US" b="1" dirty="0">
                <a:solidFill>
                  <a:srgbClr val="FF0000"/>
                </a:solidFill>
              </a:rPr>
              <a:t>Jimmy Carter – Camp David Accords</a:t>
            </a:r>
          </a:p>
        </p:txBody>
      </p:sp>
      <p:sp>
        <p:nvSpPr>
          <p:cNvPr id="3" name="Content Placeholder 2">
            <a:extLst>
              <a:ext uri="{FF2B5EF4-FFF2-40B4-BE49-F238E27FC236}">
                <a16:creationId xmlns:a16="http://schemas.microsoft.com/office/drawing/2014/main" id="{D8DE2759-1ADD-45ED-A59B-E6BE3AC8F18F}"/>
              </a:ext>
            </a:extLst>
          </p:cNvPr>
          <p:cNvSpPr>
            <a:spLocks noGrp="1"/>
          </p:cNvSpPr>
          <p:nvPr>
            <p:ph idx="1"/>
          </p:nvPr>
        </p:nvSpPr>
        <p:spPr>
          <a:xfrm>
            <a:off x="284085" y="896645"/>
            <a:ext cx="11540971" cy="5743852"/>
          </a:xfrm>
        </p:spPr>
        <p:txBody>
          <a:bodyPr>
            <a:normAutofit/>
          </a:bodyPr>
          <a:lstStyle/>
          <a:p>
            <a:pPr>
              <a:lnSpc>
                <a:spcPct val="100000"/>
              </a:lnSpc>
              <a:spcBef>
                <a:spcPts val="0"/>
              </a:spcBef>
              <a:spcAft>
                <a:spcPts val="1000"/>
              </a:spcAft>
            </a:pPr>
            <a:r>
              <a:rPr lang="en-US" dirty="0"/>
              <a:t>Egypt, in North Africa, was the nation with the world’s largest Arab population. Israel was a Jewish state in the Middle East created by the United Nations in 1948, in the aftermath of the Holocaust. </a:t>
            </a:r>
          </a:p>
          <a:p>
            <a:pPr>
              <a:lnSpc>
                <a:spcPct val="100000"/>
              </a:lnSpc>
              <a:spcBef>
                <a:spcPts val="0"/>
              </a:spcBef>
              <a:spcAft>
                <a:spcPts val="1000"/>
              </a:spcAft>
            </a:pPr>
            <a:r>
              <a:rPr lang="en-US" dirty="0"/>
              <a:t>No Arab state had recognized Israel. Egypt and Israel had engaged in several wars. In 1967, Israel had occupied Egyptian territory in the Sinai Peninsula in the aftermath of one of these wars.</a:t>
            </a:r>
          </a:p>
          <a:p>
            <a:pPr>
              <a:lnSpc>
                <a:spcPct val="100000"/>
              </a:lnSpc>
              <a:spcBef>
                <a:spcPts val="0"/>
              </a:spcBef>
              <a:spcAft>
                <a:spcPts val="1000"/>
              </a:spcAft>
            </a:pPr>
            <a:r>
              <a:rPr lang="en-US" dirty="0"/>
              <a:t>President Carter organized a meeting between Egyptian and Israeli leaders, and acted as a mediator.</a:t>
            </a:r>
          </a:p>
          <a:p>
            <a:pPr>
              <a:lnSpc>
                <a:spcPct val="100000"/>
              </a:lnSpc>
              <a:spcBef>
                <a:spcPts val="0"/>
              </a:spcBef>
              <a:spcAft>
                <a:spcPts val="1000"/>
              </a:spcAft>
            </a:pPr>
            <a:r>
              <a:rPr lang="en-US" dirty="0"/>
              <a:t>They signed the Camp David Accords, which exchanged territory and agreed to normal diplomatic relations between the two countries.</a:t>
            </a:r>
          </a:p>
          <a:p>
            <a:pPr>
              <a:lnSpc>
                <a:spcPct val="100000"/>
              </a:lnSpc>
              <a:spcBef>
                <a:spcPts val="0"/>
              </a:spcBef>
              <a:spcAft>
                <a:spcPts val="1000"/>
              </a:spcAft>
            </a:pPr>
            <a:r>
              <a:rPr lang="en-US" dirty="0"/>
              <a:t>This was the first time an Arab country had agreed to peace with Israel.</a:t>
            </a:r>
          </a:p>
        </p:txBody>
      </p:sp>
    </p:spTree>
    <p:extLst>
      <p:ext uri="{BB962C8B-B14F-4D97-AF65-F5344CB8AC3E}">
        <p14:creationId xmlns:p14="http://schemas.microsoft.com/office/powerpoint/2010/main" val="2230622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BF8C-968E-4D30-9FD3-3B964349ADB7}"/>
              </a:ext>
            </a:extLst>
          </p:cNvPr>
          <p:cNvSpPr>
            <a:spLocks noGrp="1"/>
          </p:cNvSpPr>
          <p:nvPr>
            <p:ph type="title"/>
          </p:nvPr>
        </p:nvSpPr>
        <p:spPr>
          <a:xfrm>
            <a:off x="655320" y="365125"/>
            <a:ext cx="5120114" cy="1692794"/>
          </a:xfrm>
        </p:spPr>
        <p:txBody>
          <a:bodyPr>
            <a:normAutofit/>
          </a:bodyPr>
          <a:lstStyle/>
          <a:p>
            <a:r>
              <a:rPr lang="en-US" sz="4000" b="1" dirty="0"/>
              <a:t>Jimmy Carter</a:t>
            </a:r>
            <a:br>
              <a:rPr lang="en-US" b="1" dirty="0"/>
            </a:br>
            <a:r>
              <a:rPr lang="en-US" b="1" dirty="0">
                <a:solidFill>
                  <a:srgbClr val="FF0000"/>
                </a:solidFill>
              </a:rPr>
              <a:t>Iranian Revolution</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8DE2759-1ADD-45ED-A59B-E6BE3AC8F18F}"/>
              </a:ext>
            </a:extLst>
          </p:cNvPr>
          <p:cNvSpPr>
            <a:spLocks noGrp="1"/>
          </p:cNvSpPr>
          <p:nvPr>
            <p:ph idx="1"/>
          </p:nvPr>
        </p:nvSpPr>
        <p:spPr>
          <a:xfrm>
            <a:off x="195072" y="2316480"/>
            <a:ext cx="6337808" cy="4389120"/>
          </a:xfrm>
        </p:spPr>
        <p:txBody>
          <a:bodyPr>
            <a:noAutofit/>
          </a:bodyPr>
          <a:lstStyle/>
          <a:p>
            <a:pPr>
              <a:spcBef>
                <a:spcPts val="0"/>
              </a:spcBef>
              <a:spcAft>
                <a:spcPts val="1000"/>
              </a:spcAft>
            </a:pPr>
            <a:r>
              <a:rPr lang="en-US" dirty="0"/>
              <a:t>In 1979, a popular revolution occurred in Iran. Demonstrators filled the streets of Tehran, the capital of Iran. </a:t>
            </a:r>
          </a:p>
          <a:p>
            <a:pPr>
              <a:spcBef>
                <a:spcPts val="0"/>
              </a:spcBef>
              <a:spcAft>
                <a:spcPts val="1000"/>
              </a:spcAft>
            </a:pPr>
            <a:r>
              <a:rPr lang="en-US" dirty="0"/>
              <a:t>The Shah, the pro-Western ruler of Iran, fled the country. </a:t>
            </a:r>
          </a:p>
          <a:p>
            <a:pPr>
              <a:spcBef>
                <a:spcPts val="0"/>
              </a:spcBef>
              <a:spcAft>
                <a:spcPts val="1000"/>
              </a:spcAft>
            </a:pPr>
            <a:r>
              <a:rPr lang="en-US" dirty="0"/>
              <a:t>Ayatollah Khomeini, a religious leader, returned from exile and established an Islamic theocracy (a country governed by religious leaders).</a:t>
            </a:r>
          </a:p>
        </p:txBody>
      </p:sp>
      <p:pic>
        <p:nvPicPr>
          <p:cNvPr id="4" name="Picture 3">
            <a:extLst>
              <a:ext uri="{FF2B5EF4-FFF2-40B4-BE49-F238E27FC236}">
                <a16:creationId xmlns:a16="http://schemas.microsoft.com/office/drawing/2014/main" id="{BCB4D360-3A31-4C2A-BB8E-545498E1DF57}"/>
              </a:ext>
            </a:extLst>
          </p:cNvPr>
          <p:cNvPicPr>
            <a:picLocks noChangeAspect="1"/>
          </p:cNvPicPr>
          <p:nvPr/>
        </p:nvPicPr>
        <p:blipFill rotWithShape="1">
          <a:blip r:embed="rId2"/>
          <a:srcRect t="4865" r="-1" b="11489"/>
          <a:stretch/>
        </p:blipFill>
        <p:spPr>
          <a:xfrm>
            <a:off x="6412991" y="10"/>
            <a:ext cx="5779007"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213047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BF8C-968E-4D30-9FD3-3B964349ADB7}"/>
              </a:ext>
            </a:extLst>
          </p:cNvPr>
          <p:cNvSpPr>
            <a:spLocks noGrp="1"/>
          </p:cNvSpPr>
          <p:nvPr>
            <p:ph type="title"/>
          </p:nvPr>
        </p:nvSpPr>
        <p:spPr>
          <a:xfrm>
            <a:off x="337351" y="365125"/>
            <a:ext cx="5438083" cy="1692794"/>
          </a:xfrm>
        </p:spPr>
        <p:txBody>
          <a:bodyPr>
            <a:normAutofit/>
          </a:bodyPr>
          <a:lstStyle/>
          <a:p>
            <a:r>
              <a:rPr lang="en-US" sz="4100" b="1" dirty="0"/>
              <a:t>Jimmy Carter</a:t>
            </a:r>
            <a:br>
              <a:rPr lang="en-US" sz="4100" b="1" dirty="0"/>
            </a:br>
            <a:r>
              <a:rPr lang="en-US" sz="4100" b="1" dirty="0"/>
              <a:t>The Iran Hostage Crisis</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8DE2759-1ADD-45ED-A59B-E6BE3AC8F18F}"/>
              </a:ext>
            </a:extLst>
          </p:cNvPr>
          <p:cNvSpPr>
            <a:spLocks noGrp="1"/>
          </p:cNvSpPr>
          <p:nvPr>
            <p:ph idx="1"/>
          </p:nvPr>
        </p:nvSpPr>
        <p:spPr>
          <a:xfrm>
            <a:off x="104774" y="2316481"/>
            <a:ext cx="7414611" cy="4541516"/>
          </a:xfrm>
        </p:spPr>
        <p:txBody>
          <a:bodyPr>
            <a:normAutofit fontScale="92500" lnSpcReduction="10000"/>
          </a:bodyPr>
          <a:lstStyle/>
          <a:p>
            <a:pPr>
              <a:spcBef>
                <a:spcPts val="0"/>
              </a:spcBef>
              <a:spcAft>
                <a:spcPts val="1000"/>
              </a:spcAft>
            </a:pPr>
            <a:r>
              <a:rPr lang="en-US" sz="2400" dirty="0"/>
              <a:t>When the US gave refuge to the Shah, who was seeking medical treatment, Iranian students took U.S. Embassy staff in Tehran as hostages.</a:t>
            </a:r>
          </a:p>
          <a:p>
            <a:pPr>
              <a:spcBef>
                <a:spcPts val="0"/>
              </a:spcBef>
              <a:spcAft>
                <a:spcPts val="1000"/>
              </a:spcAft>
            </a:pPr>
            <a:r>
              <a:rPr lang="en-US" sz="2400" dirty="0"/>
              <a:t>They demanded that the United States send the Shah back to Iran. </a:t>
            </a:r>
          </a:p>
          <a:p>
            <a:pPr>
              <a:spcBef>
                <a:spcPts val="0"/>
              </a:spcBef>
              <a:spcAft>
                <a:spcPts val="1000"/>
              </a:spcAft>
            </a:pPr>
            <a:r>
              <a:rPr lang="en-US" sz="2400" dirty="0"/>
              <a:t>President Carter was unable to get the hostages released through negotiations and an attempt at a daring raid failed. </a:t>
            </a:r>
          </a:p>
          <a:p>
            <a:pPr>
              <a:spcBef>
                <a:spcPts val="0"/>
              </a:spcBef>
              <a:spcAft>
                <a:spcPts val="1000"/>
              </a:spcAft>
            </a:pPr>
            <a:r>
              <a:rPr lang="en-US" sz="2400" dirty="0"/>
              <a:t>The U.S. Embassy staff were held hostage for over a year.</a:t>
            </a:r>
          </a:p>
          <a:p>
            <a:pPr>
              <a:spcBef>
                <a:spcPts val="0"/>
              </a:spcBef>
              <a:spcAft>
                <a:spcPts val="1000"/>
              </a:spcAft>
            </a:pPr>
            <a:r>
              <a:rPr lang="en-US" sz="2400" dirty="0"/>
              <a:t>They were released on the inauguration day of President Ronald Reagan.</a:t>
            </a:r>
          </a:p>
          <a:p>
            <a:pPr>
              <a:spcBef>
                <a:spcPts val="0"/>
              </a:spcBef>
              <a:spcAft>
                <a:spcPts val="1000"/>
              </a:spcAft>
            </a:pPr>
            <a:r>
              <a:rPr lang="en-US" sz="2400" dirty="0"/>
              <a:t>The Iranian Hostage Crisis caused Americans to feel demoralized at their nation’s inability to rescue its own people.</a:t>
            </a:r>
          </a:p>
        </p:txBody>
      </p:sp>
      <p:pic>
        <p:nvPicPr>
          <p:cNvPr id="4" name="Picture 3">
            <a:extLst>
              <a:ext uri="{FF2B5EF4-FFF2-40B4-BE49-F238E27FC236}">
                <a16:creationId xmlns:a16="http://schemas.microsoft.com/office/drawing/2014/main" id="{5CEA207F-753F-4026-80D6-F72C2E5E6A48}"/>
              </a:ext>
            </a:extLst>
          </p:cNvPr>
          <p:cNvPicPr>
            <a:picLocks noChangeAspect="1"/>
          </p:cNvPicPr>
          <p:nvPr/>
        </p:nvPicPr>
        <p:blipFill rotWithShape="1">
          <a:blip r:embed="rId2"/>
          <a:srcRect l="22570" r="25879"/>
          <a:stretch/>
        </p:blipFill>
        <p:spPr>
          <a:xfrm>
            <a:off x="7359717" y="10"/>
            <a:ext cx="4832281"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560358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BF8C-968E-4D30-9FD3-3B964349ADB7}"/>
              </a:ext>
            </a:extLst>
          </p:cNvPr>
          <p:cNvSpPr>
            <a:spLocks noGrp="1"/>
          </p:cNvSpPr>
          <p:nvPr>
            <p:ph type="title"/>
          </p:nvPr>
        </p:nvSpPr>
        <p:spPr>
          <a:xfrm>
            <a:off x="284085" y="214205"/>
            <a:ext cx="11540971" cy="540397"/>
          </a:xfrm>
        </p:spPr>
        <p:txBody>
          <a:bodyPr>
            <a:normAutofit fontScale="90000"/>
          </a:bodyPr>
          <a:lstStyle/>
          <a:p>
            <a:pPr algn="ctr"/>
            <a:r>
              <a:rPr lang="en-US" b="1" dirty="0">
                <a:solidFill>
                  <a:srgbClr val="FF0000"/>
                </a:solidFill>
              </a:rPr>
              <a:t>Jimmy Carter – 1980 Presidential Election</a:t>
            </a:r>
          </a:p>
        </p:txBody>
      </p:sp>
      <p:sp>
        <p:nvSpPr>
          <p:cNvPr id="3" name="Content Placeholder 2">
            <a:extLst>
              <a:ext uri="{FF2B5EF4-FFF2-40B4-BE49-F238E27FC236}">
                <a16:creationId xmlns:a16="http://schemas.microsoft.com/office/drawing/2014/main" id="{D8DE2759-1ADD-45ED-A59B-E6BE3AC8F18F}"/>
              </a:ext>
            </a:extLst>
          </p:cNvPr>
          <p:cNvSpPr>
            <a:spLocks noGrp="1"/>
          </p:cNvSpPr>
          <p:nvPr>
            <p:ph idx="1"/>
          </p:nvPr>
        </p:nvSpPr>
        <p:spPr>
          <a:xfrm>
            <a:off x="284085" y="896645"/>
            <a:ext cx="11540971" cy="5743852"/>
          </a:xfrm>
        </p:spPr>
        <p:txBody>
          <a:bodyPr>
            <a:normAutofit/>
          </a:bodyPr>
          <a:lstStyle/>
          <a:p>
            <a:pPr>
              <a:lnSpc>
                <a:spcPct val="100000"/>
              </a:lnSpc>
              <a:spcBef>
                <a:spcPts val="0"/>
              </a:spcBef>
              <a:spcAft>
                <a:spcPts val="1000"/>
              </a:spcAft>
            </a:pPr>
            <a:r>
              <a:rPr lang="en-US" dirty="0"/>
              <a:t>President Carter cut relations with the Soviet Union when the Soviets invaded Afghanistan.</a:t>
            </a:r>
          </a:p>
          <a:p>
            <a:pPr>
              <a:lnSpc>
                <a:spcPct val="100000"/>
              </a:lnSpc>
              <a:spcBef>
                <a:spcPts val="0"/>
              </a:spcBef>
              <a:spcAft>
                <a:spcPts val="1000"/>
              </a:spcAft>
            </a:pPr>
            <a:r>
              <a:rPr lang="en-US" dirty="0"/>
              <a:t>In addition to these problems overseas, President Carter was unable to lower the rate of inflation (high prices) and unemployment at home.</a:t>
            </a:r>
          </a:p>
          <a:p>
            <a:pPr>
              <a:lnSpc>
                <a:spcPct val="100000"/>
              </a:lnSpc>
              <a:spcBef>
                <a:spcPts val="0"/>
              </a:spcBef>
              <a:spcAft>
                <a:spcPts val="1000"/>
              </a:spcAft>
            </a:pPr>
            <a:r>
              <a:rPr lang="en-US" dirty="0"/>
              <a:t> The rising price of oil led to frequent gasoline shortages.</a:t>
            </a:r>
          </a:p>
          <a:p>
            <a:pPr>
              <a:lnSpc>
                <a:spcPct val="100000"/>
              </a:lnSpc>
              <a:spcBef>
                <a:spcPts val="0"/>
              </a:spcBef>
              <a:spcAft>
                <a:spcPts val="1000"/>
              </a:spcAft>
            </a:pPr>
            <a:r>
              <a:rPr lang="en-US" dirty="0"/>
              <a:t>With gasoline shortages, staggering inflation, and the Iranian hostage crisis, Carter lost the 1980 Presidential election to Republican candidate Ronald Reagan, a former movie star and Governor of California with conservative views.</a:t>
            </a:r>
          </a:p>
          <a:p>
            <a:pPr>
              <a:lnSpc>
                <a:spcPct val="100000"/>
              </a:lnSpc>
              <a:spcBef>
                <a:spcPts val="0"/>
              </a:spcBef>
              <a:spcAft>
                <a:spcPts val="1000"/>
              </a:spcAft>
            </a:pPr>
            <a:r>
              <a:rPr lang="en-US" dirty="0"/>
              <a:t>Just as Reagan took office, Iran released its hostages. The Shah had died and Iran was now at war with Iraq. Iranian leaders wanted the United States to release Iranian assets it had seized in response to the hostage crisis.</a:t>
            </a:r>
          </a:p>
        </p:txBody>
      </p:sp>
    </p:spTree>
    <p:extLst>
      <p:ext uri="{BB962C8B-B14F-4D97-AF65-F5344CB8AC3E}">
        <p14:creationId xmlns:p14="http://schemas.microsoft.com/office/powerpoint/2010/main" val="942993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113210-7872-481A-ADE6-3A05CCAF5E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B8CBF8C-968E-4D30-9FD3-3B964349ADB7}"/>
              </a:ext>
            </a:extLst>
          </p:cNvPr>
          <p:cNvSpPr>
            <a:spLocks noGrp="1"/>
          </p:cNvSpPr>
          <p:nvPr>
            <p:ph type="title"/>
          </p:nvPr>
        </p:nvSpPr>
        <p:spPr>
          <a:xfrm>
            <a:off x="5264459" y="271713"/>
            <a:ext cx="5807623" cy="1454051"/>
          </a:xfrm>
        </p:spPr>
        <p:txBody>
          <a:bodyPr>
            <a:normAutofit/>
          </a:bodyPr>
          <a:lstStyle/>
          <a:p>
            <a:pPr lvl="0">
              <a:spcBef>
                <a:spcPts val="0"/>
              </a:spcBef>
              <a:spcAft>
                <a:spcPts val="600"/>
              </a:spcAft>
            </a:pPr>
            <a:r>
              <a:rPr lang="en-US" b="1" dirty="0">
                <a:solidFill>
                  <a:srgbClr val="FF0000"/>
                </a:solidFill>
              </a:rPr>
              <a:t>Richard Nixon</a:t>
            </a:r>
            <a:br>
              <a:rPr lang="en-US" b="1" dirty="0">
                <a:solidFill>
                  <a:srgbClr val="000000"/>
                </a:solidFill>
              </a:rPr>
            </a:br>
            <a:r>
              <a:rPr lang="en-US" sz="2800" b="1" u="sng" dirty="0">
                <a:solidFill>
                  <a:srgbClr val="000000"/>
                </a:solidFill>
                <a:latin typeface="Calibri" panose="020F0502020204030204"/>
                <a:ea typeface="+mn-ea"/>
                <a:cs typeface="+mn-cs"/>
              </a:rPr>
              <a:t>Vietnamization</a:t>
            </a:r>
            <a:endParaRPr lang="en-US" sz="2800" b="1" dirty="0">
              <a:solidFill>
                <a:srgbClr val="000000"/>
              </a:solidFill>
            </a:endParaRPr>
          </a:p>
        </p:txBody>
      </p:sp>
      <p:sp>
        <p:nvSpPr>
          <p:cNvPr id="13" name="Freeform 62">
            <a:extLst>
              <a:ext uri="{FF2B5EF4-FFF2-40B4-BE49-F238E27FC236}">
                <a16:creationId xmlns:a16="http://schemas.microsoft.com/office/drawing/2014/main" id="{F9A95BEE-6BB1-4A28-A8E6-A34B2E42E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67A5192A-D130-44A7-862E-55FF4B869A18}"/>
              </a:ext>
            </a:extLst>
          </p:cNvPr>
          <p:cNvPicPr>
            <a:picLocks noChangeAspect="1"/>
          </p:cNvPicPr>
          <p:nvPr/>
        </p:nvPicPr>
        <p:blipFill rotWithShape="1">
          <a:blip r:embed="rId3">
            <a:alphaModFix/>
            <a:extLst/>
          </a:blip>
          <a:srcRect l="31688" r="-2"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D8DE2759-1ADD-45ED-A59B-E6BE3AC8F18F}"/>
              </a:ext>
            </a:extLst>
          </p:cNvPr>
          <p:cNvSpPr>
            <a:spLocks noGrp="1"/>
          </p:cNvSpPr>
          <p:nvPr>
            <p:ph idx="1"/>
          </p:nvPr>
        </p:nvSpPr>
        <p:spPr>
          <a:xfrm>
            <a:off x="5264459" y="1725764"/>
            <a:ext cx="6604986" cy="5039020"/>
          </a:xfrm>
        </p:spPr>
        <p:txBody>
          <a:bodyPr anchor="ctr">
            <a:noAutofit/>
          </a:bodyPr>
          <a:lstStyle/>
          <a:p>
            <a:pPr marL="0" indent="0">
              <a:lnSpc>
                <a:spcPct val="100000"/>
              </a:lnSpc>
              <a:spcBef>
                <a:spcPts val="0"/>
              </a:spcBef>
              <a:spcAft>
                <a:spcPts val="600"/>
              </a:spcAft>
              <a:buNone/>
            </a:pPr>
            <a:r>
              <a:rPr lang="en-US" sz="2400" dirty="0">
                <a:solidFill>
                  <a:srgbClr val="000000"/>
                </a:solidFill>
              </a:rPr>
              <a:t>End the war in Vietnam honorably </a:t>
            </a:r>
          </a:p>
          <a:p>
            <a:pPr marL="0" indent="0">
              <a:lnSpc>
                <a:spcPct val="100000"/>
              </a:lnSpc>
              <a:spcBef>
                <a:spcPts val="0"/>
              </a:spcBef>
              <a:spcAft>
                <a:spcPts val="600"/>
              </a:spcAft>
              <a:buNone/>
            </a:pPr>
            <a:r>
              <a:rPr lang="en-US" sz="2400" dirty="0">
                <a:solidFill>
                  <a:srgbClr val="FF0000"/>
                </a:solidFill>
              </a:rPr>
              <a:t> - “peace with honor”.</a:t>
            </a:r>
          </a:p>
          <a:p>
            <a:pPr>
              <a:lnSpc>
                <a:spcPct val="100000"/>
              </a:lnSpc>
              <a:spcBef>
                <a:spcPts val="0"/>
              </a:spcBef>
              <a:spcAft>
                <a:spcPts val="600"/>
              </a:spcAft>
            </a:pPr>
            <a:r>
              <a:rPr lang="en-US" sz="2400" dirty="0">
                <a:solidFill>
                  <a:srgbClr val="000000"/>
                </a:solidFill>
              </a:rPr>
              <a:t>replace American troops with South Vietnamese</a:t>
            </a:r>
          </a:p>
          <a:p>
            <a:pPr>
              <a:lnSpc>
                <a:spcPct val="100000"/>
              </a:lnSpc>
              <a:spcBef>
                <a:spcPts val="0"/>
              </a:spcBef>
              <a:spcAft>
                <a:spcPts val="600"/>
              </a:spcAft>
            </a:pPr>
            <a:r>
              <a:rPr lang="en-US" sz="2400" dirty="0">
                <a:solidFill>
                  <a:srgbClr val="000000"/>
                </a:solidFill>
              </a:rPr>
              <a:t>end the draft. </a:t>
            </a:r>
          </a:p>
          <a:p>
            <a:pPr>
              <a:lnSpc>
                <a:spcPct val="100000"/>
              </a:lnSpc>
              <a:spcBef>
                <a:spcPts val="0"/>
              </a:spcBef>
              <a:spcAft>
                <a:spcPts val="600"/>
              </a:spcAft>
            </a:pPr>
            <a:r>
              <a:rPr lang="en-US" sz="2400" dirty="0">
                <a:solidFill>
                  <a:srgbClr val="000000"/>
                </a:solidFill>
              </a:rPr>
              <a:t>increase bombing of North Vietnam</a:t>
            </a:r>
          </a:p>
          <a:p>
            <a:pPr>
              <a:lnSpc>
                <a:spcPct val="100000"/>
              </a:lnSpc>
              <a:spcBef>
                <a:spcPts val="0"/>
              </a:spcBef>
              <a:spcAft>
                <a:spcPts val="600"/>
              </a:spcAft>
            </a:pPr>
            <a:r>
              <a:rPr lang="en-US" sz="2400" dirty="0">
                <a:solidFill>
                  <a:srgbClr val="000000"/>
                </a:solidFill>
              </a:rPr>
              <a:t>send U.S. troops into Cambodia. </a:t>
            </a:r>
          </a:p>
          <a:p>
            <a:pPr>
              <a:lnSpc>
                <a:spcPct val="100000"/>
              </a:lnSpc>
              <a:spcBef>
                <a:spcPts val="0"/>
              </a:spcBef>
              <a:spcAft>
                <a:spcPts val="600"/>
              </a:spcAft>
            </a:pPr>
            <a:r>
              <a:rPr lang="en-US" sz="2400" dirty="0">
                <a:solidFill>
                  <a:srgbClr val="000000"/>
                </a:solidFill>
              </a:rPr>
              <a:t>led to large scale protests against the Vietnam War. </a:t>
            </a:r>
          </a:p>
          <a:p>
            <a:pPr marL="0" indent="0">
              <a:lnSpc>
                <a:spcPct val="100000"/>
              </a:lnSpc>
              <a:spcBef>
                <a:spcPts val="0"/>
              </a:spcBef>
              <a:spcAft>
                <a:spcPts val="600"/>
              </a:spcAft>
              <a:buNone/>
            </a:pPr>
            <a:r>
              <a:rPr lang="en-US" sz="2400" dirty="0">
                <a:solidFill>
                  <a:srgbClr val="000000"/>
                </a:solidFill>
              </a:rPr>
              <a:t>In 1970, National Guard fired on demonstrators at Kent State, killing four students and triggering massive demonstrations and closing of many college campuses across the country</a:t>
            </a:r>
          </a:p>
        </p:txBody>
      </p:sp>
    </p:spTree>
    <p:extLst>
      <p:ext uri="{BB962C8B-B14F-4D97-AF65-F5344CB8AC3E}">
        <p14:creationId xmlns:p14="http://schemas.microsoft.com/office/powerpoint/2010/main" val="248310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BF8C-968E-4D30-9FD3-3B964349ADB7}"/>
              </a:ext>
            </a:extLst>
          </p:cNvPr>
          <p:cNvSpPr>
            <a:spLocks noGrp="1"/>
          </p:cNvSpPr>
          <p:nvPr>
            <p:ph type="title"/>
          </p:nvPr>
        </p:nvSpPr>
        <p:spPr>
          <a:xfrm>
            <a:off x="284085" y="214205"/>
            <a:ext cx="11540971" cy="540397"/>
          </a:xfrm>
        </p:spPr>
        <p:txBody>
          <a:bodyPr>
            <a:normAutofit fontScale="90000"/>
          </a:bodyPr>
          <a:lstStyle/>
          <a:p>
            <a:pPr algn="ctr"/>
            <a:r>
              <a:rPr lang="en-US" b="1" dirty="0">
                <a:solidFill>
                  <a:srgbClr val="FF0000"/>
                </a:solidFill>
              </a:rPr>
              <a:t>Richard Nixon</a:t>
            </a:r>
          </a:p>
        </p:txBody>
      </p:sp>
      <p:sp>
        <p:nvSpPr>
          <p:cNvPr id="3" name="Content Placeholder 2">
            <a:extLst>
              <a:ext uri="{FF2B5EF4-FFF2-40B4-BE49-F238E27FC236}">
                <a16:creationId xmlns:a16="http://schemas.microsoft.com/office/drawing/2014/main" id="{D8DE2759-1ADD-45ED-A59B-E6BE3AC8F18F}"/>
              </a:ext>
            </a:extLst>
          </p:cNvPr>
          <p:cNvSpPr>
            <a:spLocks noGrp="1"/>
          </p:cNvSpPr>
          <p:nvPr>
            <p:ph idx="1"/>
          </p:nvPr>
        </p:nvSpPr>
        <p:spPr>
          <a:xfrm>
            <a:off x="284085" y="754602"/>
            <a:ext cx="11540971" cy="5885895"/>
          </a:xfrm>
        </p:spPr>
        <p:txBody>
          <a:bodyPr>
            <a:normAutofit/>
          </a:bodyPr>
          <a:lstStyle/>
          <a:p>
            <a:pPr marL="0" indent="0">
              <a:buNone/>
            </a:pPr>
            <a:r>
              <a:rPr lang="en-US" b="1" u="sng" dirty="0"/>
              <a:t>Nixon’s International Policies</a:t>
            </a:r>
            <a:r>
              <a:rPr lang="en-US" dirty="0"/>
              <a:t>	</a:t>
            </a:r>
          </a:p>
          <a:p>
            <a:r>
              <a:rPr lang="en-US" dirty="0"/>
              <a:t>First U.S. President to visit communist China. </a:t>
            </a:r>
          </a:p>
          <a:p>
            <a:r>
              <a:rPr lang="en-US" dirty="0"/>
              <a:t>As a strong anticommunist, he could do this without being viewed weak on communism. </a:t>
            </a:r>
          </a:p>
          <a:p>
            <a:r>
              <a:rPr lang="en-US" dirty="0"/>
              <a:t>He hoped his visit to China would put pressure on North Vietnam. </a:t>
            </a:r>
          </a:p>
          <a:p>
            <a:r>
              <a:rPr lang="en-US" dirty="0"/>
              <a:t>Reopening of US relations with China paved the way for US diplomatic recognition of China and for China’s entry into the United Nations. </a:t>
            </a:r>
          </a:p>
          <a:p>
            <a:r>
              <a:rPr lang="en-US" dirty="0"/>
              <a:t>Also led to U.S. trade with China and China’s entry into the global economy. </a:t>
            </a:r>
          </a:p>
          <a:p>
            <a:pPr marL="0" indent="0">
              <a:buNone/>
            </a:pPr>
            <a:endParaRPr lang="en-US" dirty="0"/>
          </a:p>
          <a:p>
            <a:pPr marL="0" indent="0">
              <a:buNone/>
            </a:pPr>
            <a:r>
              <a:rPr lang="en-US" dirty="0"/>
              <a:t>Many historians see this step as Nixon’s greatest accomplishment as President.</a:t>
            </a:r>
          </a:p>
          <a:p>
            <a:r>
              <a:rPr lang="en-US" dirty="0"/>
              <a:t>Nixon also became the first President to visit Moscow. He sought a “détente,” or easing of tensions, with the Soviet Union.</a:t>
            </a:r>
          </a:p>
          <a:p>
            <a:pPr marL="0" indent="0">
              <a:buNone/>
            </a:pPr>
            <a:endParaRPr lang="en-US" dirty="0"/>
          </a:p>
        </p:txBody>
      </p:sp>
    </p:spTree>
    <p:extLst>
      <p:ext uri="{BB962C8B-B14F-4D97-AF65-F5344CB8AC3E}">
        <p14:creationId xmlns:p14="http://schemas.microsoft.com/office/powerpoint/2010/main" val="3195493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BF8C-968E-4D30-9FD3-3B964349ADB7}"/>
              </a:ext>
            </a:extLst>
          </p:cNvPr>
          <p:cNvSpPr>
            <a:spLocks noGrp="1"/>
          </p:cNvSpPr>
          <p:nvPr>
            <p:ph type="title"/>
          </p:nvPr>
        </p:nvSpPr>
        <p:spPr>
          <a:xfrm>
            <a:off x="284085" y="214205"/>
            <a:ext cx="11540971" cy="540397"/>
          </a:xfrm>
        </p:spPr>
        <p:txBody>
          <a:bodyPr>
            <a:normAutofit fontScale="90000"/>
          </a:bodyPr>
          <a:lstStyle/>
          <a:p>
            <a:pPr algn="ctr"/>
            <a:r>
              <a:rPr lang="en-US" b="1" dirty="0">
                <a:solidFill>
                  <a:srgbClr val="FF0000"/>
                </a:solidFill>
              </a:rPr>
              <a:t>Richard Nixon</a:t>
            </a:r>
          </a:p>
        </p:txBody>
      </p:sp>
      <p:sp>
        <p:nvSpPr>
          <p:cNvPr id="3" name="Content Placeholder 2">
            <a:extLst>
              <a:ext uri="{FF2B5EF4-FFF2-40B4-BE49-F238E27FC236}">
                <a16:creationId xmlns:a16="http://schemas.microsoft.com/office/drawing/2014/main" id="{D8DE2759-1ADD-45ED-A59B-E6BE3AC8F18F}"/>
              </a:ext>
            </a:extLst>
          </p:cNvPr>
          <p:cNvSpPr>
            <a:spLocks noGrp="1"/>
          </p:cNvSpPr>
          <p:nvPr>
            <p:ph idx="1"/>
          </p:nvPr>
        </p:nvSpPr>
        <p:spPr>
          <a:xfrm>
            <a:off x="284085" y="754602"/>
            <a:ext cx="11540971" cy="5885895"/>
          </a:xfrm>
        </p:spPr>
        <p:txBody>
          <a:bodyPr>
            <a:normAutofit/>
          </a:bodyPr>
          <a:lstStyle/>
          <a:p>
            <a:pPr marL="0" indent="0">
              <a:lnSpc>
                <a:spcPct val="100000"/>
              </a:lnSpc>
              <a:spcBef>
                <a:spcPts val="0"/>
              </a:spcBef>
              <a:spcAft>
                <a:spcPts val="600"/>
              </a:spcAft>
              <a:buNone/>
            </a:pPr>
            <a:r>
              <a:rPr lang="en-US" b="1" u="sng" dirty="0"/>
              <a:t>Nixon’s Domestic Policies</a:t>
            </a:r>
            <a:r>
              <a:rPr lang="en-US" dirty="0"/>
              <a:t>	</a:t>
            </a:r>
          </a:p>
          <a:p>
            <a:pPr>
              <a:lnSpc>
                <a:spcPct val="100000"/>
              </a:lnSpc>
              <a:spcBef>
                <a:spcPts val="0"/>
              </a:spcBef>
              <a:spcAft>
                <a:spcPts val="600"/>
              </a:spcAft>
            </a:pPr>
            <a:r>
              <a:rPr lang="en-US" dirty="0"/>
              <a:t>Nixon cut many of Johnson’s Great Society programs but kept and even strengthened a few, including Medicare, Medicaid and the Head Start program.</a:t>
            </a:r>
          </a:p>
          <a:p>
            <a:pPr>
              <a:lnSpc>
                <a:spcPct val="100000"/>
              </a:lnSpc>
              <a:spcBef>
                <a:spcPts val="0"/>
              </a:spcBef>
              <a:spcAft>
                <a:spcPts val="600"/>
              </a:spcAft>
            </a:pPr>
            <a:r>
              <a:rPr lang="en-US" dirty="0"/>
              <a:t>Environmental threats became more evident in the postwar period. Congress passed a series of laws to protect the land, water, and air against pollution. </a:t>
            </a:r>
          </a:p>
          <a:p>
            <a:pPr>
              <a:lnSpc>
                <a:spcPct val="100000"/>
              </a:lnSpc>
              <a:spcBef>
                <a:spcPts val="0"/>
              </a:spcBef>
              <a:spcAft>
                <a:spcPts val="600"/>
              </a:spcAft>
            </a:pPr>
            <a:r>
              <a:rPr lang="en-US" dirty="0"/>
              <a:t>1970 - Nixon signed law creating the EPA (Environmental Protection Agency). </a:t>
            </a:r>
          </a:p>
          <a:p>
            <a:pPr lvl="1">
              <a:lnSpc>
                <a:spcPct val="100000"/>
              </a:lnSpc>
              <a:spcBef>
                <a:spcPts val="0"/>
              </a:spcBef>
              <a:spcAft>
                <a:spcPts val="600"/>
              </a:spcAft>
            </a:pPr>
            <a:r>
              <a:rPr lang="en-US" sz="2800" dirty="0"/>
              <a:t>sets acceptable levels of pollution</a:t>
            </a:r>
          </a:p>
          <a:p>
            <a:pPr lvl="1">
              <a:lnSpc>
                <a:spcPct val="100000"/>
              </a:lnSpc>
              <a:spcBef>
                <a:spcPts val="0"/>
              </a:spcBef>
              <a:spcAft>
                <a:spcPts val="600"/>
              </a:spcAft>
            </a:pPr>
            <a:r>
              <a:rPr lang="en-US" sz="2800" dirty="0"/>
              <a:t>punishes polluters</a:t>
            </a:r>
          </a:p>
          <a:p>
            <a:pPr lvl="1">
              <a:lnSpc>
                <a:spcPct val="100000"/>
              </a:lnSpc>
              <a:spcBef>
                <a:spcPts val="0"/>
              </a:spcBef>
              <a:spcAft>
                <a:spcPts val="600"/>
              </a:spcAft>
            </a:pPr>
            <a:r>
              <a:rPr lang="en-US" sz="2800" dirty="0"/>
              <a:t>reviews major construction for environmental impacts. </a:t>
            </a:r>
          </a:p>
          <a:p>
            <a:pPr>
              <a:lnSpc>
                <a:spcPct val="100000"/>
              </a:lnSpc>
              <a:spcBef>
                <a:spcPts val="0"/>
              </a:spcBef>
              <a:spcAft>
                <a:spcPts val="600"/>
              </a:spcAft>
            </a:pPr>
            <a:r>
              <a:rPr lang="en-US" dirty="0"/>
              <a:t>Nixon also approved more laws protecting the environment and animals such as the Clean Water act, Clean Air Act, and Endangered Species Act.	</a:t>
            </a:r>
          </a:p>
          <a:p>
            <a:pPr marL="0" indent="0">
              <a:buNone/>
            </a:pPr>
            <a:endParaRPr lang="en-US" dirty="0"/>
          </a:p>
        </p:txBody>
      </p:sp>
    </p:spTree>
    <p:extLst>
      <p:ext uri="{BB962C8B-B14F-4D97-AF65-F5344CB8AC3E}">
        <p14:creationId xmlns:p14="http://schemas.microsoft.com/office/powerpoint/2010/main" val="1964672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BF8C-968E-4D30-9FD3-3B964349ADB7}"/>
              </a:ext>
            </a:extLst>
          </p:cNvPr>
          <p:cNvSpPr>
            <a:spLocks noGrp="1"/>
          </p:cNvSpPr>
          <p:nvPr>
            <p:ph type="title"/>
          </p:nvPr>
        </p:nvSpPr>
        <p:spPr>
          <a:xfrm>
            <a:off x="284085" y="214205"/>
            <a:ext cx="11540971" cy="540397"/>
          </a:xfrm>
        </p:spPr>
        <p:txBody>
          <a:bodyPr>
            <a:normAutofit fontScale="90000"/>
          </a:bodyPr>
          <a:lstStyle/>
          <a:p>
            <a:pPr algn="ctr"/>
            <a:r>
              <a:rPr lang="en-US" b="1" dirty="0">
                <a:solidFill>
                  <a:srgbClr val="FF0000"/>
                </a:solidFill>
              </a:rPr>
              <a:t>Richard Nixon</a:t>
            </a:r>
          </a:p>
        </p:txBody>
      </p:sp>
      <p:sp>
        <p:nvSpPr>
          <p:cNvPr id="3" name="Content Placeholder 2">
            <a:extLst>
              <a:ext uri="{FF2B5EF4-FFF2-40B4-BE49-F238E27FC236}">
                <a16:creationId xmlns:a16="http://schemas.microsoft.com/office/drawing/2014/main" id="{D8DE2759-1ADD-45ED-A59B-E6BE3AC8F18F}"/>
              </a:ext>
            </a:extLst>
          </p:cNvPr>
          <p:cNvSpPr>
            <a:spLocks noGrp="1"/>
          </p:cNvSpPr>
          <p:nvPr>
            <p:ph idx="1"/>
          </p:nvPr>
        </p:nvSpPr>
        <p:spPr>
          <a:xfrm>
            <a:off x="284086" y="754602"/>
            <a:ext cx="6977848" cy="5885895"/>
          </a:xfrm>
        </p:spPr>
        <p:txBody>
          <a:bodyPr>
            <a:normAutofit/>
          </a:bodyPr>
          <a:lstStyle/>
          <a:p>
            <a:pPr marL="0" indent="0">
              <a:lnSpc>
                <a:spcPct val="100000"/>
              </a:lnSpc>
              <a:spcBef>
                <a:spcPts val="0"/>
              </a:spcBef>
              <a:spcAft>
                <a:spcPts val="600"/>
              </a:spcAft>
              <a:buNone/>
            </a:pPr>
            <a:r>
              <a:rPr lang="en-US" b="1" u="sng" dirty="0"/>
              <a:t>Watergate Scandal</a:t>
            </a:r>
            <a:r>
              <a:rPr lang="en-US" dirty="0"/>
              <a:t>	</a:t>
            </a:r>
          </a:p>
          <a:p>
            <a:pPr>
              <a:lnSpc>
                <a:spcPct val="100000"/>
              </a:lnSpc>
              <a:spcBef>
                <a:spcPts val="0"/>
              </a:spcBef>
              <a:spcAft>
                <a:spcPts val="600"/>
              </a:spcAft>
            </a:pPr>
            <a:r>
              <a:rPr lang="en-US" dirty="0"/>
              <a:t>During the Presidential campaign of 1972, burglars broke into Democratic Party headquarters at the Watergate Hotel to photograph documents and set wiretaps. </a:t>
            </a:r>
          </a:p>
          <a:p>
            <a:pPr>
              <a:lnSpc>
                <a:spcPct val="100000"/>
              </a:lnSpc>
              <a:spcBef>
                <a:spcPts val="0"/>
              </a:spcBef>
              <a:spcAft>
                <a:spcPts val="600"/>
              </a:spcAft>
            </a:pPr>
            <a:r>
              <a:rPr lang="en-US" dirty="0"/>
              <a:t>When they were caught, they were linked back to the White House. </a:t>
            </a:r>
          </a:p>
          <a:p>
            <a:pPr>
              <a:lnSpc>
                <a:spcPct val="100000"/>
              </a:lnSpc>
              <a:spcBef>
                <a:spcPts val="0"/>
              </a:spcBef>
              <a:spcAft>
                <a:spcPts val="600"/>
              </a:spcAft>
            </a:pPr>
            <a:r>
              <a:rPr lang="en-US" dirty="0"/>
              <a:t>Nixon tried to stop the FBI investigation and set up a “hush fund” to keep the burglars quiet.</a:t>
            </a:r>
          </a:p>
          <a:p>
            <a:pPr>
              <a:lnSpc>
                <a:spcPct val="100000"/>
              </a:lnSpc>
              <a:spcBef>
                <a:spcPts val="0"/>
              </a:spcBef>
              <a:spcAft>
                <a:spcPts val="600"/>
              </a:spcAft>
            </a:pPr>
            <a:r>
              <a:rPr lang="en-US" dirty="0"/>
              <a:t>Washington Post reporters kept the story alive in the press. </a:t>
            </a:r>
          </a:p>
        </p:txBody>
      </p:sp>
      <p:pic>
        <p:nvPicPr>
          <p:cNvPr id="5" name="Picture 4">
            <a:extLst>
              <a:ext uri="{FF2B5EF4-FFF2-40B4-BE49-F238E27FC236}">
                <a16:creationId xmlns:a16="http://schemas.microsoft.com/office/drawing/2014/main" id="{46659464-7DB7-45C5-9BBB-BE8039B4CA25}"/>
              </a:ext>
            </a:extLst>
          </p:cNvPr>
          <p:cNvPicPr>
            <a:picLocks noChangeAspect="1"/>
          </p:cNvPicPr>
          <p:nvPr/>
        </p:nvPicPr>
        <p:blipFill rotWithShape="1">
          <a:blip r:embed="rId2"/>
          <a:srcRect b="17936"/>
          <a:stretch/>
        </p:blipFill>
        <p:spPr>
          <a:xfrm>
            <a:off x="7403976" y="1118587"/>
            <a:ext cx="4421080" cy="5436734"/>
          </a:xfrm>
          <a:prstGeom prst="rect">
            <a:avLst/>
          </a:prstGeom>
        </p:spPr>
      </p:pic>
    </p:spTree>
    <p:extLst>
      <p:ext uri="{BB962C8B-B14F-4D97-AF65-F5344CB8AC3E}">
        <p14:creationId xmlns:p14="http://schemas.microsoft.com/office/powerpoint/2010/main" val="3998278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BF8C-968E-4D30-9FD3-3B964349ADB7}"/>
              </a:ext>
            </a:extLst>
          </p:cNvPr>
          <p:cNvSpPr>
            <a:spLocks noGrp="1"/>
          </p:cNvSpPr>
          <p:nvPr>
            <p:ph type="title"/>
          </p:nvPr>
        </p:nvSpPr>
        <p:spPr>
          <a:xfrm>
            <a:off x="655321" y="800131"/>
            <a:ext cx="4572000" cy="1339388"/>
          </a:xfrm>
        </p:spPr>
        <p:txBody>
          <a:bodyPr>
            <a:normAutofit/>
          </a:bodyPr>
          <a:lstStyle/>
          <a:p>
            <a:pPr lvl="0">
              <a:spcBef>
                <a:spcPts val="0"/>
              </a:spcBef>
              <a:spcAft>
                <a:spcPts val="600"/>
              </a:spcAft>
            </a:pPr>
            <a:r>
              <a:rPr lang="en-US" b="1" dirty="0">
                <a:solidFill>
                  <a:srgbClr val="FF0000"/>
                </a:solidFill>
              </a:rPr>
              <a:t>Richard Nixon</a:t>
            </a:r>
            <a:br>
              <a:rPr lang="en-US" b="1" dirty="0"/>
            </a:br>
            <a:r>
              <a:rPr lang="en-US" sz="2800" b="1" u="sng" dirty="0">
                <a:solidFill>
                  <a:prstClr val="black"/>
                </a:solidFill>
                <a:latin typeface="Calibri" panose="020F0502020204030204"/>
                <a:ea typeface="+mn-ea"/>
                <a:cs typeface="+mn-cs"/>
              </a:rPr>
              <a:t>Watergate Scandal</a:t>
            </a:r>
            <a:r>
              <a:rPr lang="en-US" sz="2800" dirty="0">
                <a:solidFill>
                  <a:prstClr val="black"/>
                </a:solidFill>
                <a:latin typeface="Calibri" panose="020F0502020204030204"/>
                <a:ea typeface="+mn-ea"/>
                <a:cs typeface="+mn-cs"/>
              </a:rPr>
              <a:t>	</a:t>
            </a:r>
            <a:endParaRPr lang="en-US" sz="2800" b="1" dirty="0"/>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8DE2759-1ADD-45ED-A59B-E6BE3AC8F18F}"/>
              </a:ext>
            </a:extLst>
          </p:cNvPr>
          <p:cNvSpPr>
            <a:spLocks noGrp="1"/>
          </p:cNvSpPr>
          <p:nvPr>
            <p:ph idx="1"/>
          </p:nvPr>
        </p:nvSpPr>
        <p:spPr>
          <a:xfrm>
            <a:off x="180974" y="2390775"/>
            <a:ext cx="6814629" cy="4352925"/>
          </a:xfrm>
        </p:spPr>
        <p:txBody>
          <a:bodyPr>
            <a:normAutofit/>
          </a:bodyPr>
          <a:lstStyle/>
          <a:p>
            <a:pPr>
              <a:spcBef>
                <a:spcPts val="0"/>
              </a:spcBef>
              <a:spcAft>
                <a:spcPts val="600"/>
              </a:spcAft>
            </a:pPr>
            <a:r>
              <a:rPr lang="en-US" dirty="0"/>
              <a:t>A special Congressional committee investigated the break-in and learned of the cover-up. </a:t>
            </a:r>
          </a:p>
          <a:p>
            <a:pPr>
              <a:spcBef>
                <a:spcPts val="0"/>
              </a:spcBef>
              <a:spcAft>
                <a:spcPts val="600"/>
              </a:spcAft>
            </a:pPr>
            <a:r>
              <a:rPr lang="en-US" dirty="0"/>
              <a:t>Nixon denied knowing anything about the break-in or cover-up. </a:t>
            </a:r>
          </a:p>
          <a:p>
            <a:pPr>
              <a:spcBef>
                <a:spcPts val="0"/>
              </a:spcBef>
              <a:spcAft>
                <a:spcPts val="600"/>
              </a:spcAft>
            </a:pPr>
            <a:r>
              <a:rPr lang="en-US" dirty="0"/>
              <a:t>When questioned by Congress, one of Nixon’s former staff members claimed Nixon knew about the cover-up and also revealed that Nixon had been secretly tape recording all of his White House conversations.</a:t>
            </a:r>
          </a:p>
        </p:txBody>
      </p:sp>
      <p:pic>
        <p:nvPicPr>
          <p:cNvPr id="4" name="Picture 3">
            <a:extLst>
              <a:ext uri="{FF2B5EF4-FFF2-40B4-BE49-F238E27FC236}">
                <a16:creationId xmlns:a16="http://schemas.microsoft.com/office/drawing/2014/main" id="{70F6BD3D-E964-4F11-BAA3-C5DDA1A8E4A0}"/>
              </a:ext>
            </a:extLst>
          </p:cNvPr>
          <p:cNvPicPr>
            <a:picLocks noChangeAspect="1"/>
          </p:cNvPicPr>
          <p:nvPr/>
        </p:nvPicPr>
        <p:blipFill rotWithShape="1">
          <a:blip r:embed="rId2"/>
          <a:srcRect l="11500" r="15316"/>
          <a:stretch/>
        </p:blipFill>
        <p:spPr>
          <a:xfrm>
            <a:off x="6600824" y="0"/>
            <a:ext cx="5591175"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743110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BF8C-968E-4D30-9FD3-3B964349ADB7}"/>
              </a:ext>
            </a:extLst>
          </p:cNvPr>
          <p:cNvSpPr>
            <a:spLocks noGrp="1"/>
          </p:cNvSpPr>
          <p:nvPr>
            <p:ph type="title"/>
          </p:nvPr>
        </p:nvSpPr>
        <p:spPr>
          <a:xfrm>
            <a:off x="5080935" y="629268"/>
            <a:ext cx="6309360" cy="1286160"/>
          </a:xfrm>
        </p:spPr>
        <p:txBody>
          <a:bodyPr anchor="b">
            <a:normAutofit/>
          </a:bodyPr>
          <a:lstStyle/>
          <a:p>
            <a:pPr algn="ctr"/>
            <a:r>
              <a:rPr lang="en-US" b="1" dirty="0">
                <a:solidFill>
                  <a:srgbClr val="FF0000"/>
                </a:solidFill>
              </a:rPr>
              <a:t>Richard Nixon</a:t>
            </a:r>
            <a:br>
              <a:rPr lang="en-US" b="1" dirty="0"/>
            </a:br>
            <a:r>
              <a:rPr lang="en-US" sz="2800" b="1" u="sng" dirty="0">
                <a:solidFill>
                  <a:prstClr val="black"/>
                </a:solidFill>
                <a:latin typeface="Calibri" panose="020F0502020204030204"/>
                <a:ea typeface="+mn-ea"/>
                <a:cs typeface="+mn-cs"/>
              </a:rPr>
              <a:t>Resignation</a:t>
            </a:r>
            <a:endParaRPr lang="en-US" b="1" dirty="0"/>
          </a:p>
        </p:txBody>
      </p:sp>
      <p:pic>
        <p:nvPicPr>
          <p:cNvPr id="4" name="Picture 3">
            <a:extLst>
              <a:ext uri="{FF2B5EF4-FFF2-40B4-BE49-F238E27FC236}">
                <a16:creationId xmlns:a16="http://schemas.microsoft.com/office/drawing/2014/main" id="{EB802891-EB59-4007-BB59-EA1F1D6F38E1}"/>
              </a:ext>
            </a:extLst>
          </p:cNvPr>
          <p:cNvPicPr>
            <a:picLocks noChangeAspect="1"/>
          </p:cNvPicPr>
          <p:nvPr/>
        </p:nvPicPr>
        <p:blipFill rotWithShape="1">
          <a:blip r:embed="rId2"/>
          <a:srcRect l="10533" t="1930" r="11234" b="24788"/>
          <a:stretch/>
        </p:blipFill>
        <p:spPr>
          <a:xfrm>
            <a:off x="248574" y="361321"/>
            <a:ext cx="4048218" cy="6018956"/>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2626CB"/>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8DE2759-1ADD-45ED-A59B-E6BE3AC8F18F}"/>
              </a:ext>
            </a:extLst>
          </p:cNvPr>
          <p:cNvSpPr>
            <a:spLocks noGrp="1"/>
          </p:cNvSpPr>
          <p:nvPr>
            <p:ph idx="1"/>
          </p:nvPr>
        </p:nvSpPr>
        <p:spPr>
          <a:xfrm>
            <a:off x="4296792" y="2139485"/>
            <a:ext cx="7714694" cy="4387834"/>
          </a:xfrm>
        </p:spPr>
        <p:txBody>
          <a:bodyPr>
            <a:noAutofit/>
          </a:bodyPr>
          <a:lstStyle/>
          <a:p>
            <a:pPr>
              <a:spcBef>
                <a:spcPts val="0"/>
              </a:spcBef>
              <a:spcAft>
                <a:spcPts val="600"/>
              </a:spcAft>
            </a:pPr>
            <a:r>
              <a:rPr lang="en-US" dirty="0"/>
              <a:t>Congress and the independent counsel (lawyer) investigating Watergate asked for the tapes. </a:t>
            </a:r>
          </a:p>
          <a:p>
            <a:pPr>
              <a:spcBef>
                <a:spcPts val="0"/>
              </a:spcBef>
              <a:spcAft>
                <a:spcPts val="600"/>
              </a:spcAft>
            </a:pPr>
            <a:r>
              <a:rPr lang="en-US" dirty="0"/>
              <a:t>At first, Nixon refused to hand the tapes over, claiming “executive privilege.”</a:t>
            </a:r>
          </a:p>
          <a:p>
            <a:pPr>
              <a:spcBef>
                <a:spcPts val="0"/>
              </a:spcBef>
              <a:spcAft>
                <a:spcPts val="600"/>
              </a:spcAft>
            </a:pPr>
            <a:r>
              <a:rPr lang="en-US" dirty="0"/>
              <a:t>The Supreme Court denied this claim and Nixon was forced to hand over the tapes. </a:t>
            </a:r>
          </a:p>
          <a:p>
            <a:pPr>
              <a:spcBef>
                <a:spcPts val="0"/>
              </a:spcBef>
              <a:spcAft>
                <a:spcPts val="600"/>
              </a:spcAft>
            </a:pPr>
            <a:r>
              <a:rPr lang="en-US" dirty="0"/>
              <a:t>The tapes revealed that Nixon was behind the cover-up all along, prompting congress to begin impeachment process. </a:t>
            </a:r>
          </a:p>
          <a:p>
            <a:pPr>
              <a:spcBef>
                <a:spcPts val="0"/>
              </a:spcBef>
              <a:spcAft>
                <a:spcPts val="600"/>
              </a:spcAft>
            </a:pPr>
            <a:r>
              <a:rPr lang="en-US" dirty="0"/>
              <a:t>Nixon became the first President to resign. </a:t>
            </a:r>
          </a:p>
        </p:txBody>
      </p:sp>
    </p:spTree>
    <p:extLst>
      <p:ext uri="{BB962C8B-B14F-4D97-AF65-F5344CB8AC3E}">
        <p14:creationId xmlns:p14="http://schemas.microsoft.com/office/powerpoint/2010/main" val="70156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BF8C-968E-4D30-9FD3-3B964349ADB7}"/>
              </a:ext>
            </a:extLst>
          </p:cNvPr>
          <p:cNvSpPr>
            <a:spLocks noGrp="1"/>
          </p:cNvSpPr>
          <p:nvPr>
            <p:ph type="title"/>
          </p:nvPr>
        </p:nvSpPr>
        <p:spPr>
          <a:xfrm>
            <a:off x="284085" y="214205"/>
            <a:ext cx="11540971" cy="540397"/>
          </a:xfrm>
        </p:spPr>
        <p:txBody>
          <a:bodyPr>
            <a:normAutofit fontScale="90000"/>
          </a:bodyPr>
          <a:lstStyle/>
          <a:p>
            <a:pPr algn="ctr"/>
            <a:r>
              <a:rPr lang="en-US" b="1" dirty="0">
                <a:solidFill>
                  <a:srgbClr val="FF0000"/>
                </a:solidFill>
              </a:rPr>
              <a:t>Richard Nixon</a:t>
            </a:r>
          </a:p>
        </p:txBody>
      </p:sp>
      <p:sp>
        <p:nvSpPr>
          <p:cNvPr id="3" name="Content Placeholder 2">
            <a:extLst>
              <a:ext uri="{FF2B5EF4-FFF2-40B4-BE49-F238E27FC236}">
                <a16:creationId xmlns:a16="http://schemas.microsoft.com/office/drawing/2014/main" id="{D8DE2759-1ADD-45ED-A59B-E6BE3AC8F18F}"/>
              </a:ext>
            </a:extLst>
          </p:cNvPr>
          <p:cNvSpPr>
            <a:spLocks noGrp="1"/>
          </p:cNvSpPr>
          <p:nvPr>
            <p:ph idx="1"/>
          </p:nvPr>
        </p:nvSpPr>
        <p:spPr>
          <a:xfrm>
            <a:off x="284085" y="754602"/>
            <a:ext cx="11540971" cy="5885895"/>
          </a:xfrm>
        </p:spPr>
        <p:txBody>
          <a:bodyPr>
            <a:normAutofit/>
          </a:bodyPr>
          <a:lstStyle/>
          <a:p>
            <a:pPr marL="0" indent="0">
              <a:lnSpc>
                <a:spcPct val="100000"/>
              </a:lnSpc>
              <a:spcBef>
                <a:spcPts val="0"/>
              </a:spcBef>
              <a:spcAft>
                <a:spcPts val="600"/>
              </a:spcAft>
              <a:buNone/>
            </a:pPr>
            <a:r>
              <a:rPr lang="en-US" b="1" u="sng" dirty="0" err="1"/>
              <a:t>Womens</a:t>
            </a:r>
            <a:r>
              <a:rPr lang="en-US" b="1" u="sng" dirty="0"/>
              <a:t> Rights Movement</a:t>
            </a:r>
            <a:r>
              <a:rPr lang="en-US" dirty="0"/>
              <a:t>	</a:t>
            </a:r>
          </a:p>
          <a:p>
            <a:pPr>
              <a:lnSpc>
                <a:spcPct val="100000"/>
              </a:lnSpc>
              <a:spcBef>
                <a:spcPts val="0"/>
              </a:spcBef>
              <a:spcAft>
                <a:spcPts val="600"/>
              </a:spcAft>
            </a:pPr>
            <a:r>
              <a:rPr lang="en-US" dirty="0"/>
              <a:t>Many educated, middle-class women, who wanted to liberate themselves from traditional gender roles, began the Women’s Liberation Movement, copying many of the tactics of the Civil Rights Movement.</a:t>
            </a:r>
          </a:p>
          <a:p>
            <a:pPr>
              <a:lnSpc>
                <a:spcPct val="100000"/>
              </a:lnSpc>
              <a:spcBef>
                <a:spcPts val="0"/>
              </a:spcBef>
              <a:spcAft>
                <a:spcPts val="600"/>
              </a:spcAft>
            </a:pPr>
            <a:r>
              <a:rPr lang="en-US" dirty="0"/>
              <a:t>In 1966, Betty Friedan (author of The Feminine Mystique) and other women organized the National Organization of Women (NOW), which became the voice of the movement.</a:t>
            </a:r>
          </a:p>
          <a:p>
            <a:pPr>
              <a:lnSpc>
                <a:spcPct val="100000"/>
              </a:lnSpc>
              <a:spcBef>
                <a:spcPts val="0"/>
              </a:spcBef>
              <a:spcAft>
                <a:spcPts val="600"/>
              </a:spcAft>
            </a:pPr>
            <a:r>
              <a:rPr lang="en-US" dirty="0"/>
              <a:t>The Women’s Rights Movement demanded social and economic equality with men. Some results include the Equal Education Act (Title IX), co-ed universities and classes, and affirmative action programs. Feminists also tried to pass the “Equal Rights Amendment.” The amendment was proposed by Congress, but it was not ratified by enough states</a:t>
            </a:r>
          </a:p>
          <a:p>
            <a:pPr marL="0" indent="0">
              <a:buNone/>
            </a:pPr>
            <a:endParaRPr lang="en-US" dirty="0"/>
          </a:p>
        </p:txBody>
      </p:sp>
    </p:spTree>
    <p:extLst>
      <p:ext uri="{BB962C8B-B14F-4D97-AF65-F5344CB8AC3E}">
        <p14:creationId xmlns:p14="http://schemas.microsoft.com/office/powerpoint/2010/main" val="1625305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BF8C-968E-4D30-9FD3-3B964349ADB7}"/>
              </a:ext>
            </a:extLst>
          </p:cNvPr>
          <p:cNvSpPr>
            <a:spLocks noGrp="1"/>
          </p:cNvSpPr>
          <p:nvPr>
            <p:ph type="title"/>
          </p:nvPr>
        </p:nvSpPr>
        <p:spPr>
          <a:xfrm>
            <a:off x="284085" y="214205"/>
            <a:ext cx="11540971" cy="540397"/>
          </a:xfrm>
        </p:spPr>
        <p:txBody>
          <a:bodyPr>
            <a:normAutofit fontScale="90000"/>
          </a:bodyPr>
          <a:lstStyle/>
          <a:p>
            <a:pPr algn="ctr"/>
            <a:r>
              <a:rPr lang="en-US" b="1" dirty="0">
                <a:solidFill>
                  <a:srgbClr val="FF0000"/>
                </a:solidFill>
              </a:rPr>
              <a:t>Gerald Ford</a:t>
            </a:r>
          </a:p>
        </p:txBody>
      </p:sp>
      <p:sp>
        <p:nvSpPr>
          <p:cNvPr id="3" name="Content Placeholder 2">
            <a:extLst>
              <a:ext uri="{FF2B5EF4-FFF2-40B4-BE49-F238E27FC236}">
                <a16:creationId xmlns:a16="http://schemas.microsoft.com/office/drawing/2014/main" id="{D8DE2759-1ADD-45ED-A59B-E6BE3AC8F18F}"/>
              </a:ext>
            </a:extLst>
          </p:cNvPr>
          <p:cNvSpPr>
            <a:spLocks noGrp="1"/>
          </p:cNvSpPr>
          <p:nvPr>
            <p:ph idx="1"/>
          </p:nvPr>
        </p:nvSpPr>
        <p:spPr>
          <a:xfrm>
            <a:off x="284085" y="896645"/>
            <a:ext cx="11540971" cy="5743852"/>
          </a:xfrm>
        </p:spPr>
        <p:txBody>
          <a:bodyPr>
            <a:normAutofit/>
          </a:bodyPr>
          <a:lstStyle/>
          <a:p>
            <a:pPr>
              <a:lnSpc>
                <a:spcPct val="100000"/>
              </a:lnSpc>
              <a:spcBef>
                <a:spcPts val="0"/>
              </a:spcBef>
              <a:spcAft>
                <a:spcPts val="1000"/>
              </a:spcAft>
            </a:pPr>
            <a:r>
              <a:rPr lang="en-US" dirty="0"/>
              <a:t>Congressman Gerald Ford was appointed Vice President when Spiro Agnew resigned as VP after a corruption scandal. </a:t>
            </a:r>
          </a:p>
          <a:p>
            <a:pPr lvl="1">
              <a:lnSpc>
                <a:spcPct val="100000"/>
              </a:lnSpc>
              <a:spcBef>
                <a:spcPts val="0"/>
              </a:spcBef>
              <a:spcAft>
                <a:spcPts val="1000"/>
              </a:spcAft>
            </a:pPr>
            <a:r>
              <a:rPr lang="en-US" dirty="0"/>
              <a:t>(he had accepted bribes as Governor of Maryland). </a:t>
            </a:r>
          </a:p>
          <a:p>
            <a:pPr>
              <a:lnSpc>
                <a:spcPct val="100000"/>
              </a:lnSpc>
              <a:spcBef>
                <a:spcPts val="0"/>
              </a:spcBef>
              <a:spcAft>
                <a:spcPts val="1000"/>
              </a:spcAft>
            </a:pPr>
            <a:r>
              <a:rPr lang="en-US" dirty="0"/>
              <a:t>Ford became President after Nixon resigned.</a:t>
            </a:r>
          </a:p>
          <a:p>
            <a:pPr>
              <a:lnSpc>
                <a:spcPct val="100000"/>
              </a:lnSpc>
              <a:spcBef>
                <a:spcPts val="0"/>
              </a:spcBef>
              <a:spcAft>
                <a:spcPts val="1000"/>
              </a:spcAft>
            </a:pPr>
            <a:r>
              <a:rPr lang="en-US" dirty="0"/>
              <a:t>President Ford pardoned former Nixon, which was unpopular and may have cost him the next election.</a:t>
            </a:r>
          </a:p>
          <a:p>
            <a:pPr>
              <a:lnSpc>
                <a:spcPct val="100000"/>
              </a:lnSpc>
              <a:spcBef>
                <a:spcPts val="0"/>
              </a:spcBef>
              <a:spcAft>
                <a:spcPts val="1000"/>
              </a:spcAft>
            </a:pPr>
            <a:r>
              <a:rPr lang="en-US" dirty="0"/>
              <a:t>During Ford’s Presidency, Arab oil-producing countries in the Middle East boycotted the United States and raised their oil prices. </a:t>
            </a:r>
          </a:p>
          <a:p>
            <a:pPr>
              <a:lnSpc>
                <a:spcPct val="100000"/>
              </a:lnSpc>
              <a:spcBef>
                <a:spcPts val="0"/>
              </a:spcBef>
              <a:spcAft>
                <a:spcPts val="1000"/>
              </a:spcAft>
            </a:pPr>
            <a:r>
              <a:rPr lang="en-US" dirty="0"/>
              <a:t>This led to rising prices (inflation) and unemployment in the United States. High inflation combined with high unemployment became known as “stagflation”.</a:t>
            </a:r>
          </a:p>
          <a:p>
            <a:pPr marL="0" indent="0">
              <a:buNone/>
            </a:pPr>
            <a:endParaRPr lang="en-US" dirty="0"/>
          </a:p>
        </p:txBody>
      </p:sp>
    </p:spTree>
    <p:extLst>
      <p:ext uri="{BB962C8B-B14F-4D97-AF65-F5344CB8AC3E}">
        <p14:creationId xmlns:p14="http://schemas.microsoft.com/office/powerpoint/2010/main" val="25587411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860</Words>
  <Application>Microsoft Office PowerPoint</Application>
  <PresentationFormat>Widescreen</PresentationFormat>
  <Paragraphs>86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Modern US Presidents</vt:lpstr>
      <vt:lpstr>Richard Nixon Vietnamization</vt:lpstr>
      <vt:lpstr>Richard Nixon</vt:lpstr>
      <vt:lpstr>Richard Nixon</vt:lpstr>
      <vt:lpstr>Richard Nixon</vt:lpstr>
      <vt:lpstr>Richard Nixon Watergate Scandal </vt:lpstr>
      <vt:lpstr>Richard Nixon Resignation</vt:lpstr>
      <vt:lpstr>Richard Nixon</vt:lpstr>
      <vt:lpstr>Gerald Ford</vt:lpstr>
      <vt:lpstr>Jimmy Carter</vt:lpstr>
      <vt:lpstr>Jimmy Carter – Camp David Accords</vt:lpstr>
      <vt:lpstr>Jimmy Carter Iranian Revolution</vt:lpstr>
      <vt:lpstr>Jimmy Carter The Iran Hostage Crisis</vt:lpstr>
      <vt:lpstr>Jimmy Carter – 1980 Presidential Election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US Presidents</dc:title>
  <dc:creator>Jenkins, Denny</dc:creator>
  <cp:lastModifiedBy>Jenkins, Denny</cp:lastModifiedBy>
  <cp:revision>14</cp:revision>
  <dcterms:created xsi:type="dcterms:W3CDTF">2019-04-09T15:15:25Z</dcterms:created>
  <dcterms:modified xsi:type="dcterms:W3CDTF">2019-04-10T14:00:21Z</dcterms:modified>
</cp:coreProperties>
</file>