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9" r:id="rId3"/>
    <p:sldId id="644" r:id="rId4"/>
    <p:sldId id="645" r:id="rId5"/>
    <p:sldId id="661" r:id="rId6"/>
    <p:sldId id="623" r:id="rId7"/>
    <p:sldId id="647" r:id="rId8"/>
    <p:sldId id="648" r:id="rId9"/>
    <p:sldId id="649" r:id="rId10"/>
    <p:sldId id="660" r:id="rId11"/>
    <p:sldId id="625" r:id="rId12"/>
    <p:sldId id="657" r:id="rId13"/>
    <p:sldId id="658" r:id="rId14"/>
    <p:sldId id="659" r:id="rId15"/>
    <p:sldId id="662" r:id="rId16"/>
    <p:sldId id="663" r:id="rId17"/>
    <p:sldId id="664" r:id="rId18"/>
    <p:sldId id="665" r:id="rId19"/>
    <p:sldId id="666" r:id="rId20"/>
    <p:sldId id="650" r:id="rId21"/>
    <p:sldId id="643" r:id="rId22"/>
    <p:sldId id="651" r:id="rId23"/>
    <p:sldId id="652" r:id="rId24"/>
    <p:sldId id="653" r:id="rId25"/>
    <p:sldId id="624" r:id="rId26"/>
    <p:sldId id="654" r:id="rId27"/>
    <p:sldId id="655" r:id="rId28"/>
    <p:sldId id="65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89A858-9079-4CD1-95DB-0A2FFB7DC866}" type="doc">
      <dgm:prSet loTypeId="urn:microsoft.com/office/officeart/2008/layout/Lin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E5913A-ACD1-4801-99AD-148521E8A4B0}">
      <dgm:prSet/>
      <dgm:spPr/>
      <dgm:t>
        <a:bodyPr/>
        <a:lstStyle/>
        <a:p>
          <a:r>
            <a:rPr lang="en-US" b="1" dirty="0"/>
            <a:t>What is monetary policy?</a:t>
          </a:r>
          <a:endParaRPr lang="en-US" dirty="0"/>
        </a:p>
      </dgm:t>
    </dgm:pt>
    <dgm:pt modelId="{033E1654-8DA5-436F-BB3F-26B5142820DD}" type="parTrans" cxnId="{1A7ABBC6-1261-4B2C-8C65-A91BDB03B70D}">
      <dgm:prSet/>
      <dgm:spPr/>
      <dgm:t>
        <a:bodyPr/>
        <a:lstStyle/>
        <a:p>
          <a:endParaRPr lang="en-US"/>
        </a:p>
      </dgm:t>
    </dgm:pt>
    <dgm:pt modelId="{5E1CED81-BF0C-4326-A38E-EAA14DEDE3ED}" type="sibTrans" cxnId="{1A7ABBC6-1261-4B2C-8C65-A91BDB03B70D}">
      <dgm:prSet/>
      <dgm:spPr/>
      <dgm:t>
        <a:bodyPr/>
        <a:lstStyle/>
        <a:p>
          <a:endParaRPr lang="en-US"/>
        </a:p>
      </dgm:t>
    </dgm:pt>
    <dgm:pt modelId="{45E4150C-D6C4-4638-BA7A-6355AC14DBD8}">
      <dgm:prSet/>
      <dgm:spPr/>
      <dgm:t>
        <a:bodyPr/>
        <a:lstStyle/>
        <a:p>
          <a:r>
            <a:rPr lang="en-US" dirty="0"/>
            <a:t>The expansion and/or contraction of the money supply in order to influence the cost and availability of credit.</a:t>
          </a:r>
        </a:p>
      </dgm:t>
    </dgm:pt>
    <dgm:pt modelId="{79290C4B-E644-4C8C-9735-011F857E9CB5}" type="parTrans" cxnId="{74B184F5-E5F2-40FD-A95E-482B0ABB09D8}">
      <dgm:prSet/>
      <dgm:spPr/>
      <dgm:t>
        <a:bodyPr/>
        <a:lstStyle/>
        <a:p>
          <a:endParaRPr lang="en-US"/>
        </a:p>
      </dgm:t>
    </dgm:pt>
    <dgm:pt modelId="{F9439937-AB69-429E-8C5B-EBC24B697FF2}" type="sibTrans" cxnId="{74B184F5-E5F2-40FD-A95E-482B0ABB09D8}">
      <dgm:prSet/>
      <dgm:spPr/>
      <dgm:t>
        <a:bodyPr/>
        <a:lstStyle/>
        <a:p>
          <a:endParaRPr lang="en-US"/>
        </a:p>
      </dgm:t>
    </dgm:pt>
    <dgm:pt modelId="{E899172B-CB21-4D1A-A982-79B7555CBA88}">
      <dgm:prSet/>
      <dgm:spPr/>
      <dgm:t>
        <a:bodyPr/>
        <a:lstStyle/>
        <a:p>
          <a:r>
            <a:rPr lang="en-US" dirty="0"/>
            <a:t>Carried out when a central bank manipulates the money supply.</a:t>
          </a:r>
        </a:p>
      </dgm:t>
    </dgm:pt>
    <dgm:pt modelId="{2C92479C-C11D-4B59-A053-EFE5DEA65436}" type="parTrans" cxnId="{D63C4320-8908-40CF-BA44-939AFA872160}">
      <dgm:prSet/>
      <dgm:spPr/>
      <dgm:t>
        <a:bodyPr/>
        <a:lstStyle/>
        <a:p>
          <a:endParaRPr lang="en-US"/>
        </a:p>
      </dgm:t>
    </dgm:pt>
    <dgm:pt modelId="{009DEE1E-63E2-479E-B531-D7F900E24ECD}" type="sibTrans" cxnId="{D63C4320-8908-40CF-BA44-939AFA872160}">
      <dgm:prSet/>
      <dgm:spPr/>
      <dgm:t>
        <a:bodyPr/>
        <a:lstStyle/>
        <a:p>
          <a:endParaRPr lang="en-US"/>
        </a:p>
      </dgm:t>
    </dgm:pt>
    <dgm:pt modelId="{294C8D87-DB6B-44AD-A963-B8639D039694}" type="pres">
      <dgm:prSet presAssocID="{2689A858-9079-4CD1-95DB-0A2FFB7DC866}" presName="vert0" presStyleCnt="0">
        <dgm:presLayoutVars>
          <dgm:dir/>
          <dgm:animOne val="branch"/>
          <dgm:animLvl val="lvl"/>
        </dgm:presLayoutVars>
      </dgm:prSet>
      <dgm:spPr/>
    </dgm:pt>
    <dgm:pt modelId="{DE857BC3-6511-4FE0-8833-F813D71D19E3}" type="pres">
      <dgm:prSet presAssocID="{6FE5913A-ACD1-4801-99AD-148521E8A4B0}" presName="thickLine" presStyleLbl="alignNode1" presStyleIdx="0" presStyleCnt="3"/>
      <dgm:spPr/>
    </dgm:pt>
    <dgm:pt modelId="{F8861215-A2EC-4B0E-8229-15B7E8423ED5}" type="pres">
      <dgm:prSet presAssocID="{6FE5913A-ACD1-4801-99AD-148521E8A4B0}" presName="horz1" presStyleCnt="0"/>
      <dgm:spPr/>
    </dgm:pt>
    <dgm:pt modelId="{6A5E5C65-4D84-4A9C-A9A6-7699224A472C}" type="pres">
      <dgm:prSet presAssocID="{6FE5913A-ACD1-4801-99AD-148521E8A4B0}" presName="tx1" presStyleLbl="revTx" presStyleIdx="0" presStyleCnt="3"/>
      <dgm:spPr/>
    </dgm:pt>
    <dgm:pt modelId="{2A340D54-F9B1-4FAA-9AA3-175F6FF55CEC}" type="pres">
      <dgm:prSet presAssocID="{6FE5913A-ACD1-4801-99AD-148521E8A4B0}" presName="vert1" presStyleCnt="0"/>
      <dgm:spPr/>
    </dgm:pt>
    <dgm:pt modelId="{8957DAC2-E339-4232-816D-1A582F7CD139}" type="pres">
      <dgm:prSet presAssocID="{45E4150C-D6C4-4638-BA7A-6355AC14DBD8}" presName="thickLine" presStyleLbl="alignNode1" presStyleIdx="1" presStyleCnt="3"/>
      <dgm:spPr/>
    </dgm:pt>
    <dgm:pt modelId="{8FAA4BF3-4F7F-44A3-A4B5-7D7B91986FDD}" type="pres">
      <dgm:prSet presAssocID="{45E4150C-D6C4-4638-BA7A-6355AC14DBD8}" presName="horz1" presStyleCnt="0"/>
      <dgm:spPr/>
    </dgm:pt>
    <dgm:pt modelId="{7886A817-9145-498E-94AC-4E6F84455DF1}" type="pres">
      <dgm:prSet presAssocID="{45E4150C-D6C4-4638-BA7A-6355AC14DBD8}" presName="tx1" presStyleLbl="revTx" presStyleIdx="1" presStyleCnt="3"/>
      <dgm:spPr/>
    </dgm:pt>
    <dgm:pt modelId="{DF677ED9-BF5C-4DB1-9CD4-C6FD643CE9AD}" type="pres">
      <dgm:prSet presAssocID="{45E4150C-D6C4-4638-BA7A-6355AC14DBD8}" presName="vert1" presStyleCnt="0"/>
      <dgm:spPr/>
    </dgm:pt>
    <dgm:pt modelId="{7F890276-27EC-4E70-B5D0-E5A4CE8A437D}" type="pres">
      <dgm:prSet presAssocID="{E899172B-CB21-4D1A-A982-79B7555CBA88}" presName="thickLine" presStyleLbl="alignNode1" presStyleIdx="2" presStyleCnt="3"/>
      <dgm:spPr/>
    </dgm:pt>
    <dgm:pt modelId="{37C2B83D-1B40-400D-8AE8-8E1E94893C29}" type="pres">
      <dgm:prSet presAssocID="{E899172B-CB21-4D1A-A982-79B7555CBA88}" presName="horz1" presStyleCnt="0"/>
      <dgm:spPr/>
    </dgm:pt>
    <dgm:pt modelId="{5681F109-664A-4EC4-98EA-783FC7BD5F3A}" type="pres">
      <dgm:prSet presAssocID="{E899172B-CB21-4D1A-A982-79B7555CBA88}" presName="tx1" presStyleLbl="revTx" presStyleIdx="2" presStyleCnt="3"/>
      <dgm:spPr/>
    </dgm:pt>
    <dgm:pt modelId="{13A0E769-1DDD-4B88-857C-CA31B95EAD50}" type="pres">
      <dgm:prSet presAssocID="{E899172B-CB21-4D1A-A982-79B7555CBA88}" presName="vert1" presStyleCnt="0"/>
      <dgm:spPr/>
    </dgm:pt>
  </dgm:ptLst>
  <dgm:cxnLst>
    <dgm:cxn modelId="{D63C4320-8908-40CF-BA44-939AFA872160}" srcId="{2689A858-9079-4CD1-95DB-0A2FFB7DC866}" destId="{E899172B-CB21-4D1A-A982-79B7555CBA88}" srcOrd="2" destOrd="0" parTransId="{2C92479C-C11D-4B59-A053-EFE5DEA65436}" sibTransId="{009DEE1E-63E2-479E-B531-D7F900E24ECD}"/>
    <dgm:cxn modelId="{E2057A4B-E22C-4993-AE8C-4AC5693E4CA1}" type="presOf" srcId="{E899172B-CB21-4D1A-A982-79B7555CBA88}" destId="{5681F109-664A-4EC4-98EA-783FC7BD5F3A}" srcOrd="0" destOrd="0" presId="urn:microsoft.com/office/officeart/2008/layout/LinedList"/>
    <dgm:cxn modelId="{40B36693-3C3E-490A-A196-E68791A57310}" type="presOf" srcId="{45E4150C-D6C4-4638-BA7A-6355AC14DBD8}" destId="{7886A817-9145-498E-94AC-4E6F84455DF1}" srcOrd="0" destOrd="0" presId="urn:microsoft.com/office/officeart/2008/layout/LinedList"/>
    <dgm:cxn modelId="{1A7ABBC6-1261-4B2C-8C65-A91BDB03B70D}" srcId="{2689A858-9079-4CD1-95DB-0A2FFB7DC866}" destId="{6FE5913A-ACD1-4801-99AD-148521E8A4B0}" srcOrd="0" destOrd="0" parTransId="{033E1654-8DA5-436F-BB3F-26B5142820DD}" sibTransId="{5E1CED81-BF0C-4326-A38E-EAA14DEDE3ED}"/>
    <dgm:cxn modelId="{E80A25D5-82AB-4E49-9722-62A389BA38B9}" type="presOf" srcId="{2689A858-9079-4CD1-95DB-0A2FFB7DC866}" destId="{294C8D87-DB6B-44AD-A963-B8639D039694}" srcOrd="0" destOrd="0" presId="urn:microsoft.com/office/officeart/2008/layout/LinedList"/>
    <dgm:cxn modelId="{74B184F5-E5F2-40FD-A95E-482B0ABB09D8}" srcId="{2689A858-9079-4CD1-95DB-0A2FFB7DC866}" destId="{45E4150C-D6C4-4638-BA7A-6355AC14DBD8}" srcOrd="1" destOrd="0" parTransId="{79290C4B-E644-4C8C-9735-011F857E9CB5}" sibTransId="{F9439937-AB69-429E-8C5B-EBC24B697FF2}"/>
    <dgm:cxn modelId="{1EDB72FF-F325-407F-B1A3-06A51F4B5B4B}" type="presOf" srcId="{6FE5913A-ACD1-4801-99AD-148521E8A4B0}" destId="{6A5E5C65-4D84-4A9C-A9A6-7699224A472C}" srcOrd="0" destOrd="0" presId="urn:microsoft.com/office/officeart/2008/layout/LinedList"/>
    <dgm:cxn modelId="{4B39A6C3-57BA-4D38-8E39-B5CAD6138CFB}" type="presParOf" srcId="{294C8D87-DB6B-44AD-A963-B8639D039694}" destId="{DE857BC3-6511-4FE0-8833-F813D71D19E3}" srcOrd="0" destOrd="0" presId="urn:microsoft.com/office/officeart/2008/layout/LinedList"/>
    <dgm:cxn modelId="{13F16282-305E-4D46-9E42-B37EA2B77562}" type="presParOf" srcId="{294C8D87-DB6B-44AD-A963-B8639D039694}" destId="{F8861215-A2EC-4B0E-8229-15B7E8423ED5}" srcOrd="1" destOrd="0" presId="urn:microsoft.com/office/officeart/2008/layout/LinedList"/>
    <dgm:cxn modelId="{E259191D-F218-479D-8104-999E70FA98FA}" type="presParOf" srcId="{F8861215-A2EC-4B0E-8229-15B7E8423ED5}" destId="{6A5E5C65-4D84-4A9C-A9A6-7699224A472C}" srcOrd="0" destOrd="0" presId="urn:microsoft.com/office/officeart/2008/layout/LinedList"/>
    <dgm:cxn modelId="{FDBD8408-5A9A-4A3C-8F63-3C459744FBA3}" type="presParOf" srcId="{F8861215-A2EC-4B0E-8229-15B7E8423ED5}" destId="{2A340D54-F9B1-4FAA-9AA3-175F6FF55CEC}" srcOrd="1" destOrd="0" presId="urn:microsoft.com/office/officeart/2008/layout/LinedList"/>
    <dgm:cxn modelId="{34421AE5-A9A9-463A-8794-AF05757DAF12}" type="presParOf" srcId="{294C8D87-DB6B-44AD-A963-B8639D039694}" destId="{8957DAC2-E339-4232-816D-1A582F7CD139}" srcOrd="2" destOrd="0" presId="urn:microsoft.com/office/officeart/2008/layout/LinedList"/>
    <dgm:cxn modelId="{6FEFB3B1-2E9D-4A77-A518-64CCDCB3E542}" type="presParOf" srcId="{294C8D87-DB6B-44AD-A963-B8639D039694}" destId="{8FAA4BF3-4F7F-44A3-A4B5-7D7B91986FDD}" srcOrd="3" destOrd="0" presId="urn:microsoft.com/office/officeart/2008/layout/LinedList"/>
    <dgm:cxn modelId="{8C250F86-FD19-48B7-B0D6-CE0049F4C7D9}" type="presParOf" srcId="{8FAA4BF3-4F7F-44A3-A4B5-7D7B91986FDD}" destId="{7886A817-9145-498E-94AC-4E6F84455DF1}" srcOrd="0" destOrd="0" presId="urn:microsoft.com/office/officeart/2008/layout/LinedList"/>
    <dgm:cxn modelId="{68DA981A-7698-4F42-A751-F5677DF383AE}" type="presParOf" srcId="{8FAA4BF3-4F7F-44A3-A4B5-7D7B91986FDD}" destId="{DF677ED9-BF5C-4DB1-9CD4-C6FD643CE9AD}" srcOrd="1" destOrd="0" presId="urn:microsoft.com/office/officeart/2008/layout/LinedList"/>
    <dgm:cxn modelId="{80E0002B-5F53-40B6-8740-B5DD3BC50B68}" type="presParOf" srcId="{294C8D87-DB6B-44AD-A963-B8639D039694}" destId="{7F890276-27EC-4E70-B5D0-E5A4CE8A437D}" srcOrd="4" destOrd="0" presId="urn:microsoft.com/office/officeart/2008/layout/LinedList"/>
    <dgm:cxn modelId="{56DC0A4E-BE71-4E51-A0BE-A8CB3D819D06}" type="presParOf" srcId="{294C8D87-DB6B-44AD-A963-B8639D039694}" destId="{37C2B83D-1B40-400D-8AE8-8E1E94893C29}" srcOrd="5" destOrd="0" presId="urn:microsoft.com/office/officeart/2008/layout/LinedList"/>
    <dgm:cxn modelId="{9A8A1EA6-DD8A-4FE3-B222-E13F4237683F}" type="presParOf" srcId="{37C2B83D-1B40-400D-8AE8-8E1E94893C29}" destId="{5681F109-664A-4EC4-98EA-783FC7BD5F3A}" srcOrd="0" destOrd="0" presId="urn:microsoft.com/office/officeart/2008/layout/LinedList"/>
    <dgm:cxn modelId="{F8CDC1CE-67A2-4FDE-972C-15D86D581C44}" type="presParOf" srcId="{37C2B83D-1B40-400D-8AE8-8E1E94893C29}" destId="{13A0E769-1DDD-4B88-857C-CA31B95EAD5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4C1EB8-56B1-4CF3-B0A7-FC5167CEBB7A}" type="doc">
      <dgm:prSet loTypeId="urn:microsoft.com/office/officeart/2005/8/layout/equation1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42E2219-BBB7-48DE-8EC9-D5EED1C5B33F}">
      <dgm:prSet/>
      <dgm:spPr/>
      <dgm:t>
        <a:bodyPr/>
        <a:lstStyle/>
        <a:p>
          <a:r>
            <a:rPr lang="en-US" dirty="0"/>
            <a:t>Limit Unemployment</a:t>
          </a:r>
        </a:p>
      </dgm:t>
    </dgm:pt>
    <dgm:pt modelId="{84B881F5-EB77-436C-B3A6-EB85ED95321B}" type="parTrans" cxnId="{B99390A2-1098-4FCB-973C-6484DB94AA9F}">
      <dgm:prSet/>
      <dgm:spPr/>
      <dgm:t>
        <a:bodyPr/>
        <a:lstStyle/>
        <a:p>
          <a:endParaRPr lang="en-US"/>
        </a:p>
      </dgm:t>
    </dgm:pt>
    <dgm:pt modelId="{B577B764-9537-4BD3-94CD-C387018CABC7}" type="sibTrans" cxnId="{B99390A2-1098-4FCB-973C-6484DB94AA9F}">
      <dgm:prSet/>
      <dgm:spPr/>
      <dgm:t>
        <a:bodyPr/>
        <a:lstStyle/>
        <a:p>
          <a:endParaRPr lang="en-US"/>
        </a:p>
      </dgm:t>
    </dgm:pt>
    <dgm:pt modelId="{60F44BDE-354B-4DDE-9BCA-2E87449EE7CB}">
      <dgm:prSet/>
      <dgm:spPr/>
      <dgm:t>
        <a:bodyPr/>
        <a:lstStyle/>
        <a:p>
          <a:pPr>
            <a:buNone/>
          </a:pPr>
          <a:r>
            <a:rPr lang="en-US" dirty="0"/>
            <a:t>Control Inflation</a:t>
          </a:r>
        </a:p>
      </dgm:t>
    </dgm:pt>
    <dgm:pt modelId="{ECE3F04D-04BE-4F97-A9AE-BBAF9EA75B32}" type="parTrans" cxnId="{D100F576-7872-4326-9255-221F38B2382F}">
      <dgm:prSet/>
      <dgm:spPr/>
      <dgm:t>
        <a:bodyPr/>
        <a:lstStyle/>
        <a:p>
          <a:endParaRPr lang="en-US"/>
        </a:p>
      </dgm:t>
    </dgm:pt>
    <dgm:pt modelId="{2B084ED6-77DC-4EFB-97F1-9B13D7D046AE}" type="sibTrans" cxnId="{D100F576-7872-4326-9255-221F38B2382F}">
      <dgm:prSet/>
      <dgm:spPr/>
      <dgm:t>
        <a:bodyPr/>
        <a:lstStyle/>
        <a:p>
          <a:endParaRPr lang="en-US"/>
        </a:p>
      </dgm:t>
    </dgm:pt>
    <dgm:pt modelId="{80DCF649-4912-48D5-AE59-3774B2AF00AE}" type="pres">
      <dgm:prSet presAssocID="{934C1EB8-56B1-4CF3-B0A7-FC5167CEBB7A}" presName="linearFlow" presStyleCnt="0">
        <dgm:presLayoutVars>
          <dgm:dir/>
          <dgm:resizeHandles val="exact"/>
        </dgm:presLayoutVars>
      </dgm:prSet>
      <dgm:spPr/>
    </dgm:pt>
    <dgm:pt modelId="{AE24A08B-26D0-43E5-B0B5-20AF7640483D}" type="pres">
      <dgm:prSet presAssocID="{242E2219-BBB7-48DE-8EC9-D5EED1C5B33F}" presName="node" presStyleLbl="node1" presStyleIdx="0" presStyleCnt="2">
        <dgm:presLayoutVars>
          <dgm:bulletEnabled val="1"/>
        </dgm:presLayoutVars>
      </dgm:prSet>
      <dgm:spPr/>
    </dgm:pt>
    <dgm:pt modelId="{55C2C432-0D98-4B61-85E8-94EF33DD26EC}" type="pres">
      <dgm:prSet presAssocID="{B577B764-9537-4BD3-94CD-C387018CABC7}" presName="spacerL" presStyleCnt="0"/>
      <dgm:spPr/>
    </dgm:pt>
    <dgm:pt modelId="{25BC9B48-D53C-4F9C-8F22-A7A7B30A6272}" type="pres">
      <dgm:prSet presAssocID="{B577B764-9537-4BD3-94CD-C387018CABC7}" presName="sibTrans" presStyleLbl="sibTrans2D1" presStyleIdx="0" presStyleCnt="1"/>
      <dgm:spPr>
        <a:prstGeom prst="mathPlus">
          <a:avLst/>
        </a:prstGeom>
      </dgm:spPr>
    </dgm:pt>
    <dgm:pt modelId="{625BC507-58A5-4E40-9959-1E5661BDCAFB}" type="pres">
      <dgm:prSet presAssocID="{B577B764-9537-4BD3-94CD-C387018CABC7}" presName="spacerR" presStyleCnt="0"/>
      <dgm:spPr/>
    </dgm:pt>
    <dgm:pt modelId="{B360A960-F47E-4EC4-9E62-100C333DCB57}" type="pres">
      <dgm:prSet presAssocID="{60F44BDE-354B-4DDE-9BCA-2E87449EE7CB}" presName="node" presStyleLbl="node1" presStyleIdx="1" presStyleCnt="2">
        <dgm:presLayoutVars>
          <dgm:bulletEnabled val="1"/>
        </dgm:presLayoutVars>
      </dgm:prSet>
      <dgm:spPr/>
    </dgm:pt>
  </dgm:ptLst>
  <dgm:cxnLst>
    <dgm:cxn modelId="{0CE17216-43DB-4D1D-B584-F57255649015}" type="presOf" srcId="{B577B764-9537-4BD3-94CD-C387018CABC7}" destId="{25BC9B48-D53C-4F9C-8F22-A7A7B30A6272}" srcOrd="0" destOrd="0" presId="urn:microsoft.com/office/officeart/2005/8/layout/equation1"/>
    <dgm:cxn modelId="{0739F651-AC45-442B-9C37-84D6C0E04CC4}" type="presOf" srcId="{934C1EB8-56B1-4CF3-B0A7-FC5167CEBB7A}" destId="{80DCF649-4912-48D5-AE59-3774B2AF00AE}" srcOrd="0" destOrd="0" presId="urn:microsoft.com/office/officeart/2005/8/layout/equation1"/>
    <dgm:cxn modelId="{D100F576-7872-4326-9255-221F38B2382F}" srcId="{934C1EB8-56B1-4CF3-B0A7-FC5167CEBB7A}" destId="{60F44BDE-354B-4DDE-9BCA-2E87449EE7CB}" srcOrd="1" destOrd="0" parTransId="{ECE3F04D-04BE-4F97-A9AE-BBAF9EA75B32}" sibTransId="{2B084ED6-77DC-4EFB-97F1-9B13D7D046AE}"/>
    <dgm:cxn modelId="{B99390A2-1098-4FCB-973C-6484DB94AA9F}" srcId="{934C1EB8-56B1-4CF3-B0A7-FC5167CEBB7A}" destId="{242E2219-BBB7-48DE-8EC9-D5EED1C5B33F}" srcOrd="0" destOrd="0" parTransId="{84B881F5-EB77-436C-B3A6-EB85ED95321B}" sibTransId="{B577B764-9537-4BD3-94CD-C387018CABC7}"/>
    <dgm:cxn modelId="{9BD89DAC-4CEB-477D-A6F4-87ACBBA9A37D}" type="presOf" srcId="{242E2219-BBB7-48DE-8EC9-D5EED1C5B33F}" destId="{AE24A08B-26D0-43E5-B0B5-20AF7640483D}" srcOrd="0" destOrd="0" presId="urn:microsoft.com/office/officeart/2005/8/layout/equation1"/>
    <dgm:cxn modelId="{596C4BC3-E4D1-4F77-AABF-6656F66EF4AE}" type="presOf" srcId="{60F44BDE-354B-4DDE-9BCA-2E87449EE7CB}" destId="{B360A960-F47E-4EC4-9E62-100C333DCB57}" srcOrd="0" destOrd="0" presId="urn:microsoft.com/office/officeart/2005/8/layout/equation1"/>
    <dgm:cxn modelId="{4BDBC5CF-CF79-40F4-A046-189F208EABA3}" type="presParOf" srcId="{80DCF649-4912-48D5-AE59-3774B2AF00AE}" destId="{AE24A08B-26D0-43E5-B0B5-20AF7640483D}" srcOrd="0" destOrd="0" presId="urn:microsoft.com/office/officeart/2005/8/layout/equation1"/>
    <dgm:cxn modelId="{E267804C-9EA7-4BE7-A69B-5AAC6BE84C53}" type="presParOf" srcId="{80DCF649-4912-48D5-AE59-3774B2AF00AE}" destId="{55C2C432-0D98-4B61-85E8-94EF33DD26EC}" srcOrd="1" destOrd="0" presId="urn:microsoft.com/office/officeart/2005/8/layout/equation1"/>
    <dgm:cxn modelId="{85582908-BB42-4E36-B63C-07E9EC0F79FD}" type="presParOf" srcId="{80DCF649-4912-48D5-AE59-3774B2AF00AE}" destId="{25BC9B48-D53C-4F9C-8F22-A7A7B30A6272}" srcOrd="2" destOrd="0" presId="urn:microsoft.com/office/officeart/2005/8/layout/equation1"/>
    <dgm:cxn modelId="{5881E4BE-065E-4BA8-BFCE-959522322EE6}" type="presParOf" srcId="{80DCF649-4912-48D5-AE59-3774B2AF00AE}" destId="{625BC507-58A5-4E40-9959-1E5661BDCAFB}" srcOrd="3" destOrd="0" presId="urn:microsoft.com/office/officeart/2005/8/layout/equation1"/>
    <dgm:cxn modelId="{01045F80-FA08-4EA3-AA40-2DD1F4CB1783}" type="presParOf" srcId="{80DCF649-4912-48D5-AE59-3774B2AF00AE}" destId="{B360A960-F47E-4EC4-9E62-100C333DCB57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F6FBDC-5253-489F-B84C-247DB540CD50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393EE1D-547F-441C-91A7-7521D8FFEAC2}">
      <dgm:prSet custT="1"/>
      <dgm:spPr/>
      <dgm:t>
        <a:bodyPr/>
        <a:lstStyle/>
        <a:p>
          <a:r>
            <a:rPr lang="en-US" sz="3200" b="1" dirty="0"/>
            <a:t>Expansionary Monetary Policy</a:t>
          </a:r>
          <a:endParaRPr lang="en-US" sz="3200" dirty="0"/>
        </a:p>
      </dgm:t>
    </dgm:pt>
    <dgm:pt modelId="{BD955E55-E905-43BF-A6E2-1F45F868587A}" type="parTrans" cxnId="{FFB5146E-CE36-47ED-B97A-BB70DE4DEADA}">
      <dgm:prSet/>
      <dgm:spPr/>
      <dgm:t>
        <a:bodyPr/>
        <a:lstStyle/>
        <a:p>
          <a:endParaRPr lang="en-US"/>
        </a:p>
      </dgm:t>
    </dgm:pt>
    <dgm:pt modelId="{EB82CCEB-5B20-4015-AB48-C9CB5658C233}" type="sibTrans" cxnId="{FFB5146E-CE36-47ED-B97A-BB70DE4DEADA}">
      <dgm:prSet/>
      <dgm:spPr/>
      <dgm:t>
        <a:bodyPr/>
        <a:lstStyle/>
        <a:p>
          <a:endParaRPr lang="en-US"/>
        </a:p>
      </dgm:t>
    </dgm:pt>
    <dgm:pt modelId="{3446CF2B-4A64-4D32-AFCC-B1FE8BBDB0DF}">
      <dgm:prSet custT="1"/>
      <dgm:spPr/>
      <dgm:t>
        <a:bodyPr/>
        <a:lstStyle/>
        <a:p>
          <a:r>
            <a:rPr lang="en-US" sz="3200" dirty="0"/>
            <a:t>Increasing the money supply to lower unemployment by increasing the amount of credit available and decreasing interest rates.</a:t>
          </a:r>
        </a:p>
      </dgm:t>
    </dgm:pt>
    <dgm:pt modelId="{102C104E-F75D-4707-9E89-479828F3B360}" type="parTrans" cxnId="{0B242BDA-A785-41ED-A865-6CDEE32903CE}">
      <dgm:prSet/>
      <dgm:spPr/>
      <dgm:t>
        <a:bodyPr/>
        <a:lstStyle/>
        <a:p>
          <a:endParaRPr lang="en-US"/>
        </a:p>
      </dgm:t>
    </dgm:pt>
    <dgm:pt modelId="{95C9A55B-E704-48F3-B983-DC8313C8D75E}" type="sibTrans" cxnId="{0B242BDA-A785-41ED-A865-6CDEE32903CE}">
      <dgm:prSet/>
      <dgm:spPr/>
      <dgm:t>
        <a:bodyPr/>
        <a:lstStyle/>
        <a:p>
          <a:endParaRPr lang="en-US"/>
        </a:p>
      </dgm:t>
    </dgm:pt>
    <dgm:pt modelId="{42130BDE-527C-45B4-90BA-A97A3344D701}">
      <dgm:prSet custT="1"/>
      <dgm:spPr/>
      <dgm:t>
        <a:bodyPr/>
        <a:lstStyle/>
        <a:p>
          <a:r>
            <a:rPr lang="en-US" sz="3200" dirty="0"/>
            <a:t>Can lead to increased inflation. Lending and investment increase, causing price changes to speed up.</a:t>
          </a:r>
        </a:p>
      </dgm:t>
    </dgm:pt>
    <dgm:pt modelId="{33792C77-2CBE-4D40-913A-23C40CCCF330}" type="parTrans" cxnId="{DDEB8CA0-817B-49D9-A33F-C7AAEE7106A9}">
      <dgm:prSet/>
      <dgm:spPr/>
      <dgm:t>
        <a:bodyPr/>
        <a:lstStyle/>
        <a:p>
          <a:endParaRPr lang="en-US"/>
        </a:p>
      </dgm:t>
    </dgm:pt>
    <dgm:pt modelId="{1982B985-3592-4862-A058-FD8BB7B023AF}" type="sibTrans" cxnId="{DDEB8CA0-817B-49D9-A33F-C7AAEE7106A9}">
      <dgm:prSet/>
      <dgm:spPr/>
      <dgm:t>
        <a:bodyPr/>
        <a:lstStyle/>
        <a:p>
          <a:endParaRPr lang="en-US"/>
        </a:p>
      </dgm:t>
    </dgm:pt>
    <dgm:pt modelId="{02620B28-652E-4EAC-BF54-D939A2BFD5EF}" type="pres">
      <dgm:prSet presAssocID="{84F6FBDC-5253-489F-B84C-247DB540CD50}" presName="linear" presStyleCnt="0">
        <dgm:presLayoutVars>
          <dgm:animLvl val="lvl"/>
          <dgm:resizeHandles val="exact"/>
        </dgm:presLayoutVars>
      </dgm:prSet>
      <dgm:spPr/>
    </dgm:pt>
    <dgm:pt modelId="{23F4094A-F0EA-4DEB-94E7-C43068FEA20B}" type="pres">
      <dgm:prSet presAssocID="{5393EE1D-547F-441C-91A7-7521D8FFEAC2}" presName="parentText" presStyleLbl="node1" presStyleIdx="0" presStyleCnt="3" custScaleY="48337" custLinFactNeighborX="-339">
        <dgm:presLayoutVars>
          <dgm:chMax val="0"/>
          <dgm:bulletEnabled val="1"/>
        </dgm:presLayoutVars>
      </dgm:prSet>
      <dgm:spPr/>
    </dgm:pt>
    <dgm:pt modelId="{359B513D-A2AD-4224-A10C-CB3F83EC4857}" type="pres">
      <dgm:prSet presAssocID="{EB82CCEB-5B20-4015-AB48-C9CB5658C233}" presName="spacer" presStyleCnt="0"/>
      <dgm:spPr/>
    </dgm:pt>
    <dgm:pt modelId="{35F6CD34-31BA-4059-8407-E1EC0757DD46}" type="pres">
      <dgm:prSet presAssocID="{3446CF2B-4A64-4D32-AFCC-B1FE8BBDB0DF}" presName="parentText" presStyleLbl="node1" presStyleIdx="1" presStyleCnt="3" custLinFactNeighborX="-339">
        <dgm:presLayoutVars>
          <dgm:chMax val="0"/>
          <dgm:bulletEnabled val="1"/>
        </dgm:presLayoutVars>
      </dgm:prSet>
      <dgm:spPr/>
    </dgm:pt>
    <dgm:pt modelId="{6C38C2EE-1F2C-413A-9727-ADEE5ECFF7BC}" type="pres">
      <dgm:prSet presAssocID="{95C9A55B-E704-48F3-B983-DC8313C8D75E}" presName="spacer" presStyleCnt="0"/>
      <dgm:spPr/>
    </dgm:pt>
    <dgm:pt modelId="{079D363C-B6B1-4F7F-9593-2B9F45CC939F}" type="pres">
      <dgm:prSet presAssocID="{42130BDE-527C-45B4-90BA-A97A3344D70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0052046-F3DD-425E-9AFF-85D87AA5AA42}" type="presOf" srcId="{42130BDE-527C-45B4-90BA-A97A3344D701}" destId="{079D363C-B6B1-4F7F-9593-2B9F45CC939F}" srcOrd="0" destOrd="0" presId="urn:microsoft.com/office/officeart/2005/8/layout/vList2"/>
    <dgm:cxn modelId="{FFB5146E-CE36-47ED-B97A-BB70DE4DEADA}" srcId="{84F6FBDC-5253-489F-B84C-247DB540CD50}" destId="{5393EE1D-547F-441C-91A7-7521D8FFEAC2}" srcOrd="0" destOrd="0" parTransId="{BD955E55-E905-43BF-A6E2-1F45F868587A}" sibTransId="{EB82CCEB-5B20-4015-AB48-C9CB5658C233}"/>
    <dgm:cxn modelId="{60C93B74-4273-400A-AD63-748157661897}" type="presOf" srcId="{84F6FBDC-5253-489F-B84C-247DB540CD50}" destId="{02620B28-652E-4EAC-BF54-D939A2BFD5EF}" srcOrd="0" destOrd="0" presId="urn:microsoft.com/office/officeart/2005/8/layout/vList2"/>
    <dgm:cxn modelId="{7688A08F-C191-45F9-8849-49551EB7FD96}" type="presOf" srcId="{3446CF2B-4A64-4D32-AFCC-B1FE8BBDB0DF}" destId="{35F6CD34-31BA-4059-8407-E1EC0757DD46}" srcOrd="0" destOrd="0" presId="urn:microsoft.com/office/officeart/2005/8/layout/vList2"/>
    <dgm:cxn modelId="{DDEB8CA0-817B-49D9-A33F-C7AAEE7106A9}" srcId="{84F6FBDC-5253-489F-B84C-247DB540CD50}" destId="{42130BDE-527C-45B4-90BA-A97A3344D701}" srcOrd="2" destOrd="0" parTransId="{33792C77-2CBE-4D40-913A-23C40CCCF330}" sibTransId="{1982B985-3592-4862-A058-FD8BB7B023AF}"/>
    <dgm:cxn modelId="{9390A5CD-E79A-4AED-9E35-4B11FDBEA13A}" type="presOf" srcId="{5393EE1D-547F-441C-91A7-7521D8FFEAC2}" destId="{23F4094A-F0EA-4DEB-94E7-C43068FEA20B}" srcOrd="0" destOrd="0" presId="urn:microsoft.com/office/officeart/2005/8/layout/vList2"/>
    <dgm:cxn modelId="{0B242BDA-A785-41ED-A865-6CDEE32903CE}" srcId="{84F6FBDC-5253-489F-B84C-247DB540CD50}" destId="{3446CF2B-4A64-4D32-AFCC-B1FE8BBDB0DF}" srcOrd="1" destOrd="0" parTransId="{102C104E-F75D-4707-9E89-479828F3B360}" sibTransId="{95C9A55B-E704-48F3-B983-DC8313C8D75E}"/>
    <dgm:cxn modelId="{546FF983-90E2-4EF4-A745-0B7E0F36AADE}" type="presParOf" srcId="{02620B28-652E-4EAC-BF54-D939A2BFD5EF}" destId="{23F4094A-F0EA-4DEB-94E7-C43068FEA20B}" srcOrd="0" destOrd="0" presId="urn:microsoft.com/office/officeart/2005/8/layout/vList2"/>
    <dgm:cxn modelId="{40496EA9-74C6-405C-BF79-CC3ACCD438DF}" type="presParOf" srcId="{02620B28-652E-4EAC-BF54-D939A2BFD5EF}" destId="{359B513D-A2AD-4224-A10C-CB3F83EC4857}" srcOrd="1" destOrd="0" presId="urn:microsoft.com/office/officeart/2005/8/layout/vList2"/>
    <dgm:cxn modelId="{F02103D6-76B1-4DB4-B757-A3EF3FD41880}" type="presParOf" srcId="{02620B28-652E-4EAC-BF54-D939A2BFD5EF}" destId="{35F6CD34-31BA-4059-8407-E1EC0757DD46}" srcOrd="2" destOrd="0" presId="urn:microsoft.com/office/officeart/2005/8/layout/vList2"/>
    <dgm:cxn modelId="{BDFF69B2-C75E-4915-A8FB-F0D704B0183C}" type="presParOf" srcId="{02620B28-652E-4EAC-BF54-D939A2BFD5EF}" destId="{6C38C2EE-1F2C-413A-9727-ADEE5ECFF7BC}" srcOrd="3" destOrd="0" presId="urn:microsoft.com/office/officeart/2005/8/layout/vList2"/>
    <dgm:cxn modelId="{125D93D1-5C0E-43CC-BC0A-81EF41325BDB}" type="presParOf" srcId="{02620B28-652E-4EAC-BF54-D939A2BFD5EF}" destId="{079D363C-B6B1-4F7F-9593-2B9F45CC939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F6FBDC-5253-489F-B84C-247DB540CD50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393EE1D-547F-441C-91A7-7521D8FFEAC2}">
      <dgm:prSet custT="1"/>
      <dgm:spPr/>
      <dgm:t>
        <a:bodyPr/>
        <a:lstStyle/>
        <a:p>
          <a:r>
            <a:rPr lang="en-US" sz="3200" b="1" dirty="0"/>
            <a:t>Contractionary Monetary Policy</a:t>
          </a:r>
          <a:endParaRPr lang="en-US" sz="3200" dirty="0"/>
        </a:p>
      </dgm:t>
    </dgm:pt>
    <dgm:pt modelId="{BD955E55-E905-43BF-A6E2-1F45F868587A}" type="parTrans" cxnId="{FFB5146E-CE36-47ED-B97A-BB70DE4DEADA}">
      <dgm:prSet/>
      <dgm:spPr/>
      <dgm:t>
        <a:bodyPr/>
        <a:lstStyle/>
        <a:p>
          <a:endParaRPr lang="en-US"/>
        </a:p>
      </dgm:t>
    </dgm:pt>
    <dgm:pt modelId="{EB82CCEB-5B20-4015-AB48-C9CB5658C233}" type="sibTrans" cxnId="{FFB5146E-CE36-47ED-B97A-BB70DE4DEADA}">
      <dgm:prSet/>
      <dgm:spPr/>
      <dgm:t>
        <a:bodyPr/>
        <a:lstStyle/>
        <a:p>
          <a:endParaRPr lang="en-US"/>
        </a:p>
      </dgm:t>
    </dgm:pt>
    <dgm:pt modelId="{3446CF2B-4A64-4D32-AFCC-B1FE8BBDB0DF}">
      <dgm:prSet custT="1"/>
      <dgm:spPr/>
      <dgm:t>
        <a:bodyPr/>
        <a:lstStyle/>
        <a:p>
          <a:r>
            <a:rPr lang="en-US" sz="3200" dirty="0"/>
            <a:t>Decreasing the money supply to </a:t>
          </a:r>
          <a:r>
            <a:rPr lang="en-US" sz="3200" dirty="0" err="1"/>
            <a:t>to</a:t>
          </a:r>
          <a:r>
            <a:rPr lang="en-US" sz="3200" dirty="0"/>
            <a:t> decrease inflation by decreasing the amount of credit available and increasing interest rates.</a:t>
          </a:r>
        </a:p>
      </dgm:t>
    </dgm:pt>
    <dgm:pt modelId="{102C104E-F75D-4707-9E89-479828F3B360}" type="parTrans" cxnId="{0B242BDA-A785-41ED-A865-6CDEE32903CE}">
      <dgm:prSet/>
      <dgm:spPr/>
      <dgm:t>
        <a:bodyPr/>
        <a:lstStyle/>
        <a:p>
          <a:endParaRPr lang="en-US"/>
        </a:p>
      </dgm:t>
    </dgm:pt>
    <dgm:pt modelId="{95C9A55B-E704-48F3-B983-DC8313C8D75E}" type="sibTrans" cxnId="{0B242BDA-A785-41ED-A865-6CDEE32903CE}">
      <dgm:prSet/>
      <dgm:spPr/>
      <dgm:t>
        <a:bodyPr/>
        <a:lstStyle/>
        <a:p>
          <a:endParaRPr lang="en-US"/>
        </a:p>
      </dgm:t>
    </dgm:pt>
    <dgm:pt modelId="{42130BDE-527C-45B4-90BA-A97A3344D701}">
      <dgm:prSet custT="1"/>
      <dgm:spPr/>
      <dgm:t>
        <a:bodyPr/>
        <a:lstStyle/>
        <a:p>
          <a:r>
            <a:rPr lang="en-US" sz="3200" dirty="0"/>
            <a:t>Can lead to slower economic growth and declining inflation.  Lending and investments decline causing price increases to slow down </a:t>
          </a:r>
        </a:p>
      </dgm:t>
    </dgm:pt>
    <dgm:pt modelId="{33792C77-2CBE-4D40-913A-23C40CCCF330}" type="parTrans" cxnId="{DDEB8CA0-817B-49D9-A33F-C7AAEE7106A9}">
      <dgm:prSet/>
      <dgm:spPr/>
      <dgm:t>
        <a:bodyPr/>
        <a:lstStyle/>
        <a:p>
          <a:endParaRPr lang="en-US"/>
        </a:p>
      </dgm:t>
    </dgm:pt>
    <dgm:pt modelId="{1982B985-3592-4862-A058-FD8BB7B023AF}" type="sibTrans" cxnId="{DDEB8CA0-817B-49D9-A33F-C7AAEE7106A9}">
      <dgm:prSet/>
      <dgm:spPr/>
      <dgm:t>
        <a:bodyPr/>
        <a:lstStyle/>
        <a:p>
          <a:endParaRPr lang="en-US"/>
        </a:p>
      </dgm:t>
    </dgm:pt>
    <dgm:pt modelId="{02620B28-652E-4EAC-BF54-D939A2BFD5EF}" type="pres">
      <dgm:prSet presAssocID="{84F6FBDC-5253-489F-B84C-247DB540CD50}" presName="linear" presStyleCnt="0">
        <dgm:presLayoutVars>
          <dgm:animLvl val="lvl"/>
          <dgm:resizeHandles val="exact"/>
        </dgm:presLayoutVars>
      </dgm:prSet>
      <dgm:spPr/>
    </dgm:pt>
    <dgm:pt modelId="{23F4094A-F0EA-4DEB-94E7-C43068FEA20B}" type="pres">
      <dgm:prSet presAssocID="{5393EE1D-547F-441C-91A7-7521D8FFEAC2}" presName="parentText" presStyleLbl="node1" presStyleIdx="0" presStyleCnt="3" custScaleY="48337" custLinFactNeighborX="-339">
        <dgm:presLayoutVars>
          <dgm:chMax val="0"/>
          <dgm:bulletEnabled val="1"/>
        </dgm:presLayoutVars>
      </dgm:prSet>
      <dgm:spPr/>
    </dgm:pt>
    <dgm:pt modelId="{359B513D-A2AD-4224-A10C-CB3F83EC4857}" type="pres">
      <dgm:prSet presAssocID="{EB82CCEB-5B20-4015-AB48-C9CB5658C233}" presName="spacer" presStyleCnt="0"/>
      <dgm:spPr/>
    </dgm:pt>
    <dgm:pt modelId="{35F6CD34-31BA-4059-8407-E1EC0757DD46}" type="pres">
      <dgm:prSet presAssocID="{3446CF2B-4A64-4D32-AFCC-B1FE8BBDB0DF}" presName="parentText" presStyleLbl="node1" presStyleIdx="1" presStyleCnt="3" custLinFactNeighborX="-339">
        <dgm:presLayoutVars>
          <dgm:chMax val="0"/>
          <dgm:bulletEnabled val="1"/>
        </dgm:presLayoutVars>
      </dgm:prSet>
      <dgm:spPr/>
    </dgm:pt>
    <dgm:pt modelId="{6C38C2EE-1F2C-413A-9727-ADEE5ECFF7BC}" type="pres">
      <dgm:prSet presAssocID="{95C9A55B-E704-48F3-B983-DC8313C8D75E}" presName="spacer" presStyleCnt="0"/>
      <dgm:spPr/>
    </dgm:pt>
    <dgm:pt modelId="{079D363C-B6B1-4F7F-9593-2B9F45CC939F}" type="pres">
      <dgm:prSet presAssocID="{42130BDE-527C-45B4-90BA-A97A3344D70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0052046-F3DD-425E-9AFF-85D87AA5AA42}" type="presOf" srcId="{42130BDE-527C-45B4-90BA-A97A3344D701}" destId="{079D363C-B6B1-4F7F-9593-2B9F45CC939F}" srcOrd="0" destOrd="0" presId="urn:microsoft.com/office/officeart/2005/8/layout/vList2"/>
    <dgm:cxn modelId="{FFB5146E-CE36-47ED-B97A-BB70DE4DEADA}" srcId="{84F6FBDC-5253-489F-B84C-247DB540CD50}" destId="{5393EE1D-547F-441C-91A7-7521D8FFEAC2}" srcOrd="0" destOrd="0" parTransId="{BD955E55-E905-43BF-A6E2-1F45F868587A}" sibTransId="{EB82CCEB-5B20-4015-AB48-C9CB5658C233}"/>
    <dgm:cxn modelId="{60C93B74-4273-400A-AD63-748157661897}" type="presOf" srcId="{84F6FBDC-5253-489F-B84C-247DB540CD50}" destId="{02620B28-652E-4EAC-BF54-D939A2BFD5EF}" srcOrd="0" destOrd="0" presId="urn:microsoft.com/office/officeart/2005/8/layout/vList2"/>
    <dgm:cxn modelId="{7688A08F-C191-45F9-8849-49551EB7FD96}" type="presOf" srcId="{3446CF2B-4A64-4D32-AFCC-B1FE8BBDB0DF}" destId="{35F6CD34-31BA-4059-8407-E1EC0757DD46}" srcOrd="0" destOrd="0" presId="urn:microsoft.com/office/officeart/2005/8/layout/vList2"/>
    <dgm:cxn modelId="{DDEB8CA0-817B-49D9-A33F-C7AAEE7106A9}" srcId="{84F6FBDC-5253-489F-B84C-247DB540CD50}" destId="{42130BDE-527C-45B4-90BA-A97A3344D701}" srcOrd="2" destOrd="0" parTransId="{33792C77-2CBE-4D40-913A-23C40CCCF330}" sibTransId="{1982B985-3592-4862-A058-FD8BB7B023AF}"/>
    <dgm:cxn modelId="{9390A5CD-E79A-4AED-9E35-4B11FDBEA13A}" type="presOf" srcId="{5393EE1D-547F-441C-91A7-7521D8FFEAC2}" destId="{23F4094A-F0EA-4DEB-94E7-C43068FEA20B}" srcOrd="0" destOrd="0" presId="urn:microsoft.com/office/officeart/2005/8/layout/vList2"/>
    <dgm:cxn modelId="{0B242BDA-A785-41ED-A865-6CDEE32903CE}" srcId="{84F6FBDC-5253-489F-B84C-247DB540CD50}" destId="{3446CF2B-4A64-4D32-AFCC-B1FE8BBDB0DF}" srcOrd="1" destOrd="0" parTransId="{102C104E-F75D-4707-9E89-479828F3B360}" sibTransId="{95C9A55B-E704-48F3-B983-DC8313C8D75E}"/>
    <dgm:cxn modelId="{546FF983-90E2-4EF4-A745-0B7E0F36AADE}" type="presParOf" srcId="{02620B28-652E-4EAC-BF54-D939A2BFD5EF}" destId="{23F4094A-F0EA-4DEB-94E7-C43068FEA20B}" srcOrd="0" destOrd="0" presId="urn:microsoft.com/office/officeart/2005/8/layout/vList2"/>
    <dgm:cxn modelId="{40496EA9-74C6-405C-BF79-CC3ACCD438DF}" type="presParOf" srcId="{02620B28-652E-4EAC-BF54-D939A2BFD5EF}" destId="{359B513D-A2AD-4224-A10C-CB3F83EC4857}" srcOrd="1" destOrd="0" presId="urn:microsoft.com/office/officeart/2005/8/layout/vList2"/>
    <dgm:cxn modelId="{F02103D6-76B1-4DB4-B757-A3EF3FD41880}" type="presParOf" srcId="{02620B28-652E-4EAC-BF54-D939A2BFD5EF}" destId="{35F6CD34-31BA-4059-8407-E1EC0757DD46}" srcOrd="2" destOrd="0" presId="urn:microsoft.com/office/officeart/2005/8/layout/vList2"/>
    <dgm:cxn modelId="{BDFF69B2-C75E-4915-A8FB-F0D704B0183C}" type="presParOf" srcId="{02620B28-652E-4EAC-BF54-D939A2BFD5EF}" destId="{6C38C2EE-1F2C-413A-9727-ADEE5ECFF7BC}" srcOrd="3" destOrd="0" presId="urn:microsoft.com/office/officeart/2005/8/layout/vList2"/>
    <dgm:cxn modelId="{125D93D1-5C0E-43CC-BC0A-81EF41325BDB}" type="presParOf" srcId="{02620B28-652E-4EAC-BF54-D939A2BFD5EF}" destId="{079D363C-B6B1-4F7F-9593-2B9F45CC939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65B8C5-478E-4788-B7C5-2EBA59DCDA3F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2006549-C946-47D2-B76E-270BE7A69027}">
      <dgm:prSet custT="1"/>
      <dgm:spPr/>
      <dgm:t>
        <a:bodyPr/>
        <a:lstStyle/>
        <a:p>
          <a:r>
            <a:rPr lang="en-US" sz="3200" b="1" dirty="0"/>
            <a:t>What is the Federal Reserve?</a:t>
          </a:r>
          <a:endParaRPr lang="en-US" sz="3200" dirty="0"/>
        </a:p>
      </dgm:t>
    </dgm:pt>
    <dgm:pt modelId="{00C1A113-9D70-4DBD-9B6F-5F441F1962D2}" type="parTrans" cxnId="{1B05C043-6243-438F-9AA8-6E1F537B8FFE}">
      <dgm:prSet/>
      <dgm:spPr/>
      <dgm:t>
        <a:bodyPr/>
        <a:lstStyle/>
        <a:p>
          <a:endParaRPr lang="en-US"/>
        </a:p>
      </dgm:t>
    </dgm:pt>
    <dgm:pt modelId="{A62136B0-9285-4EED-BD83-EAB0F8912922}" type="sibTrans" cxnId="{1B05C043-6243-438F-9AA8-6E1F537B8FFE}">
      <dgm:prSet/>
      <dgm:spPr/>
      <dgm:t>
        <a:bodyPr/>
        <a:lstStyle/>
        <a:p>
          <a:endParaRPr lang="en-US"/>
        </a:p>
      </dgm:t>
    </dgm:pt>
    <dgm:pt modelId="{4EB06A53-2AB3-4B64-AD15-F9E60A575CEA}">
      <dgm:prSet/>
      <dgm:spPr/>
      <dgm:t>
        <a:bodyPr/>
        <a:lstStyle/>
        <a:p>
          <a:r>
            <a:rPr lang="en-US" dirty="0"/>
            <a:t>The “Fed” is the central bank of the United States.</a:t>
          </a:r>
        </a:p>
      </dgm:t>
    </dgm:pt>
    <dgm:pt modelId="{D2049622-4A7B-4C0B-9B25-42AEE55FCBB2}" type="parTrans" cxnId="{38791EB1-9DF8-4B3D-A022-6D5CC17D03F6}">
      <dgm:prSet/>
      <dgm:spPr/>
      <dgm:t>
        <a:bodyPr/>
        <a:lstStyle/>
        <a:p>
          <a:endParaRPr lang="en-US"/>
        </a:p>
      </dgm:t>
    </dgm:pt>
    <dgm:pt modelId="{8E52F21E-ED79-45BC-B1D7-7E82DC498310}" type="sibTrans" cxnId="{38791EB1-9DF8-4B3D-A022-6D5CC17D03F6}">
      <dgm:prSet/>
      <dgm:spPr/>
      <dgm:t>
        <a:bodyPr/>
        <a:lstStyle/>
        <a:p>
          <a:endParaRPr lang="en-US"/>
        </a:p>
      </dgm:t>
    </dgm:pt>
    <dgm:pt modelId="{C3CB9264-4901-4915-B134-A71B42476870}">
      <dgm:prSet/>
      <dgm:spPr/>
      <dgm:t>
        <a:bodyPr/>
        <a:lstStyle/>
        <a:p>
          <a:r>
            <a:rPr lang="en-US" dirty="0"/>
            <a:t>It was established to regulate U.S. banks and to implement monetary policy </a:t>
          </a:r>
        </a:p>
      </dgm:t>
    </dgm:pt>
    <dgm:pt modelId="{02CE090D-55A9-46FB-AF4B-A2C9B9005FE8}" type="parTrans" cxnId="{7F6DF2CD-D405-44FE-B123-352400B3DEA0}">
      <dgm:prSet/>
      <dgm:spPr/>
      <dgm:t>
        <a:bodyPr/>
        <a:lstStyle/>
        <a:p>
          <a:endParaRPr lang="en-US"/>
        </a:p>
      </dgm:t>
    </dgm:pt>
    <dgm:pt modelId="{4FDB94B6-52D0-456C-958B-546C7E8D0C04}" type="sibTrans" cxnId="{7F6DF2CD-D405-44FE-B123-352400B3DEA0}">
      <dgm:prSet/>
      <dgm:spPr/>
      <dgm:t>
        <a:bodyPr/>
        <a:lstStyle/>
        <a:p>
          <a:endParaRPr lang="en-US"/>
        </a:p>
      </dgm:t>
    </dgm:pt>
    <dgm:pt modelId="{3D50BC6A-B61A-44F0-89DC-028D4EE4AF12}">
      <dgm:prSet/>
      <dgm:spPr/>
      <dgm:t>
        <a:bodyPr/>
        <a:lstStyle/>
        <a:p>
          <a:r>
            <a:rPr lang="en-US" dirty="0"/>
            <a:t>Created by the Federal Reserve Act of 1913.</a:t>
          </a:r>
        </a:p>
      </dgm:t>
    </dgm:pt>
    <dgm:pt modelId="{97C14E3D-A964-4EAF-B124-9372E89A1CFE}" type="parTrans" cxnId="{8BD24261-724D-4677-8A9A-0F7FC9D03A61}">
      <dgm:prSet/>
      <dgm:spPr/>
      <dgm:t>
        <a:bodyPr/>
        <a:lstStyle/>
        <a:p>
          <a:endParaRPr lang="en-US"/>
        </a:p>
      </dgm:t>
    </dgm:pt>
    <dgm:pt modelId="{50B23266-0DA6-4159-9CB2-F5DC6DCD6DF1}" type="sibTrans" cxnId="{8BD24261-724D-4677-8A9A-0F7FC9D03A61}">
      <dgm:prSet/>
      <dgm:spPr/>
      <dgm:t>
        <a:bodyPr/>
        <a:lstStyle/>
        <a:p>
          <a:endParaRPr lang="en-US"/>
        </a:p>
      </dgm:t>
    </dgm:pt>
    <dgm:pt modelId="{D2C58632-724E-4B2D-B376-7E9D6FD23D2C}" type="pres">
      <dgm:prSet presAssocID="{4A65B8C5-478E-4788-B7C5-2EBA59DCDA3F}" presName="vert0" presStyleCnt="0">
        <dgm:presLayoutVars>
          <dgm:dir/>
          <dgm:animOne val="branch"/>
          <dgm:animLvl val="lvl"/>
        </dgm:presLayoutVars>
      </dgm:prSet>
      <dgm:spPr/>
    </dgm:pt>
    <dgm:pt modelId="{2718C8FC-AFCA-4AC6-8CCD-A140216E7EE6}" type="pres">
      <dgm:prSet presAssocID="{C2006549-C946-47D2-B76E-270BE7A69027}" presName="thickLine" presStyleLbl="alignNode1" presStyleIdx="0" presStyleCnt="4"/>
      <dgm:spPr/>
    </dgm:pt>
    <dgm:pt modelId="{43592CD8-1CB4-41ED-A1BC-500B92A48EFC}" type="pres">
      <dgm:prSet presAssocID="{C2006549-C946-47D2-B76E-270BE7A69027}" presName="horz1" presStyleCnt="0"/>
      <dgm:spPr/>
    </dgm:pt>
    <dgm:pt modelId="{4700E8F6-C31C-47AB-ACD5-DAF94A31799A}" type="pres">
      <dgm:prSet presAssocID="{C2006549-C946-47D2-B76E-270BE7A69027}" presName="tx1" presStyleLbl="revTx" presStyleIdx="0" presStyleCnt="4"/>
      <dgm:spPr/>
    </dgm:pt>
    <dgm:pt modelId="{963C7DEC-A780-4802-942A-78E2DC4BFFC8}" type="pres">
      <dgm:prSet presAssocID="{C2006549-C946-47D2-B76E-270BE7A69027}" presName="vert1" presStyleCnt="0"/>
      <dgm:spPr/>
    </dgm:pt>
    <dgm:pt modelId="{127E3B7D-6D5C-4C7D-8D55-2FA5272F6B70}" type="pres">
      <dgm:prSet presAssocID="{4EB06A53-2AB3-4B64-AD15-F9E60A575CEA}" presName="thickLine" presStyleLbl="alignNode1" presStyleIdx="1" presStyleCnt="4"/>
      <dgm:spPr/>
    </dgm:pt>
    <dgm:pt modelId="{AC1FE166-FBD9-4946-B6F0-3280306873D6}" type="pres">
      <dgm:prSet presAssocID="{4EB06A53-2AB3-4B64-AD15-F9E60A575CEA}" presName="horz1" presStyleCnt="0"/>
      <dgm:spPr/>
    </dgm:pt>
    <dgm:pt modelId="{96106DAD-1B3F-4010-9D6F-953053823BC2}" type="pres">
      <dgm:prSet presAssocID="{4EB06A53-2AB3-4B64-AD15-F9E60A575CEA}" presName="tx1" presStyleLbl="revTx" presStyleIdx="1" presStyleCnt="4"/>
      <dgm:spPr/>
    </dgm:pt>
    <dgm:pt modelId="{7AD7373D-E333-44B1-B12D-9AE59027CD8B}" type="pres">
      <dgm:prSet presAssocID="{4EB06A53-2AB3-4B64-AD15-F9E60A575CEA}" presName="vert1" presStyleCnt="0"/>
      <dgm:spPr/>
    </dgm:pt>
    <dgm:pt modelId="{013A008F-D990-4974-BF82-054FF08BC7F6}" type="pres">
      <dgm:prSet presAssocID="{C3CB9264-4901-4915-B134-A71B42476870}" presName="thickLine" presStyleLbl="alignNode1" presStyleIdx="2" presStyleCnt="4"/>
      <dgm:spPr/>
    </dgm:pt>
    <dgm:pt modelId="{1396FD56-FA5D-4E19-B469-8FAB70D60C14}" type="pres">
      <dgm:prSet presAssocID="{C3CB9264-4901-4915-B134-A71B42476870}" presName="horz1" presStyleCnt="0"/>
      <dgm:spPr/>
    </dgm:pt>
    <dgm:pt modelId="{FD970447-E54B-463B-BBBB-867DB8C2C94B}" type="pres">
      <dgm:prSet presAssocID="{C3CB9264-4901-4915-B134-A71B42476870}" presName="tx1" presStyleLbl="revTx" presStyleIdx="2" presStyleCnt="4"/>
      <dgm:spPr/>
    </dgm:pt>
    <dgm:pt modelId="{2A2ED20D-14DD-46F3-ABF7-FD5719FE7453}" type="pres">
      <dgm:prSet presAssocID="{C3CB9264-4901-4915-B134-A71B42476870}" presName="vert1" presStyleCnt="0"/>
      <dgm:spPr/>
    </dgm:pt>
    <dgm:pt modelId="{57F55FF5-A27D-4327-9E93-54E01243C7F7}" type="pres">
      <dgm:prSet presAssocID="{3D50BC6A-B61A-44F0-89DC-028D4EE4AF12}" presName="thickLine" presStyleLbl="alignNode1" presStyleIdx="3" presStyleCnt="4"/>
      <dgm:spPr/>
    </dgm:pt>
    <dgm:pt modelId="{FE1F6531-FD78-4483-8E8B-0D8A919931B9}" type="pres">
      <dgm:prSet presAssocID="{3D50BC6A-B61A-44F0-89DC-028D4EE4AF12}" presName="horz1" presStyleCnt="0"/>
      <dgm:spPr/>
    </dgm:pt>
    <dgm:pt modelId="{CED7A927-D457-4CC7-A53F-AB881ED93AAE}" type="pres">
      <dgm:prSet presAssocID="{3D50BC6A-B61A-44F0-89DC-028D4EE4AF12}" presName="tx1" presStyleLbl="revTx" presStyleIdx="3" presStyleCnt="4"/>
      <dgm:spPr/>
    </dgm:pt>
    <dgm:pt modelId="{E8AA34C9-A2A1-4A55-BA33-5DB958B81489}" type="pres">
      <dgm:prSet presAssocID="{3D50BC6A-B61A-44F0-89DC-028D4EE4AF12}" presName="vert1" presStyleCnt="0"/>
      <dgm:spPr/>
    </dgm:pt>
  </dgm:ptLst>
  <dgm:cxnLst>
    <dgm:cxn modelId="{A4AA8518-4652-4C91-B239-5770AB4672A9}" type="presOf" srcId="{C3CB9264-4901-4915-B134-A71B42476870}" destId="{FD970447-E54B-463B-BBBB-867DB8C2C94B}" srcOrd="0" destOrd="0" presId="urn:microsoft.com/office/officeart/2008/layout/LinedList"/>
    <dgm:cxn modelId="{BA932C27-0F1D-43C9-B571-59F0A9D3F29D}" type="presOf" srcId="{4A65B8C5-478E-4788-B7C5-2EBA59DCDA3F}" destId="{D2C58632-724E-4B2D-B376-7E9D6FD23D2C}" srcOrd="0" destOrd="0" presId="urn:microsoft.com/office/officeart/2008/layout/LinedList"/>
    <dgm:cxn modelId="{8BD24261-724D-4677-8A9A-0F7FC9D03A61}" srcId="{4A65B8C5-478E-4788-B7C5-2EBA59DCDA3F}" destId="{3D50BC6A-B61A-44F0-89DC-028D4EE4AF12}" srcOrd="3" destOrd="0" parTransId="{97C14E3D-A964-4EAF-B124-9372E89A1CFE}" sibTransId="{50B23266-0DA6-4159-9CB2-F5DC6DCD6DF1}"/>
    <dgm:cxn modelId="{1B05C043-6243-438F-9AA8-6E1F537B8FFE}" srcId="{4A65B8C5-478E-4788-B7C5-2EBA59DCDA3F}" destId="{C2006549-C946-47D2-B76E-270BE7A69027}" srcOrd="0" destOrd="0" parTransId="{00C1A113-9D70-4DBD-9B6F-5F441F1962D2}" sibTransId="{A62136B0-9285-4EED-BD83-EAB0F8912922}"/>
    <dgm:cxn modelId="{E80B2B72-0859-425B-BD23-8E67A1B351ED}" type="presOf" srcId="{C2006549-C946-47D2-B76E-270BE7A69027}" destId="{4700E8F6-C31C-47AB-ACD5-DAF94A31799A}" srcOrd="0" destOrd="0" presId="urn:microsoft.com/office/officeart/2008/layout/LinedList"/>
    <dgm:cxn modelId="{9889FF73-CC48-41CA-9161-69839CD9DD4D}" type="presOf" srcId="{4EB06A53-2AB3-4B64-AD15-F9E60A575CEA}" destId="{96106DAD-1B3F-4010-9D6F-953053823BC2}" srcOrd="0" destOrd="0" presId="urn:microsoft.com/office/officeart/2008/layout/LinedList"/>
    <dgm:cxn modelId="{2FF7FC8C-D388-4AEE-9037-FFF464BE78CC}" type="presOf" srcId="{3D50BC6A-B61A-44F0-89DC-028D4EE4AF12}" destId="{CED7A927-D457-4CC7-A53F-AB881ED93AAE}" srcOrd="0" destOrd="0" presId="urn:microsoft.com/office/officeart/2008/layout/LinedList"/>
    <dgm:cxn modelId="{38791EB1-9DF8-4B3D-A022-6D5CC17D03F6}" srcId="{4A65B8C5-478E-4788-B7C5-2EBA59DCDA3F}" destId="{4EB06A53-2AB3-4B64-AD15-F9E60A575CEA}" srcOrd="1" destOrd="0" parTransId="{D2049622-4A7B-4C0B-9B25-42AEE55FCBB2}" sibTransId="{8E52F21E-ED79-45BC-B1D7-7E82DC498310}"/>
    <dgm:cxn modelId="{7F6DF2CD-D405-44FE-B123-352400B3DEA0}" srcId="{4A65B8C5-478E-4788-B7C5-2EBA59DCDA3F}" destId="{C3CB9264-4901-4915-B134-A71B42476870}" srcOrd="2" destOrd="0" parTransId="{02CE090D-55A9-46FB-AF4B-A2C9B9005FE8}" sibTransId="{4FDB94B6-52D0-456C-958B-546C7E8D0C04}"/>
    <dgm:cxn modelId="{F6EA1DC5-8D5C-4B93-8D84-98ECFBF3D1AF}" type="presParOf" srcId="{D2C58632-724E-4B2D-B376-7E9D6FD23D2C}" destId="{2718C8FC-AFCA-4AC6-8CCD-A140216E7EE6}" srcOrd="0" destOrd="0" presId="urn:microsoft.com/office/officeart/2008/layout/LinedList"/>
    <dgm:cxn modelId="{CCE34F89-08F5-45D4-9160-A6F0E5457DB7}" type="presParOf" srcId="{D2C58632-724E-4B2D-B376-7E9D6FD23D2C}" destId="{43592CD8-1CB4-41ED-A1BC-500B92A48EFC}" srcOrd="1" destOrd="0" presId="urn:microsoft.com/office/officeart/2008/layout/LinedList"/>
    <dgm:cxn modelId="{09391835-7569-4E1A-96DF-A86BDE4FA43C}" type="presParOf" srcId="{43592CD8-1CB4-41ED-A1BC-500B92A48EFC}" destId="{4700E8F6-C31C-47AB-ACD5-DAF94A31799A}" srcOrd="0" destOrd="0" presId="urn:microsoft.com/office/officeart/2008/layout/LinedList"/>
    <dgm:cxn modelId="{63CD70E3-F70B-42A1-9FA7-C342A63F0CD3}" type="presParOf" srcId="{43592CD8-1CB4-41ED-A1BC-500B92A48EFC}" destId="{963C7DEC-A780-4802-942A-78E2DC4BFFC8}" srcOrd="1" destOrd="0" presId="urn:microsoft.com/office/officeart/2008/layout/LinedList"/>
    <dgm:cxn modelId="{359C666D-C9C6-4794-B23B-F6FADA28202F}" type="presParOf" srcId="{D2C58632-724E-4B2D-B376-7E9D6FD23D2C}" destId="{127E3B7D-6D5C-4C7D-8D55-2FA5272F6B70}" srcOrd="2" destOrd="0" presId="urn:microsoft.com/office/officeart/2008/layout/LinedList"/>
    <dgm:cxn modelId="{5C78FA35-EFC3-4430-B2D7-5455F4BDB9EC}" type="presParOf" srcId="{D2C58632-724E-4B2D-B376-7E9D6FD23D2C}" destId="{AC1FE166-FBD9-4946-B6F0-3280306873D6}" srcOrd="3" destOrd="0" presId="urn:microsoft.com/office/officeart/2008/layout/LinedList"/>
    <dgm:cxn modelId="{DC77F141-21B0-4BE8-8F6C-C8EA42E9E0CD}" type="presParOf" srcId="{AC1FE166-FBD9-4946-B6F0-3280306873D6}" destId="{96106DAD-1B3F-4010-9D6F-953053823BC2}" srcOrd="0" destOrd="0" presId="urn:microsoft.com/office/officeart/2008/layout/LinedList"/>
    <dgm:cxn modelId="{BC7A1B0B-48C3-43D5-BF15-FE3BC22EACA7}" type="presParOf" srcId="{AC1FE166-FBD9-4946-B6F0-3280306873D6}" destId="{7AD7373D-E333-44B1-B12D-9AE59027CD8B}" srcOrd="1" destOrd="0" presId="urn:microsoft.com/office/officeart/2008/layout/LinedList"/>
    <dgm:cxn modelId="{014935A0-667C-4539-88BF-722DED0B5C59}" type="presParOf" srcId="{D2C58632-724E-4B2D-B376-7E9D6FD23D2C}" destId="{013A008F-D990-4974-BF82-054FF08BC7F6}" srcOrd="4" destOrd="0" presId="urn:microsoft.com/office/officeart/2008/layout/LinedList"/>
    <dgm:cxn modelId="{2158B752-D302-41A4-AF0F-17E8C36A68BD}" type="presParOf" srcId="{D2C58632-724E-4B2D-B376-7E9D6FD23D2C}" destId="{1396FD56-FA5D-4E19-B469-8FAB70D60C14}" srcOrd="5" destOrd="0" presId="urn:microsoft.com/office/officeart/2008/layout/LinedList"/>
    <dgm:cxn modelId="{45DBE573-E1E5-4C53-9011-C9A9468244E8}" type="presParOf" srcId="{1396FD56-FA5D-4E19-B469-8FAB70D60C14}" destId="{FD970447-E54B-463B-BBBB-867DB8C2C94B}" srcOrd="0" destOrd="0" presId="urn:microsoft.com/office/officeart/2008/layout/LinedList"/>
    <dgm:cxn modelId="{0806FA6E-93FE-4A4B-9FEC-0107D8330B40}" type="presParOf" srcId="{1396FD56-FA5D-4E19-B469-8FAB70D60C14}" destId="{2A2ED20D-14DD-46F3-ABF7-FD5719FE7453}" srcOrd="1" destOrd="0" presId="urn:microsoft.com/office/officeart/2008/layout/LinedList"/>
    <dgm:cxn modelId="{5A8F08FA-AA9B-46B0-B981-3C59654FAB5C}" type="presParOf" srcId="{D2C58632-724E-4B2D-B376-7E9D6FD23D2C}" destId="{57F55FF5-A27D-4327-9E93-54E01243C7F7}" srcOrd="6" destOrd="0" presId="urn:microsoft.com/office/officeart/2008/layout/LinedList"/>
    <dgm:cxn modelId="{A225BEEA-3C1E-4056-88C6-2C3B175A7077}" type="presParOf" srcId="{D2C58632-724E-4B2D-B376-7E9D6FD23D2C}" destId="{FE1F6531-FD78-4483-8E8B-0D8A919931B9}" srcOrd="7" destOrd="0" presId="urn:microsoft.com/office/officeart/2008/layout/LinedList"/>
    <dgm:cxn modelId="{DE08096F-3D76-40E4-93F9-6F987AB8C0B3}" type="presParOf" srcId="{FE1F6531-FD78-4483-8E8B-0D8A919931B9}" destId="{CED7A927-D457-4CC7-A53F-AB881ED93AAE}" srcOrd="0" destOrd="0" presId="urn:microsoft.com/office/officeart/2008/layout/LinedList"/>
    <dgm:cxn modelId="{EEB152F2-8F1A-459A-AFD8-055F1771F3EF}" type="presParOf" srcId="{FE1F6531-FD78-4483-8E8B-0D8A919931B9}" destId="{E8AA34C9-A2A1-4A55-BA33-5DB958B8148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4E9951-2A11-4B4E-94DE-69B69EEBFC7E}" type="doc">
      <dgm:prSet loTypeId="urn:microsoft.com/office/officeart/2005/8/layout/hProcess9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09EF2A6-F6C6-4F76-92FA-42324849D162}">
      <dgm:prSet custT="1"/>
      <dgm:spPr/>
      <dgm:t>
        <a:bodyPr/>
        <a:lstStyle/>
        <a:p>
          <a:r>
            <a:rPr lang="en-US" sz="2400" dirty="0">
              <a:latin typeface="Arial Narrow" panose="020B0606020202030204" pitchFamily="34" charset="0"/>
            </a:rPr>
            <a:t>7 member board appointed by the president &amp; approved by the Senate to supervise the Federal Reserve System. </a:t>
          </a:r>
        </a:p>
      </dgm:t>
    </dgm:pt>
    <dgm:pt modelId="{E3D16CB7-544E-4B55-BFCB-9EE01458E0E3}" type="parTrans" cxnId="{2FEA651D-64E9-4DC6-BC3C-1A4ACBC38661}">
      <dgm:prSet/>
      <dgm:spPr/>
      <dgm:t>
        <a:bodyPr/>
        <a:lstStyle/>
        <a:p>
          <a:endParaRPr lang="en-US"/>
        </a:p>
      </dgm:t>
    </dgm:pt>
    <dgm:pt modelId="{ABC72603-DDEA-4075-B6BC-BE31757DF624}" type="sibTrans" cxnId="{2FEA651D-64E9-4DC6-BC3C-1A4ACBC38661}">
      <dgm:prSet/>
      <dgm:spPr/>
      <dgm:t>
        <a:bodyPr/>
        <a:lstStyle/>
        <a:p>
          <a:endParaRPr lang="en-US"/>
        </a:p>
      </dgm:t>
    </dgm:pt>
    <dgm:pt modelId="{13E76AF5-FECC-4D34-BFE5-D9CF1838CF49}">
      <dgm:prSet custT="1"/>
      <dgm:spPr/>
      <dgm:t>
        <a:bodyPr/>
        <a:lstStyle/>
        <a:p>
          <a:r>
            <a:rPr lang="en-US" sz="2400" dirty="0">
              <a:latin typeface="Arial Narrow" panose="020B0606020202030204" pitchFamily="34" charset="0"/>
            </a:rPr>
            <a:t>Members serve a single term of 14 years.</a:t>
          </a:r>
        </a:p>
      </dgm:t>
    </dgm:pt>
    <dgm:pt modelId="{398D06E6-F837-48FF-82EB-7A37C7B82E7C}" type="parTrans" cxnId="{97508A89-D2D4-4CE9-8221-11F0EA3E3352}">
      <dgm:prSet/>
      <dgm:spPr/>
      <dgm:t>
        <a:bodyPr/>
        <a:lstStyle/>
        <a:p>
          <a:endParaRPr lang="en-US"/>
        </a:p>
      </dgm:t>
    </dgm:pt>
    <dgm:pt modelId="{46A61C29-C6A3-4DBC-9A4E-F379368C21DD}" type="sibTrans" cxnId="{97508A89-D2D4-4CE9-8221-11F0EA3E3352}">
      <dgm:prSet/>
      <dgm:spPr/>
      <dgm:t>
        <a:bodyPr/>
        <a:lstStyle/>
        <a:p>
          <a:endParaRPr lang="en-US"/>
        </a:p>
      </dgm:t>
    </dgm:pt>
    <dgm:pt modelId="{1EE3BA2A-27EC-4597-9E53-D76B597CAEBC}">
      <dgm:prSet custT="1"/>
      <dgm:spPr/>
      <dgm:t>
        <a:bodyPr/>
        <a:lstStyle/>
        <a:p>
          <a:r>
            <a:rPr lang="en-US" sz="2400" dirty="0">
              <a:latin typeface="Arial Narrow" panose="020B0606020202030204" pitchFamily="34" charset="0"/>
            </a:rPr>
            <a:t>One person is appointed by the President  from among the board to act as chairperson for a 4 year term.</a:t>
          </a:r>
        </a:p>
      </dgm:t>
    </dgm:pt>
    <dgm:pt modelId="{E8004B65-F041-42A6-B162-CE10C85010CC}" type="parTrans" cxnId="{38BAD45E-B85E-4FE9-B768-7368AB70A0C8}">
      <dgm:prSet/>
      <dgm:spPr/>
      <dgm:t>
        <a:bodyPr/>
        <a:lstStyle/>
        <a:p>
          <a:endParaRPr lang="en-US"/>
        </a:p>
      </dgm:t>
    </dgm:pt>
    <dgm:pt modelId="{70DE8F30-1DD9-488D-8A24-408CFC6FA1F8}" type="sibTrans" cxnId="{38BAD45E-B85E-4FE9-B768-7368AB70A0C8}">
      <dgm:prSet/>
      <dgm:spPr/>
      <dgm:t>
        <a:bodyPr/>
        <a:lstStyle/>
        <a:p>
          <a:endParaRPr lang="en-US"/>
        </a:p>
      </dgm:t>
    </dgm:pt>
    <dgm:pt modelId="{6B43805D-6187-4386-AFC9-B376157F6ABF}">
      <dgm:prSet custT="1"/>
      <dgm:spPr/>
      <dgm:t>
        <a:bodyPr/>
        <a:lstStyle/>
        <a:p>
          <a:r>
            <a:rPr lang="en-US" sz="2400" dirty="0">
              <a:latin typeface="Arial Narrow" panose="020B0606020202030204" pitchFamily="34" charset="0"/>
            </a:rPr>
            <a:t>The Chairman can be appointed for multiple terms.</a:t>
          </a:r>
        </a:p>
      </dgm:t>
    </dgm:pt>
    <dgm:pt modelId="{5102ECC2-D779-4843-9597-98C5E809FD03}" type="parTrans" cxnId="{3B6E0C7E-64DF-43AD-A374-D7E0547DFD3C}">
      <dgm:prSet/>
      <dgm:spPr/>
      <dgm:t>
        <a:bodyPr/>
        <a:lstStyle/>
        <a:p>
          <a:endParaRPr lang="en-US"/>
        </a:p>
      </dgm:t>
    </dgm:pt>
    <dgm:pt modelId="{4D4B75B1-76E6-4DDF-BD68-49F3AED9662D}" type="sibTrans" cxnId="{3B6E0C7E-64DF-43AD-A374-D7E0547DFD3C}">
      <dgm:prSet/>
      <dgm:spPr/>
      <dgm:t>
        <a:bodyPr/>
        <a:lstStyle/>
        <a:p>
          <a:endParaRPr lang="en-US"/>
        </a:p>
      </dgm:t>
    </dgm:pt>
    <dgm:pt modelId="{5FC3B8B2-AACF-4A39-817C-DF3ADC2FFBD8}">
      <dgm:prSet custT="1"/>
      <dgm:spPr/>
      <dgm:t>
        <a:bodyPr/>
        <a:lstStyle/>
        <a:p>
          <a:r>
            <a:rPr lang="en-US" sz="2400" dirty="0">
              <a:latin typeface="Arial Narrow" panose="020B0606020202030204" pitchFamily="34" charset="0"/>
            </a:rPr>
            <a:t>Board of Governors is supposed to operate free of political influence </a:t>
          </a:r>
        </a:p>
      </dgm:t>
    </dgm:pt>
    <dgm:pt modelId="{78C52E3D-26F4-459B-9BFC-234802BB4BD2}" type="parTrans" cxnId="{47A1C10A-91AC-4298-A9D6-466A46EC8436}">
      <dgm:prSet/>
      <dgm:spPr/>
      <dgm:t>
        <a:bodyPr/>
        <a:lstStyle/>
        <a:p>
          <a:endParaRPr lang="en-US"/>
        </a:p>
      </dgm:t>
    </dgm:pt>
    <dgm:pt modelId="{4C7223C0-AA0A-4493-923C-6CF4528C8F21}" type="sibTrans" cxnId="{47A1C10A-91AC-4298-A9D6-466A46EC8436}">
      <dgm:prSet/>
      <dgm:spPr/>
      <dgm:t>
        <a:bodyPr/>
        <a:lstStyle/>
        <a:p>
          <a:endParaRPr lang="en-US"/>
        </a:p>
      </dgm:t>
    </dgm:pt>
    <dgm:pt modelId="{312F6F3B-0E12-4FF7-8710-8A059813009B}" type="pres">
      <dgm:prSet presAssocID="{AA4E9951-2A11-4B4E-94DE-69B69EEBFC7E}" presName="CompostProcess" presStyleCnt="0">
        <dgm:presLayoutVars>
          <dgm:dir/>
          <dgm:resizeHandles val="exact"/>
        </dgm:presLayoutVars>
      </dgm:prSet>
      <dgm:spPr/>
    </dgm:pt>
    <dgm:pt modelId="{322F119C-E254-4A13-BD8C-E6F8A5CD1A8C}" type="pres">
      <dgm:prSet presAssocID="{AA4E9951-2A11-4B4E-94DE-69B69EEBFC7E}" presName="arrow" presStyleLbl="bgShp" presStyleIdx="0" presStyleCnt="1" custLinFactNeighborX="275" custLinFactNeighborY="0"/>
      <dgm:spPr/>
    </dgm:pt>
    <dgm:pt modelId="{1CF395D5-20DE-454C-A4C8-822C18A6321E}" type="pres">
      <dgm:prSet presAssocID="{AA4E9951-2A11-4B4E-94DE-69B69EEBFC7E}" presName="linearProcess" presStyleCnt="0"/>
      <dgm:spPr/>
    </dgm:pt>
    <dgm:pt modelId="{B904D696-FFFA-4AD0-AD82-F1CA8723E315}" type="pres">
      <dgm:prSet presAssocID="{809EF2A6-F6C6-4F76-92FA-42324849D162}" presName="textNode" presStyleLbl="node1" presStyleIdx="0" presStyleCnt="5" custScaleY="158976" custLinFactNeighborX="56851" custLinFactNeighborY="-442">
        <dgm:presLayoutVars>
          <dgm:bulletEnabled val="1"/>
        </dgm:presLayoutVars>
      </dgm:prSet>
      <dgm:spPr/>
    </dgm:pt>
    <dgm:pt modelId="{67710E38-075F-4F9A-B076-93305929B133}" type="pres">
      <dgm:prSet presAssocID="{ABC72603-DDEA-4075-B6BC-BE31757DF624}" presName="sibTrans" presStyleCnt="0"/>
      <dgm:spPr/>
    </dgm:pt>
    <dgm:pt modelId="{05C7F3AD-EC64-4B1A-9CD0-B04129308D4E}" type="pres">
      <dgm:prSet presAssocID="{13E76AF5-FECC-4D34-BFE5-D9CF1838CF49}" presName="textNode" presStyleLbl="node1" presStyleIdx="1" presStyleCnt="5" custScaleY="157848">
        <dgm:presLayoutVars>
          <dgm:bulletEnabled val="1"/>
        </dgm:presLayoutVars>
      </dgm:prSet>
      <dgm:spPr/>
    </dgm:pt>
    <dgm:pt modelId="{E7A2B97B-5F3F-4DC1-ABA7-DA0D931A50F2}" type="pres">
      <dgm:prSet presAssocID="{46A61C29-C6A3-4DBC-9A4E-F379368C21DD}" presName="sibTrans" presStyleCnt="0"/>
      <dgm:spPr/>
    </dgm:pt>
    <dgm:pt modelId="{0F176534-89C6-4209-83CA-030005520E71}" type="pres">
      <dgm:prSet presAssocID="{1EE3BA2A-27EC-4597-9E53-D76B597CAEBC}" presName="textNode" presStyleLbl="node1" presStyleIdx="2" presStyleCnt="5" custScaleY="160499">
        <dgm:presLayoutVars>
          <dgm:bulletEnabled val="1"/>
        </dgm:presLayoutVars>
      </dgm:prSet>
      <dgm:spPr/>
    </dgm:pt>
    <dgm:pt modelId="{B2E548EC-C49C-4FD3-A640-518BD57DB580}" type="pres">
      <dgm:prSet presAssocID="{70DE8F30-1DD9-488D-8A24-408CFC6FA1F8}" presName="sibTrans" presStyleCnt="0"/>
      <dgm:spPr/>
    </dgm:pt>
    <dgm:pt modelId="{0D30784B-3DF2-4D76-AA2D-8801CA294D76}" type="pres">
      <dgm:prSet presAssocID="{6B43805D-6187-4386-AFC9-B376157F6ABF}" presName="textNode" presStyleLbl="node1" presStyleIdx="3" presStyleCnt="5" custScaleY="162266">
        <dgm:presLayoutVars>
          <dgm:bulletEnabled val="1"/>
        </dgm:presLayoutVars>
      </dgm:prSet>
      <dgm:spPr/>
    </dgm:pt>
    <dgm:pt modelId="{0271510F-53BD-4425-AA5A-41BBADADDA3B}" type="pres">
      <dgm:prSet presAssocID="{4D4B75B1-76E6-4DDF-BD68-49F3AED9662D}" presName="sibTrans" presStyleCnt="0"/>
      <dgm:spPr/>
    </dgm:pt>
    <dgm:pt modelId="{BDC4FC19-471C-4E6E-97B1-4F8E34459BA3}" type="pres">
      <dgm:prSet presAssocID="{5FC3B8B2-AACF-4A39-817C-DF3ADC2FFBD8}" presName="textNode" presStyleLbl="node1" presStyleIdx="4" presStyleCnt="5" custScaleY="162266">
        <dgm:presLayoutVars>
          <dgm:bulletEnabled val="1"/>
        </dgm:presLayoutVars>
      </dgm:prSet>
      <dgm:spPr/>
    </dgm:pt>
  </dgm:ptLst>
  <dgm:cxnLst>
    <dgm:cxn modelId="{47A1C10A-91AC-4298-A9D6-466A46EC8436}" srcId="{AA4E9951-2A11-4B4E-94DE-69B69EEBFC7E}" destId="{5FC3B8B2-AACF-4A39-817C-DF3ADC2FFBD8}" srcOrd="4" destOrd="0" parTransId="{78C52E3D-26F4-459B-9BFC-234802BB4BD2}" sibTransId="{4C7223C0-AA0A-4493-923C-6CF4528C8F21}"/>
    <dgm:cxn modelId="{463D8310-FF0D-425D-9A18-3A28B3FA652E}" type="presOf" srcId="{13E76AF5-FECC-4D34-BFE5-D9CF1838CF49}" destId="{05C7F3AD-EC64-4B1A-9CD0-B04129308D4E}" srcOrd="0" destOrd="0" presId="urn:microsoft.com/office/officeart/2005/8/layout/hProcess9"/>
    <dgm:cxn modelId="{4DE6611A-5A5D-457E-80EF-2CB9D9A0F0D0}" type="presOf" srcId="{6B43805D-6187-4386-AFC9-B376157F6ABF}" destId="{0D30784B-3DF2-4D76-AA2D-8801CA294D76}" srcOrd="0" destOrd="0" presId="urn:microsoft.com/office/officeart/2005/8/layout/hProcess9"/>
    <dgm:cxn modelId="{2FEA651D-64E9-4DC6-BC3C-1A4ACBC38661}" srcId="{AA4E9951-2A11-4B4E-94DE-69B69EEBFC7E}" destId="{809EF2A6-F6C6-4F76-92FA-42324849D162}" srcOrd="0" destOrd="0" parTransId="{E3D16CB7-544E-4B55-BFCB-9EE01458E0E3}" sibTransId="{ABC72603-DDEA-4075-B6BC-BE31757DF624}"/>
    <dgm:cxn modelId="{6DD5965E-6D45-4DC2-8253-67965CCA088A}" type="presOf" srcId="{1EE3BA2A-27EC-4597-9E53-D76B597CAEBC}" destId="{0F176534-89C6-4209-83CA-030005520E71}" srcOrd="0" destOrd="0" presId="urn:microsoft.com/office/officeart/2005/8/layout/hProcess9"/>
    <dgm:cxn modelId="{38BAD45E-B85E-4FE9-B768-7368AB70A0C8}" srcId="{AA4E9951-2A11-4B4E-94DE-69B69EEBFC7E}" destId="{1EE3BA2A-27EC-4597-9E53-D76B597CAEBC}" srcOrd="2" destOrd="0" parTransId="{E8004B65-F041-42A6-B162-CE10C85010CC}" sibTransId="{70DE8F30-1DD9-488D-8A24-408CFC6FA1F8}"/>
    <dgm:cxn modelId="{BCEC307B-3C06-4412-8D96-232B9719FEF1}" type="presOf" srcId="{5FC3B8B2-AACF-4A39-817C-DF3ADC2FFBD8}" destId="{BDC4FC19-471C-4E6E-97B1-4F8E34459BA3}" srcOrd="0" destOrd="0" presId="urn:microsoft.com/office/officeart/2005/8/layout/hProcess9"/>
    <dgm:cxn modelId="{A528697C-C3AC-40AA-8E91-393758A2BBEE}" type="presOf" srcId="{809EF2A6-F6C6-4F76-92FA-42324849D162}" destId="{B904D696-FFFA-4AD0-AD82-F1CA8723E315}" srcOrd="0" destOrd="0" presId="urn:microsoft.com/office/officeart/2005/8/layout/hProcess9"/>
    <dgm:cxn modelId="{3B6E0C7E-64DF-43AD-A374-D7E0547DFD3C}" srcId="{AA4E9951-2A11-4B4E-94DE-69B69EEBFC7E}" destId="{6B43805D-6187-4386-AFC9-B376157F6ABF}" srcOrd="3" destOrd="0" parTransId="{5102ECC2-D779-4843-9597-98C5E809FD03}" sibTransId="{4D4B75B1-76E6-4DDF-BD68-49F3AED9662D}"/>
    <dgm:cxn modelId="{97508A89-D2D4-4CE9-8221-11F0EA3E3352}" srcId="{AA4E9951-2A11-4B4E-94DE-69B69EEBFC7E}" destId="{13E76AF5-FECC-4D34-BFE5-D9CF1838CF49}" srcOrd="1" destOrd="0" parTransId="{398D06E6-F837-48FF-82EB-7A37C7B82E7C}" sibTransId="{46A61C29-C6A3-4DBC-9A4E-F379368C21DD}"/>
    <dgm:cxn modelId="{82E86FF7-C1B9-4842-B7C3-CDB866B6C166}" type="presOf" srcId="{AA4E9951-2A11-4B4E-94DE-69B69EEBFC7E}" destId="{312F6F3B-0E12-4FF7-8710-8A059813009B}" srcOrd="0" destOrd="0" presId="urn:microsoft.com/office/officeart/2005/8/layout/hProcess9"/>
    <dgm:cxn modelId="{27E68EED-28CB-4CEB-AC93-7FB3A8D42FED}" type="presParOf" srcId="{312F6F3B-0E12-4FF7-8710-8A059813009B}" destId="{322F119C-E254-4A13-BD8C-E6F8A5CD1A8C}" srcOrd="0" destOrd="0" presId="urn:microsoft.com/office/officeart/2005/8/layout/hProcess9"/>
    <dgm:cxn modelId="{2A1E5308-B583-4E88-AFBF-FF1B165F50AD}" type="presParOf" srcId="{312F6F3B-0E12-4FF7-8710-8A059813009B}" destId="{1CF395D5-20DE-454C-A4C8-822C18A6321E}" srcOrd="1" destOrd="0" presId="urn:microsoft.com/office/officeart/2005/8/layout/hProcess9"/>
    <dgm:cxn modelId="{CFDD1497-7E20-468F-AB40-287BE48424C6}" type="presParOf" srcId="{1CF395D5-20DE-454C-A4C8-822C18A6321E}" destId="{B904D696-FFFA-4AD0-AD82-F1CA8723E315}" srcOrd="0" destOrd="0" presId="urn:microsoft.com/office/officeart/2005/8/layout/hProcess9"/>
    <dgm:cxn modelId="{F6009307-EF51-452E-8CF9-449CFA659A86}" type="presParOf" srcId="{1CF395D5-20DE-454C-A4C8-822C18A6321E}" destId="{67710E38-075F-4F9A-B076-93305929B133}" srcOrd="1" destOrd="0" presId="urn:microsoft.com/office/officeart/2005/8/layout/hProcess9"/>
    <dgm:cxn modelId="{D54B4041-BCC4-4A55-AF33-352978DA538F}" type="presParOf" srcId="{1CF395D5-20DE-454C-A4C8-822C18A6321E}" destId="{05C7F3AD-EC64-4B1A-9CD0-B04129308D4E}" srcOrd="2" destOrd="0" presId="urn:microsoft.com/office/officeart/2005/8/layout/hProcess9"/>
    <dgm:cxn modelId="{CF4F0FF6-0839-45E4-A847-6DC60833C080}" type="presParOf" srcId="{1CF395D5-20DE-454C-A4C8-822C18A6321E}" destId="{E7A2B97B-5F3F-4DC1-ABA7-DA0D931A50F2}" srcOrd="3" destOrd="0" presId="urn:microsoft.com/office/officeart/2005/8/layout/hProcess9"/>
    <dgm:cxn modelId="{AF697DDC-5EA7-4E1F-BA14-4DA32C15B194}" type="presParOf" srcId="{1CF395D5-20DE-454C-A4C8-822C18A6321E}" destId="{0F176534-89C6-4209-83CA-030005520E71}" srcOrd="4" destOrd="0" presId="urn:microsoft.com/office/officeart/2005/8/layout/hProcess9"/>
    <dgm:cxn modelId="{3D5CC058-79F6-462E-84A8-F9BAF0424709}" type="presParOf" srcId="{1CF395D5-20DE-454C-A4C8-822C18A6321E}" destId="{B2E548EC-C49C-4FD3-A640-518BD57DB580}" srcOrd="5" destOrd="0" presId="urn:microsoft.com/office/officeart/2005/8/layout/hProcess9"/>
    <dgm:cxn modelId="{069F91A7-8F1B-4E03-BDA0-5F218936BE83}" type="presParOf" srcId="{1CF395D5-20DE-454C-A4C8-822C18A6321E}" destId="{0D30784B-3DF2-4D76-AA2D-8801CA294D76}" srcOrd="6" destOrd="0" presId="urn:microsoft.com/office/officeart/2005/8/layout/hProcess9"/>
    <dgm:cxn modelId="{1A5E1C1B-5ED4-45AD-8235-F7A25039642D}" type="presParOf" srcId="{1CF395D5-20DE-454C-A4C8-822C18A6321E}" destId="{0271510F-53BD-4425-AA5A-41BBADADDA3B}" srcOrd="7" destOrd="0" presId="urn:microsoft.com/office/officeart/2005/8/layout/hProcess9"/>
    <dgm:cxn modelId="{7F7E50D6-8007-49F9-9830-0CFD6E56A706}" type="presParOf" srcId="{1CF395D5-20DE-454C-A4C8-822C18A6321E}" destId="{BDC4FC19-471C-4E6E-97B1-4F8E34459BA3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90F28D5-83C3-4A15-97C2-3826899D0A9F}" type="doc">
      <dgm:prSet loTypeId="urn:microsoft.com/office/officeart/2005/8/layout/venn3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B8D2B4B-1DBB-490F-A878-11391937B2D0}">
      <dgm:prSet/>
      <dgm:spPr/>
      <dgm:t>
        <a:bodyPr/>
        <a:lstStyle/>
        <a:p>
          <a:r>
            <a:rPr lang="en-US" dirty="0"/>
            <a:t>Twelve district banks located across the United States. </a:t>
          </a:r>
        </a:p>
      </dgm:t>
    </dgm:pt>
    <dgm:pt modelId="{422C6D8F-49A6-47CA-8ED7-E4CF0637F1CB}" type="parTrans" cxnId="{C9371110-0A38-4E3C-81DD-1BBA50AE181D}">
      <dgm:prSet/>
      <dgm:spPr/>
      <dgm:t>
        <a:bodyPr/>
        <a:lstStyle/>
        <a:p>
          <a:endParaRPr lang="en-US"/>
        </a:p>
      </dgm:t>
    </dgm:pt>
    <dgm:pt modelId="{42AD2676-321D-4611-94A4-822990C3C8AF}" type="sibTrans" cxnId="{C9371110-0A38-4E3C-81DD-1BBA50AE181D}">
      <dgm:prSet/>
      <dgm:spPr/>
      <dgm:t>
        <a:bodyPr/>
        <a:lstStyle/>
        <a:p>
          <a:endParaRPr lang="en-US"/>
        </a:p>
      </dgm:t>
    </dgm:pt>
    <dgm:pt modelId="{C2FE197F-3009-4993-A546-69FC162DAD0A}">
      <dgm:prSet/>
      <dgm:spPr/>
      <dgm:t>
        <a:bodyPr/>
        <a:lstStyle/>
        <a:p>
          <a:r>
            <a:rPr lang="en-US"/>
            <a:t>Each bank has its own president and board of directors. </a:t>
          </a:r>
        </a:p>
      </dgm:t>
    </dgm:pt>
    <dgm:pt modelId="{91D889D4-4D02-4134-B3BB-BFF98C9DE984}" type="parTrans" cxnId="{D6045942-FBB7-4B66-B7CF-82CB08BFD775}">
      <dgm:prSet/>
      <dgm:spPr/>
      <dgm:t>
        <a:bodyPr/>
        <a:lstStyle/>
        <a:p>
          <a:endParaRPr lang="en-US"/>
        </a:p>
      </dgm:t>
    </dgm:pt>
    <dgm:pt modelId="{C7719D15-8035-48B9-A10F-FF9287F23CB7}" type="sibTrans" cxnId="{D6045942-FBB7-4B66-B7CF-82CB08BFD775}">
      <dgm:prSet/>
      <dgm:spPr/>
      <dgm:t>
        <a:bodyPr/>
        <a:lstStyle/>
        <a:p>
          <a:endParaRPr lang="en-US"/>
        </a:p>
      </dgm:t>
    </dgm:pt>
    <dgm:pt modelId="{3EDEAFD4-C413-4630-8D50-055A5F284815}">
      <dgm:prSet/>
      <dgm:spPr/>
      <dgm:t>
        <a:bodyPr/>
        <a:lstStyle/>
        <a:p>
          <a:r>
            <a:rPr lang="en-US" dirty="0"/>
            <a:t>They take deposits from member banks and lend money to banks and thrift institutions.</a:t>
          </a:r>
        </a:p>
      </dgm:t>
    </dgm:pt>
    <dgm:pt modelId="{31F594D3-046A-4C6B-97F9-00FA5229D4A2}" type="parTrans" cxnId="{C7A4B21D-8530-4DFC-80F1-B52A7EE596A5}">
      <dgm:prSet/>
      <dgm:spPr/>
      <dgm:t>
        <a:bodyPr/>
        <a:lstStyle/>
        <a:p>
          <a:endParaRPr lang="en-US"/>
        </a:p>
      </dgm:t>
    </dgm:pt>
    <dgm:pt modelId="{F355EC2F-05F1-42D9-8B20-B40C578EBB0B}" type="sibTrans" cxnId="{C7A4B21D-8530-4DFC-80F1-B52A7EE596A5}">
      <dgm:prSet/>
      <dgm:spPr/>
      <dgm:t>
        <a:bodyPr/>
        <a:lstStyle/>
        <a:p>
          <a:endParaRPr lang="en-US"/>
        </a:p>
      </dgm:t>
    </dgm:pt>
    <dgm:pt modelId="{CFA1AAAF-0DDA-420A-B6EC-0EF100E257EE}">
      <dgm:prSet/>
      <dgm:spPr/>
      <dgm:t>
        <a:bodyPr/>
        <a:lstStyle/>
        <a:p>
          <a:r>
            <a:rPr lang="en-US"/>
            <a:t>They also provide anecdotal reports to the FOMC on economic conditions within their district </a:t>
          </a:r>
        </a:p>
      </dgm:t>
    </dgm:pt>
    <dgm:pt modelId="{BAF461A7-DB63-4B9F-8969-EBC9275DFF76}" type="parTrans" cxnId="{F21BE0FB-341D-40F3-9DED-A4D652202160}">
      <dgm:prSet/>
      <dgm:spPr/>
      <dgm:t>
        <a:bodyPr/>
        <a:lstStyle/>
        <a:p>
          <a:endParaRPr lang="en-US"/>
        </a:p>
      </dgm:t>
    </dgm:pt>
    <dgm:pt modelId="{415DE958-360F-48D0-B47B-19E2800118C6}" type="sibTrans" cxnId="{F21BE0FB-341D-40F3-9DED-A4D652202160}">
      <dgm:prSet/>
      <dgm:spPr/>
      <dgm:t>
        <a:bodyPr/>
        <a:lstStyle/>
        <a:p>
          <a:endParaRPr lang="en-US"/>
        </a:p>
      </dgm:t>
    </dgm:pt>
    <dgm:pt modelId="{A08DC053-9E80-4239-AC6C-4990F27D097E}" type="pres">
      <dgm:prSet presAssocID="{090F28D5-83C3-4A15-97C2-3826899D0A9F}" presName="Name0" presStyleCnt="0">
        <dgm:presLayoutVars>
          <dgm:dir/>
          <dgm:resizeHandles val="exact"/>
        </dgm:presLayoutVars>
      </dgm:prSet>
      <dgm:spPr/>
    </dgm:pt>
    <dgm:pt modelId="{B010A39A-ADE5-4A9D-A6BC-82CC35ED13A6}" type="pres">
      <dgm:prSet presAssocID="{0B8D2B4B-1DBB-490F-A878-11391937B2D0}" presName="Name5" presStyleLbl="vennNode1" presStyleIdx="0" presStyleCnt="4">
        <dgm:presLayoutVars>
          <dgm:bulletEnabled val="1"/>
        </dgm:presLayoutVars>
      </dgm:prSet>
      <dgm:spPr/>
    </dgm:pt>
    <dgm:pt modelId="{B5ED79A7-185F-4F46-A3C4-83639252B78F}" type="pres">
      <dgm:prSet presAssocID="{42AD2676-321D-4611-94A4-822990C3C8AF}" presName="space" presStyleCnt="0"/>
      <dgm:spPr/>
    </dgm:pt>
    <dgm:pt modelId="{E0A283E8-FB82-4EC0-BE36-569BF4B13F08}" type="pres">
      <dgm:prSet presAssocID="{C2FE197F-3009-4993-A546-69FC162DAD0A}" presName="Name5" presStyleLbl="vennNode1" presStyleIdx="1" presStyleCnt="4">
        <dgm:presLayoutVars>
          <dgm:bulletEnabled val="1"/>
        </dgm:presLayoutVars>
      </dgm:prSet>
      <dgm:spPr/>
    </dgm:pt>
    <dgm:pt modelId="{F09CC35D-4E38-4AFA-B548-ABCEFF715F35}" type="pres">
      <dgm:prSet presAssocID="{C7719D15-8035-48B9-A10F-FF9287F23CB7}" presName="space" presStyleCnt="0"/>
      <dgm:spPr/>
    </dgm:pt>
    <dgm:pt modelId="{93B5FE59-4BF7-40D0-9E9C-D83820274133}" type="pres">
      <dgm:prSet presAssocID="{3EDEAFD4-C413-4630-8D50-055A5F284815}" presName="Name5" presStyleLbl="vennNode1" presStyleIdx="2" presStyleCnt="4">
        <dgm:presLayoutVars>
          <dgm:bulletEnabled val="1"/>
        </dgm:presLayoutVars>
      </dgm:prSet>
      <dgm:spPr/>
    </dgm:pt>
    <dgm:pt modelId="{7CC29905-2B47-4833-A9BA-B87B658BC7F7}" type="pres">
      <dgm:prSet presAssocID="{F355EC2F-05F1-42D9-8B20-B40C578EBB0B}" presName="space" presStyleCnt="0"/>
      <dgm:spPr/>
    </dgm:pt>
    <dgm:pt modelId="{A6863612-94EC-4C89-8A50-2119D1AFCE17}" type="pres">
      <dgm:prSet presAssocID="{CFA1AAAF-0DDA-420A-B6EC-0EF100E257EE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2395F708-1FCF-400E-8966-A01677FEB1CC}" type="presOf" srcId="{090F28D5-83C3-4A15-97C2-3826899D0A9F}" destId="{A08DC053-9E80-4239-AC6C-4990F27D097E}" srcOrd="0" destOrd="0" presId="urn:microsoft.com/office/officeart/2005/8/layout/venn3"/>
    <dgm:cxn modelId="{C9371110-0A38-4E3C-81DD-1BBA50AE181D}" srcId="{090F28D5-83C3-4A15-97C2-3826899D0A9F}" destId="{0B8D2B4B-1DBB-490F-A878-11391937B2D0}" srcOrd="0" destOrd="0" parTransId="{422C6D8F-49A6-47CA-8ED7-E4CF0637F1CB}" sibTransId="{42AD2676-321D-4611-94A4-822990C3C8AF}"/>
    <dgm:cxn modelId="{C7A4B21D-8530-4DFC-80F1-B52A7EE596A5}" srcId="{090F28D5-83C3-4A15-97C2-3826899D0A9F}" destId="{3EDEAFD4-C413-4630-8D50-055A5F284815}" srcOrd="2" destOrd="0" parTransId="{31F594D3-046A-4C6B-97F9-00FA5229D4A2}" sibTransId="{F355EC2F-05F1-42D9-8B20-B40C578EBB0B}"/>
    <dgm:cxn modelId="{6DA07F26-60E5-45C0-B8BB-B31A7601E444}" type="presOf" srcId="{CFA1AAAF-0DDA-420A-B6EC-0EF100E257EE}" destId="{A6863612-94EC-4C89-8A50-2119D1AFCE17}" srcOrd="0" destOrd="0" presId="urn:microsoft.com/office/officeart/2005/8/layout/venn3"/>
    <dgm:cxn modelId="{D6045942-FBB7-4B66-B7CF-82CB08BFD775}" srcId="{090F28D5-83C3-4A15-97C2-3826899D0A9F}" destId="{C2FE197F-3009-4993-A546-69FC162DAD0A}" srcOrd="1" destOrd="0" parTransId="{91D889D4-4D02-4134-B3BB-BFF98C9DE984}" sibTransId="{C7719D15-8035-48B9-A10F-FF9287F23CB7}"/>
    <dgm:cxn modelId="{0C54D482-16F2-42A4-AB3C-D983C03E45D4}" type="presOf" srcId="{0B8D2B4B-1DBB-490F-A878-11391937B2D0}" destId="{B010A39A-ADE5-4A9D-A6BC-82CC35ED13A6}" srcOrd="0" destOrd="0" presId="urn:microsoft.com/office/officeart/2005/8/layout/venn3"/>
    <dgm:cxn modelId="{12832BB3-2981-4860-8676-7024C253538F}" type="presOf" srcId="{3EDEAFD4-C413-4630-8D50-055A5F284815}" destId="{93B5FE59-4BF7-40D0-9E9C-D83820274133}" srcOrd="0" destOrd="0" presId="urn:microsoft.com/office/officeart/2005/8/layout/venn3"/>
    <dgm:cxn modelId="{F21BE0FB-341D-40F3-9DED-A4D652202160}" srcId="{090F28D5-83C3-4A15-97C2-3826899D0A9F}" destId="{CFA1AAAF-0DDA-420A-B6EC-0EF100E257EE}" srcOrd="3" destOrd="0" parTransId="{BAF461A7-DB63-4B9F-8969-EBC9275DFF76}" sibTransId="{415DE958-360F-48D0-B47B-19E2800118C6}"/>
    <dgm:cxn modelId="{DA9446FF-CD4A-47AB-AD8B-C80070501A3D}" type="presOf" srcId="{C2FE197F-3009-4993-A546-69FC162DAD0A}" destId="{E0A283E8-FB82-4EC0-BE36-569BF4B13F08}" srcOrd="0" destOrd="0" presId="urn:microsoft.com/office/officeart/2005/8/layout/venn3"/>
    <dgm:cxn modelId="{851DFECB-EBB9-4E20-BE3B-165B279748CB}" type="presParOf" srcId="{A08DC053-9E80-4239-AC6C-4990F27D097E}" destId="{B010A39A-ADE5-4A9D-A6BC-82CC35ED13A6}" srcOrd="0" destOrd="0" presId="urn:microsoft.com/office/officeart/2005/8/layout/venn3"/>
    <dgm:cxn modelId="{75186043-EEB2-49E5-AD4E-D125658E0749}" type="presParOf" srcId="{A08DC053-9E80-4239-AC6C-4990F27D097E}" destId="{B5ED79A7-185F-4F46-A3C4-83639252B78F}" srcOrd="1" destOrd="0" presId="urn:microsoft.com/office/officeart/2005/8/layout/venn3"/>
    <dgm:cxn modelId="{D295CE47-C4B7-4125-B98C-E90821FBE948}" type="presParOf" srcId="{A08DC053-9E80-4239-AC6C-4990F27D097E}" destId="{E0A283E8-FB82-4EC0-BE36-569BF4B13F08}" srcOrd="2" destOrd="0" presId="urn:microsoft.com/office/officeart/2005/8/layout/venn3"/>
    <dgm:cxn modelId="{04101AEC-7CAD-4B11-98C3-71855C659C0E}" type="presParOf" srcId="{A08DC053-9E80-4239-AC6C-4990F27D097E}" destId="{F09CC35D-4E38-4AFA-B548-ABCEFF715F35}" srcOrd="3" destOrd="0" presId="urn:microsoft.com/office/officeart/2005/8/layout/venn3"/>
    <dgm:cxn modelId="{FDD26B78-F11C-4489-9B01-5430C5251DA3}" type="presParOf" srcId="{A08DC053-9E80-4239-AC6C-4990F27D097E}" destId="{93B5FE59-4BF7-40D0-9E9C-D83820274133}" srcOrd="4" destOrd="0" presId="urn:microsoft.com/office/officeart/2005/8/layout/venn3"/>
    <dgm:cxn modelId="{B693CFD2-101D-4628-B9D4-1289B1EBCD09}" type="presParOf" srcId="{A08DC053-9E80-4239-AC6C-4990F27D097E}" destId="{7CC29905-2B47-4833-A9BA-B87B658BC7F7}" srcOrd="5" destOrd="0" presId="urn:microsoft.com/office/officeart/2005/8/layout/venn3"/>
    <dgm:cxn modelId="{2A2BB671-6F98-417A-9EFF-FE8A81A0B609}" type="presParOf" srcId="{A08DC053-9E80-4239-AC6C-4990F27D097E}" destId="{A6863612-94EC-4C89-8A50-2119D1AFCE17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49B7AF7-8B19-4E07-A638-D238FCE2E173}" type="doc">
      <dgm:prSet loTypeId="urn:microsoft.com/office/officeart/2005/8/layout/hierarchy2" loCatId="hierarchy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8167C19-8BB0-461E-9D62-BA2BE865B714}">
      <dgm:prSet custT="1"/>
      <dgm:spPr/>
      <dgm:t>
        <a:bodyPr/>
        <a:lstStyle/>
        <a:p>
          <a:r>
            <a:rPr lang="en-US" sz="2800" dirty="0"/>
            <a:t>The FOMC makes monetary policy decisions that increase or decrease the money supply. </a:t>
          </a:r>
        </a:p>
      </dgm:t>
    </dgm:pt>
    <dgm:pt modelId="{8A3B5C9A-FAE6-4ABE-90FD-486C76D5B588}" type="parTrans" cxnId="{66F0C2AE-679E-4419-9B7A-4963FAD519BD}">
      <dgm:prSet/>
      <dgm:spPr/>
      <dgm:t>
        <a:bodyPr/>
        <a:lstStyle/>
        <a:p>
          <a:endParaRPr lang="en-US"/>
        </a:p>
      </dgm:t>
    </dgm:pt>
    <dgm:pt modelId="{63B98EE9-12BD-44FB-8D08-FE61B5036362}" type="sibTrans" cxnId="{66F0C2AE-679E-4419-9B7A-4963FAD519BD}">
      <dgm:prSet/>
      <dgm:spPr/>
      <dgm:t>
        <a:bodyPr/>
        <a:lstStyle/>
        <a:p>
          <a:endParaRPr lang="en-US"/>
        </a:p>
      </dgm:t>
    </dgm:pt>
    <dgm:pt modelId="{FED1DB4B-E98F-4A85-8C7D-5987761A6B75}">
      <dgm:prSet custT="1"/>
      <dgm:spPr/>
      <dgm:t>
        <a:bodyPr/>
        <a:lstStyle/>
        <a:p>
          <a:r>
            <a:rPr lang="en-US" sz="2400" dirty="0"/>
            <a:t>Members Include: </a:t>
          </a:r>
        </a:p>
      </dgm:t>
    </dgm:pt>
    <dgm:pt modelId="{C7FEEB8C-420D-4FF6-8B2D-46C51E019F3E}" type="parTrans" cxnId="{8692453F-2833-4160-B069-BE55E7EB79CE}">
      <dgm:prSet/>
      <dgm:spPr/>
      <dgm:t>
        <a:bodyPr/>
        <a:lstStyle/>
        <a:p>
          <a:endParaRPr lang="en-US"/>
        </a:p>
      </dgm:t>
    </dgm:pt>
    <dgm:pt modelId="{10817570-28EA-4001-8121-8F8B876015F2}" type="sibTrans" cxnId="{8692453F-2833-4160-B069-BE55E7EB79CE}">
      <dgm:prSet/>
      <dgm:spPr/>
      <dgm:t>
        <a:bodyPr/>
        <a:lstStyle/>
        <a:p>
          <a:endParaRPr lang="en-US"/>
        </a:p>
      </dgm:t>
    </dgm:pt>
    <dgm:pt modelId="{C901FBF1-3E62-4403-996E-5AF094FFC7EE}">
      <dgm:prSet custT="1"/>
      <dgm:spPr/>
      <dgm:t>
        <a:bodyPr/>
        <a:lstStyle/>
        <a:p>
          <a:r>
            <a:rPr lang="en-US" sz="2400" dirty="0"/>
            <a:t>The 7 members of the Fed Board of Governors</a:t>
          </a:r>
        </a:p>
      </dgm:t>
    </dgm:pt>
    <dgm:pt modelId="{EB67F617-4E47-4E48-B3BF-1ABB6CB1BEA6}" type="parTrans" cxnId="{CC1B1381-DA37-4A6C-A60C-0E3BAD73976F}">
      <dgm:prSet/>
      <dgm:spPr/>
      <dgm:t>
        <a:bodyPr/>
        <a:lstStyle/>
        <a:p>
          <a:endParaRPr lang="en-US"/>
        </a:p>
      </dgm:t>
    </dgm:pt>
    <dgm:pt modelId="{0C23AD13-0B49-4732-8C3B-207F8D77A1FF}" type="sibTrans" cxnId="{CC1B1381-DA37-4A6C-A60C-0E3BAD73976F}">
      <dgm:prSet/>
      <dgm:spPr/>
      <dgm:t>
        <a:bodyPr/>
        <a:lstStyle/>
        <a:p>
          <a:endParaRPr lang="en-US"/>
        </a:p>
      </dgm:t>
    </dgm:pt>
    <dgm:pt modelId="{0A3E21AE-A553-4393-BFDD-4D1BE2D26AC6}">
      <dgm:prSet custT="1"/>
      <dgm:spPr/>
      <dgm:t>
        <a:bodyPr/>
        <a:lstStyle/>
        <a:p>
          <a:r>
            <a:rPr lang="en-US" sz="2400" dirty="0"/>
            <a:t>Presidents of four of the 12 Federal Reserve district banks rotate.</a:t>
          </a:r>
        </a:p>
      </dgm:t>
    </dgm:pt>
    <dgm:pt modelId="{EDBE3CFC-F6C4-4F28-B0B1-100472FAB12E}" type="parTrans" cxnId="{B9828D79-42D8-4727-AA4F-AAB03C26142F}">
      <dgm:prSet/>
      <dgm:spPr/>
      <dgm:t>
        <a:bodyPr/>
        <a:lstStyle/>
        <a:p>
          <a:endParaRPr lang="en-US"/>
        </a:p>
      </dgm:t>
    </dgm:pt>
    <dgm:pt modelId="{0AC8A195-A7F7-4E64-B90D-58383819B0A5}" type="sibTrans" cxnId="{B9828D79-42D8-4727-AA4F-AAB03C26142F}">
      <dgm:prSet/>
      <dgm:spPr/>
      <dgm:t>
        <a:bodyPr/>
        <a:lstStyle/>
        <a:p>
          <a:endParaRPr lang="en-US"/>
        </a:p>
      </dgm:t>
    </dgm:pt>
    <dgm:pt modelId="{A7B4D1D3-E140-47ED-A484-6ABD599AF734}">
      <dgm:prSet custT="1"/>
      <dgm:spPr/>
      <dgm:t>
        <a:bodyPr/>
        <a:lstStyle/>
        <a:p>
          <a:r>
            <a:rPr lang="en-US" sz="2400" dirty="0"/>
            <a:t>The President of the New York Fed is a permanent member.</a:t>
          </a:r>
        </a:p>
      </dgm:t>
    </dgm:pt>
    <dgm:pt modelId="{FE58008E-9D99-481E-B260-F226ECCBB466}" type="parTrans" cxnId="{BA99E762-3D21-4366-9865-CC54296ECD5C}">
      <dgm:prSet/>
      <dgm:spPr/>
      <dgm:t>
        <a:bodyPr/>
        <a:lstStyle/>
        <a:p>
          <a:endParaRPr lang="en-US"/>
        </a:p>
      </dgm:t>
    </dgm:pt>
    <dgm:pt modelId="{EE3EBE9F-AF62-405B-967D-D9EAC9D7E890}" type="sibTrans" cxnId="{BA99E762-3D21-4366-9865-CC54296ECD5C}">
      <dgm:prSet/>
      <dgm:spPr/>
      <dgm:t>
        <a:bodyPr/>
        <a:lstStyle/>
        <a:p>
          <a:endParaRPr lang="en-US"/>
        </a:p>
      </dgm:t>
    </dgm:pt>
    <dgm:pt modelId="{A49D2201-3542-439A-857D-E51C474C0CE0}" type="pres">
      <dgm:prSet presAssocID="{449B7AF7-8B19-4E07-A638-D238FCE2E17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619CC43-1396-459E-AC43-B22A48F4BDD2}" type="pres">
      <dgm:prSet presAssocID="{B8167C19-8BB0-461E-9D62-BA2BE865B714}" presName="root1" presStyleCnt="0"/>
      <dgm:spPr/>
    </dgm:pt>
    <dgm:pt modelId="{B8113EC2-689F-4530-9B3E-96F4AE1BC408}" type="pres">
      <dgm:prSet presAssocID="{B8167C19-8BB0-461E-9D62-BA2BE865B714}" presName="LevelOneTextNode" presStyleLbl="node0" presStyleIdx="0" presStyleCnt="2" custScaleX="333683" custScaleY="165467" custLinFactNeighborX="5309" custLinFactNeighborY="-9206">
        <dgm:presLayoutVars>
          <dgm:chPref val="3"/>
        </dgm:presLayoutVars>
      </dgm:prSet>
      <dgm:spPr/>
    </dgm:pt>
    <dgm:pt modelId="{9A04AAA7-5C90-4265-878D-F2B25D64E12A}" type="pres">
      <dgm:prSet presAssocID="{B8167C19-8BB0-461E-9D62-BA2BE865B714}" presName="level2hierChild" presStyleCnt="0"/>
      <dgm:spPr/>
    </dgm:pt>
    <dgm:pt modelId="{8A867CED-98F0-47DF-91A0-F551E495887B}" type="pres">
      <dgm:prSet presAssocID="{FED1DB4B-E98F-4A85-8C7D-5987761A6B75}" presName="root1" presStyleCnt="0"/>
      <dgm:spPr/>
    </dgm:pt>
    <dgm:pt modelId="{E2C06EEC-ABA0-44DB-BEBE-42B6C820249A}" type="pres">
      <dgm:prSet presAssocID="{FED1DB4B-E98F-4A85-8C7D-5987761A6B75}" presName="LevelOneTextNode" presStyleLbl="node0" presStyleIdx="1" presStyleCnt="2" custScaleX="111860" custLinFactNeighborX="8086" custLinFactNeighborY="492">
        <dgm:presLayoutVars>
          <dgm:chPref val="3"/>
        </dgm:presLayoutVars>
      </dgm:prSet>
      <dgm:spPr/>
    </dgm:pt>
    <dgm:pt modelId="{4FFF0063-7A6C-43E5-A33B-023FA9895E09}" type="pres">
      <dgm:prSet presAssocID="{FED1DB4B-E98F-4A85-8C7D-5987761A6B75}" presName="level2hierChild" presStyleCnt="0"/>
      <dgm:spPr/>
    </dgm:pt>
    <dgm:pt modelId="{67157FD2-44CD-43B8-9C7A-1DD223960A5A}" type="pres">
      <dgm:prSet presAssocID="{EB67F617-4E47-4E48-B3BF-1ABB6CB1BEA6}" presName="conn2-1" presStyleLbl="parChTrans1D2" presStyleIdx="0" presStyleCnt="3"/>
      <dgm:spPr/>
    </dgm:pt>
    <dgm:pt modelId="{447A4F0E-0DFB-4698-9B55-02F85D088B0B}" type="pres">
      <dgm:prSet presAssocID="{EB67F617-4E47-4E48-B3BF-1ABB6CB1BEA6}" presName="connTx" presStyleLbl="parChTrans1D2" presStyleIdx="0" presStyleCnt="3"/>
      <dgm:spPr/>
    </dgm:pt>
    <dgm:pt modelId="{359E6BB1-B120-4382-A700-24AFBD020F4D}" type="pres">
      <dgm:prSet presAssocID="{C901FBF1-3E62-4403-996E-5AF094FFC7EE}" presName="root2" presStyleCnt="0"/>
      <dgm:spPr/>
    </dgm:pt>
    <dgm:pt modelId="{52878374-A97E-4783-B51E-66E8AD240DD9}" type="pres">
      <dgm:prSet presAssocID="{C901FBF1-3E62-4403-996E-5AF094FFC7EE}" presName="LevelTwoTextNode" presStyleLbl="node2" presStyleIdx="0" presStyleCnt="3" custScaleX="191144" custScaleY="126526" custLinFactNeighborX="44987" custLinFactNeighborY="-957">
        <dgm:presLayoutVars>
          <dgm:chPref val="3"/>
        </dgm:presLayoutVars>
      </dgm:prSet>
      <dgm:spPr/>
    </dgm:pt>
    <dgm:pt modelId="{1F5AFF4E-43C8-430F-AA53-BB45BF9ED4EC}" type="pres">
      <dgm:prSet presAssocID="{C901FBF1-3E62-4403-996E-5AF094FFC7EE}" presName="level3hierChild" presStyleCnt="0"/>
      <dgm:spPr/>
    </dgm:pt>
    <dgm:pt modelId="{49109AC1-7839-4FD7-8E0D-CF734CF75C65}" type="pres">
      <dgm:prSet presAssocID="{EDBE3CFC-F6C4-4F28-B0B1-100472FAB12E}" presName="conn2-1" presStyleLbl="parChTrans1D2" presStyleIdx="1" presStyleCnt="3"/>
      <dgm:spPr/>
    </dgm:pt>
    <dgm:pt modelId="{5EFDDEA4-3148-4E58-A67A-429CF1C31DDD}" type="pres">
      <dgm:prSet presAssocID="{EDBE3CFC-F6C4-4F28-B0B1-100472FAB12E}" presName="connTx" presStyleLbl="parChTrans1D2" presStyleIdx="1" presStyleCnt="3"/>
      <dgm:spPr/>
    </dgm:pt>
    <dgm:pt modelId="{E124B9C1-FAEE-4EE5-BB5A-8178DAA7E38B}" type="pres">
      <dgm:prSet presAssocID="{0A3E21AE-A553-4393-BFDD-4D1BE2D26AC6}" presName="root2" presStyleCnt="0"/>
      <dgm:spPr/>
    </dgm:pt>
    <dgm:pt modelId="{F2C6A8BA-5501-4D3C-B0E9-1ABABB594C8B}" type="pres">
      <dgm:prSet presAssocID="{0A3E21AE-A553-4393-BFDD-4D1BE2D26AC6}" presName="LevelTwoTextNode" presStyleLbl="node2" presStyleIdx="1" presStyleCnt="3" custScaleX="189105" custScaleY="120865" custLinFactNeighborX="4936" custLinFactNeighborY="2874">
        <dgm:presLayoutVars>
          <dgm:chPref val="3"/>
        </dgm:presLayoutVars>
      </dgm:prSet>
      <dgm:spPr/>
    </dgm:pt>
    <dgm:pt modelId="{57629B2F-DA4C-4836-BF26-977738E4276C}" type="pres">
      <dgm:prSet presAssocID="{0A3E21AE-A553-4393-BFDD-4D1BE2D26AC6}" presName="level3hierChild" presStyleCnt="0"/>
      <dgm:spPr/>
    </dgm:pt>
    <dgm:pt modelId="{B57897B4-DED7-45BE-AB51-065680642A60}" type="pres">
      <dgm:prSet presAssocID="{FE58008E-9D99-481E-B260-F226ECCBB466}" presName="conn2-1" presStyleLbl="parChTrans1D2" presStyleIdx="2" presStyleCnt="3"/>
      <dgm:spPr/>
    </dgm:pt>
    <dgm:pt modelId="{B0822AFF-3F6B-48F7-BAEC-9BB3643AA2A2}" type="pres">
      <dgm:prSet presAssocID="{FE58008E-9D99-481E-B260-F226ECCBB466}" presName="connTx" presStyleLbl="parChTrans1D2" presStyleIdx="2" presStyleCnt="3"/>
      <dgm:spPr/>
    </dgm:pt>
    <dgm:pt modelId="{4E7B343A-1AAB-431E-A9EC-3F7A1048831E}" type="pres">
      <dgm:prSet presAssocID="{A7B4D1D3-E140-47ED-A484-6ABD599AF734}" presName="root2" presStyleCnt="0"/>
      <dgm:spPr/>
    </dgm:pt>
    <dgm:pt modelId="{1A8DD824-73DB-4C73-B580-D8DC10EF3145}" type="pres">
      <dgm:prSet presAssocID="{A7B4D1D3-E140-47ED-A484-6ABD599AF734}" presName="LevelTwoTextNode" presStyleLbl="node2" presStyleIdx="2" presStyleCnt="3" custScaleX="187779" custScaleY="138249" custLinFactNeighborX="5783" custLinFactNeighborY="10540">
        <dgm:presLayoutVars>
          <dgm:chPref val="3"/>
        </dgm:presLayoutVars>
      </dgm:prSet>
      <dgm:spPr/>
    </dgm:pt>
    <dgm:pt modelId="{C7C6E403-C07F-4A51-BA99-B5F799E42397}" type="pres">
      <dgm:prSet presAssocID="{A7B4D1D3-E140-47ED-A484-6ABD599AF734}" presName="level3hierChild" presStyleCnt="0"/>
      <dgm:spPr/>
    </dgm:pt>
  </dgm:ptLst>
  <dgm:cxnLst>
    <dgm:cxn modelId="{7426C620-8DAF-4AC7-8E44-D69F33368624}" type="presOf" srcId="{B8167C19-8BB0-461E-9D62-BA2BE865B714}" destId="{B8113EC2-689F-4530-9B3E-96F4AE1BC408}" srcOrd="0" destOrd="0" presId="urn:microsoft.com/office/officeart/2005/8/layout/hierarchy2"/>
    <dgm:cxn modelId="{D6D75421-32DF-4138-AC1B-F5E875849FB0}" type="presOf" srcId="{EDBE3CFC-F6C4-4F28-B0B1-100472FAB12E}" destId="{5EFDDEA4-3148-4E58-A67A-429CF1C31DDD}" srcOrd="1" destOrd="0" presId="urn:microsoft.com/office/officeart/2005/8/layout/hierarchy2"/>
    <dgm:cxn modelId="{843CA332-0F8C-40DC-AAB9-8334022432A2}" type="presOf" srcId="{FED1DB4B-E98F-4A85-8C7D-5987761A6B75}" destId="{E2C06EEC-ABA0-44DB-BEBE-42B6C820249A}" srcOrd="0" destOrd="0" presId="urn:microsoft.com/office/officeart/2005/8/layout/hierarchy2"/>
    <dgm:cxn modelId="{8692453F-2833-4160-B069-BE55E7EB79CE}" srcId="{449B7AF7-8B19-4E07-A638-D238FCE2E173}" destId="{FED1DB4B-E98F-4A85-8C7D-5987761A6B75}" srcOrd="1" destOrd="0" parTransId="{C7FEEB8C-420D-4FF6-8B2D-46C51E019F3E}" sibTransId="{10817570-28EA-4001-8121-8F8B876015F2}"/>
    <dgm:cxn modelId="{3B173042-41A1-4C4E-B321-070E2973BB2D}" type="presOf" srcId="{EB67F617-4E47-4E48-B3BF-1ABB6CB1BEA6}" destId="{447A4F0E-0DFB-4698-9B55-02F85D088B0B}" srcOrd="1" destOrd="0" presId="urn:microsoft.com/office/officeart/2005/8/layout/hierarchy2"/>
    <dgm:cxn modelId="{BA99E762-3D21-4366-9865-CC54296ECD5C}" srcId="{FED1DB4B-E98F-4A85-8C7D-5987761A6B75}" destId="{A7B4D1D3-E140-47ED-A484-6ABD599AF734}" srcOrd="2" destOrd="0" parTransId="{FE58008E-9D99-481E-B260-F226ECCBB466}" sibTransId="{EE3EBE9F-AF62-405B-967D-D9EAC9D7E890}"/>
    <dgm:cxn modelId="{070DC847-8B62-4DD5-8C15-9D76AB3413E8}" type="presOf" srcId="{449B7AF7-8B19-4E07-A638-D238FCE2E173}" destId="{A49D2201-3542-439A-857D-E51C474C0CE0}" srcOrd="0" destOrd="0" presId="urn:microsoft.com/office/officeart/2005/8/layout/hierarchy2"/>
    <dgm:cxn modelId="{8D6AAA49-BE17-451B-AF62-92CB42ECC394}" type="presOf" srcId="{A7B4D1D3-E140-47ED-A484-6ABD599AF734}" destId="{1A8DD824-73DB-4C73-B580-D8DC10EF3145}" srcOrd="0" destOrd="0" presId="urn:microsoft.com/office/officeart/2005/8/layout/hierarchy2"/>
    <dgm:cxn modelId="{B9828D79-42D8-4727-AA4F-AAB03C26142F}" srcId="{FED1DB4B-E98F-4A85-8C7D-5987761A6B75}" destId="{0A3E21AE-A553-4393-BFDD-4D1BE2D26AC6}" srcOrd="1" destOrd="0" parTransId="{EDBE3CFC-F6C4-4F28-B0B1-100472FAB12E}" sibTransId="{0AC8A195-A7F7-4E64-B90D-58383819B0A5}"/>
    <dgm:cxn modelId="{CC1B1381-DA37-4A6C-A60C-0E3BAD73976F}" srcId="{FED1DB4B-E98F-4A85-8C7D-5987761A6B75}" destId="{C901FBF1-3E62-4403-996E-5AF094FFC7EE}" srcOrd="0" destOrd="0" parTransId="{EB67F617-4E47-4E48-B3BF-1ABB6CB1BEA6}" sibTransId="{0C23AD13-0B49-4732-8C3B-207F8D77A1FF}"/>
    <dgm:cxn modelId="{7A66CB82-0DD8-4E66-B3FB-6A18FBF5806B}" type="presOf" srcId="{FE58008E-9D99-481E-B260-F226ECCBB466}" destId="{B57897B4-DED7-45BE-AB51-065680642A60}" srcOrd="0" destOrd="0" presId="urn:microsoft.com/office/officeart/2005/8/layout/hierarchy2"/>
    <dgm:cxn modelId="{B59BF190-DDCF-4906-9878-171710400BEA}" type="presOf" srcId="{EDBE3CFC-F6C4-4F28-B0B1-100472FAB12E}" destId="{49109AC1-7839-4FD7-8E0D-CF734CF75C65}" srcOrd="0" destOrd="0" presId="urn:microsoft.com/office/officeart/2005/8/layout/hierarchy2"/>
    <dgm:cxn modelId="{8C7FFD96-F762-4759-8426-BDED210B5101}" type="presOf" srcId="{FE58008E-9D99-481E-B260-F226ECCBB466}" destId="{B0822AFF-3F6B-48F7-BAEC-9BB3643AA2A2}" srcOrd="1" destOrd="0" presId="urn:microsoft.com/office/officeart/2005/8/layout/hierarchy2"/>
    <dgm:cxn modelId="{66F0C2AE-679E-4419-9B7A-4963FAD519BD}" srcId="{449B7AF7-8B19-4E07-A638-D238FCE2E173}" destId="{B8167C19-8BB0-461E-9D62-BA2BE865B714}" srcOrd="0" destOrd="0" parTransId="{8A3B5C9A-FAE6-4ABE-90FD-486C76D5B588}" sibTransId="{63B98EE9-12BD-44FB-8D08-FE61B5036362}"/>
    <dgm:cxn modelId="{542579C1-F30D-4FB6-91E0-FC9ADA54F114}" type="presOf" srcId="{EB67F617-4E47-4E48-B3BF-1ABB6CB1BEA6}" destId="{67157FD2-44CD-43B8-9C7A-1DD223960A5A}" srcOrd="0" destOrd="0" presId="urn:microsoft.com/office/officeart/2005/8/layout/hierarchy2"/>
    <dgm:cxn modelId="{BAD4C9C1-4619-413F-B07B-608B3E37DEEC}" type="presOf" srcId="{0A3E21AE-A553-4393-BFDD-4D1BE2D26AC6}" destId="{F2C6A8BA-5501-4D3C-B0E9-1ABABB594C8B}" srcOrd="0" destOrd="0" presId="urn:microsoft.com/office/officeart/2005/8/layout/hierarchy2"/>
    <dgm:cxn modelId="{2BD677FB-11C9-413B-A39B-DA90D2A075F1}" type="presOf" srcId="{C901FBF1-3E62-4403-996E-5AF094FFC7EE}" destId="{52878374-A97E-4783-B51E-66E8AD240DD9}" srcOrd="0" destOrd="0" presId="urn:microsoft.com/office/officeart/2005/8/layout/hierarchy2"/>
    <dgm:cxn modelId="{95296C29-9F47-48B6-B173-C21C29A5ECD6}" type="presParOf" srcId="{A49D2201-3542-439A-857D-E51C474C0CE0}" destId="{C619CC43-1396-459E-AC43-B22A48F4BDD2}" srcOrd="0" destOrd="0" presId="urn:microsoft.com/office/officeart/2005/8/layout/hierarchy2"/>
    <dgm:cxn modelId="{9C07B8C5-51AF-4A0C-ABFE-112D0FEA809A}" type="presParOf" srcId="{C619CC43-1396-459E-AC43-B22A48F4BDD2}" destId="{B8113EC2-689F-4530-9B3E-96F4AE1BC408}" srcOrd="0" destOrd="0" presId="urn:microsoft.com/office/officeart/2005/8/layout/hierarchy2"/>
    <dgm:cxn modelId="{FF218FD0-0757-4863-8532-8EC641A7CA92}" type="presParOf" srcId="{C619CC43-1396-459E-AC43-B22A48F4BDD2}" destId="{9A04AAA7-5C90-4265-878D-F2B25D64E12A}" srcOrd="1" destOrd="0" presId="urn:microsoft.com/office/officeart/2005/8/layout/hierarchy2"/>
    <dgm:cxn modelId="{3ACA4E98-591E-4F6B-9332-3E66B8AAC408}" type="presParOf" srcId="{A49D2201-3542-439A-857D-E51C474C0CE0}" destId="{8A867CED-98F0-47DF-91A0-F551E495887B}" srcOrd="1" destOrd="0" presId="urn:microsoft.com/office/officeart/2005/8/layout/hierarchy2"/>
    <dgm:cxn modelId="{3299C389-B161-43CB-80D5-3A9F549D9326}" type="presParOf" srcId="{8A867CED-98F0-47DF-91A0-F551E495887B}" destId="{E2C06EEC-ABA0-44DB-BEBE-42B6C820249A}" srcOrd="0" destOrd="0" presId="urn:microsoft.com/office/officeart/2005/8/layout/hierarchy2"/>
    <dgm:cxn modelId="{3F4ADF09-0079-440D-89FC-BED53EA55032}" type="presParOf" srcId="{8A867CED-98F0-47DF-91A0-F551E495887B}" destId="{4FFF0063-7A6C-43E5-A33B-023FA9895E09}" srcOrd="1" destOrd="0" presId="urn:microsoft.com/office/officeart/2005/8/layout/hierarchy2"/>
    <dgm:cxn modelId="{737A2EA3-DFD0-4E93-879B-84ECDCE1685D}" type="presParOf" srcId="{4FFF0063-7A6C-43E5-A33B-023FA9895E09}" destId="{67157FD2-44CD-43B8-9C7A-1DD223960A5A}" srcOrd="0" destOrd="0" presId="urn:microsoft.com/office/officeart/2005/8/layout/hierarchy2"/>
    <dgm:cxn modelId="{06BE0A08-B3E1-49D3-8B33-882D8C38BC64}" type="presParOf" srcId="{67157FD2-44CD-43B8-9C7A-1DD223960A5A}" destId="{447A4F0E-0DFB-4698-9B55-02F85D088B0B}" srcOrd="0" destOrd="0" presId="urn:microsoft.com/office/officeart/2005/8/layout/hierarchy2"/>
    <dgm:cxn modelId="{3F97666C-CC73-4CE4-87FA-16B31352285F}" type="presParOf" srcId="{4FFF0063-7A6C-43E5-A33B-023FA9895E09}" destId="{359E6BB1-B120-4382-A700-24AFBD020F4D}" srcOrd="1" destOrd="0" presId="urn:microsoft.com/office/officeart/2005/8/layout/hierarchy2"/>
    <dgm:cxn modelId="{91013B2F-AA32-4AC9-83EE-43DA8A291FA3}" type="presParOf" srcId="{359E6BB1-B120-4382-A700-24AFBD020F4D}" destId="{52878374-A97E-4783-B51E-66E8AD240DD9}" srcOrd="0" destOrd="0" presId="urn:microsoft.com/office/officeart/2005/8/layout/hierarchy2"/>
    <dgm:cxn modelId="{E25D6E36-33D9-4E7B-A923-628CD1497DC8}" type="presParOf" srcId="{359E6BB1-B120-4382-A700-24AFBD020F4D}" destId="{1F5AFF4E-43C8-430F-AA53-BB45BF9ED4EC}" srcOrd="1" destOrd="0" presId="urn:microsoft.com/office/officeart/2005/8/layout/hierarchy2"/>
    <dgm:cxn modelId="{BABE742B-8BF4-4534-9924-38F3FE6A05F3}" type="presParOf" srcId="{4FFF0063-7A6C-43E5-A33B-023FA9895E09}" destId="{49109AC1-7839-4FD7-8E0D-CF734CF75C65}" srcOrd="2" destOrd="0" presId="urn:microsoft.com/office/officeart/2005/8/layout/hierarchy2"/>
    <dgm:cxn modelId="{CF16F617-2D42-4FB2-9CBE-DB7AC0D5AC5F}" type="presParOf" srcId="{49109AC1-7839-4FD7-8E0D-CF734CF75C65}" destId="{5EFDDEA4-3148-4E58-A67A-429CF1C31DDD}" srcOrd="0" destOrd="0" presId="urn:microsoft.com/office/officeart/2005/8/layout/hierarchy2"/>
    <dgm:cxn modelId="{BF6A8F04-20F6-4491-9E49-72DDF516E943}" type="presParOf" srcId="{4FFF0063-7A6C-43E5-A33B-023FA9895E09}" destId="{E124B9C1-FAEE-4EE5-BB5A-8178DAA7E38B}" srcOrd="3" destOrd="0" presId="urn:microsoft.com/office/officeart/2005/8/layout/hierarchy2"/>
    <dgm:cxn modelId="{3DA477D6-972C-4C13-8CD3-877FA66D528D}" type="presParOf" srcId="{E124B9C1-FAEE-4EE5-BB5A-8178DAA7E38B}" destId="{F2C6A8BA-5501-4D3C-B0E9-1ABABB594C8B}" srcOrd="0" destOrd="0" presId="urn:microsoft.com/office/officeart/2005/8/layout/hierarchy2"/>
    <dgm:cxn modelId="{2806E954-CA3C-4D37-9402-2730689358FE}" type="presParOf" srcId="{E124B9C1-FAEE-4EE5-BB5A-8178DAA7E38B}" destId="{57629B2F-DA4C-4836-BF26-977738E4276C}" srcOrd="1" destOrd="0" presId="urn:microsoft.com/office/officeart/2005/8/layout/hierarchy2"/>
    <dgm:cxn modelId="{EBFD2797-79BA-4F2C-A6DF-970812370D8A}" type="presParOf" srcId="{4FFF0063-7A6C-43E5-A33B-023FA9895E09}" destId="{B57897B4-DED7-45BE-AB51-065680642A60}" srcOrd="4" destOrd="0" presId="urn:microsoft.com/office/officeart/2005/8/layout/hierarchy2"/>
    <dgm:cxn modelId="{305D9A3B-E504-494C-9E96-AE9B8EC62A1D}" type="presParOf" srcId="{B57897B4-DED7-45BE-AB51-065680642A60}" destId="{B0822AFF-3F6B-48F7-BAEC-9BB3643AA2A2}" srcOrd="0" destOrd="0" presId="urn:microsoft.com/office/officeart/2005/8/layout/hierarchy2"/>
    <dgm:cxn modelId="{7F3319B4-04C3-4465-B167-59B719F8E9CD}" type="presParOf" srcId="{4FFF0063-7A6C-43E5-A33B-023FA9895E09}" destId="{4E7B343A-1AAB-431E-A9EC-3F7A1048831E}" srcOrd="5" destOrd="0" presId="urn:microsoft.com/office/officeart/2005/8/layout/hierarchy2"/>
    <dgm:cxn modelId="{4F17CC1A-91D2-4DFE-920C-05A667EF8A1D}" type="presParOf" srcId="{4E7B343A-1AAB-431E-A9EC-3F7A1048831E}" destId="{1A8DD824-73DB-4C73-B580-D8DC10EF3145}" srcOrd="0" destOrd="0" presId="urn:microsoft.com/office/officeart/2005/8/layout/hierarchy2"/>
    <dgm:cxn modelId="{D390CF02-E1D6-4200-8457-02337E086080}" type="presParOf" srcId="{4E7B343A-1AAB-431E-A9EC-3F7A1048831E}" destId="{C7C6E403-C07F-4A51-BA99-B5F799E4239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57BC3-6511-4FE0-8833-F813D71D19E3}">
      <dsp:nvSpPr>
        <dsp:cNvPr id="0" name=""/>
        <dsp:cNvSpPr/>
      </dsp:nvSpPr>
      <dsp:spPr>
        <a:xfrm>
          <a:off x="0" y="2864"/>
          <a:ext cx="732301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A5E5C65-4D84-4A9C-A9A6-7699224A472C}">
      <dsp:nvSpPr>
        <dsp:cNvPr id="0" name=""/>
        <dsp:cNvSpPr/>
      </dsp:nvSpPr>
      <dsp:spPr>
        <a:xfrm>
          <a:off x="0" y="2864"/>
          <a:ext cx="7323018" cy="1953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/>
            <a:t>What is monetary policy?</a:t>
          </a:r>
          <a:endParaRPr lang="en-US" sz="3500" kern="1200" dirty="0"/>
        </a:p>
      </dsp:txBody>
      <dsp:txXfrm>
        <a:off x="0" y="2864"/>
        <a:ext cx="7323018" cy="1953350"/>
      </dsp:txXfrm>
    </dsp:sp>
    <dsp:sp modelId="{8957DAC2-E339-4232-816D-1A582F7CD139}">
      <dsp:nvSpPr>
        <dsp:cNvPr id="0" name=""/>
        <dsp:cNvSpPr/>
      </dsp:nvSpPr>
      <dsp:spPr>
        <a:xfrm>
          <a:off x="0" y="1956214"/>
          <a:ext cx="732301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886A817-9145-498E-94AC-4E6F84455DF1}">
      <dsp:nvSpPr>
        <dsp:cNvPr id="0" name=""/>
        <dsp:cNvSpPr/>
      </dsp:nvSpPr>
      <dsp:spPr>
        <a:xfrm>
          <a:off x="0" y="1956214"/>
          <a:ext cx="7323018" cy="1953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The expansion and/or contraction of the money supply in order to influence the cost and availability of credit.</a:t>
          </a:r>
        </a:p>
      </dsp:txBody>
      <dsp:txXfrm>
        <a:off x="0" y="1956214"/>
        <a:ext cx="7323018" cy="1953350"/>
      </dsp:txXfrm>
    </dsp:sp>
    <dsp:sp modelId="{7F890276-27EC-4E70-B5D0-E5A4CE8A437D}">
      <dsp:nvSpPr>
        <dsp:cNvPr id="0" name=""/>
        <dsp:cNvSpPr/>
      </dsp:nvSpPr>
      <dsp:spPr>
        <a:xfrm>
          <a:off x="0" y="3909564"/>
          <a:ext cx="732301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81F109-664A-4EC4-98EA-783FC7BD5F3A}">
      <dsp:nvSpPr>
        <dsp:cNvPr id="0" name=""/>
        <dsp:cNvSpPr/>
      </dsp:nvSpPr>
      <dsp:spPr>
        <a:xfrm>
          <a:off x="0" y="3909564"/>
          <a:ext cx="7323018" cy="1953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Carried out when a central bank manipulates the money supply.</a:t>
          </a:r>
        </a:p>
      </dsp:txBody>
      <dsp:txXfrm>
        <a:off x="0" y="3909564"/>
        <a:ext cx="7323018" cy="1953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4A08B-26D0-43E5-B0B5-20AF7640483D}">
      <dsp:nvSpPr>
        <dsp:cNvPr id="0" name=""/>
        <dsp:cNvSpPr/>
      </dsp:nvSpPr>
      <dsp:spPr>
        <a:xfrm>
          <a:off x="6353" y="455687"/>
          <a:ext cx="4368982" cy="436898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Limit Unemployment</a:t>
          </a:r>
        </a:p>
      </dsp:txBody>
      <dsp:txXfrm>
        <a:off x="646176" y="1095510"/>
        <a:ext cx="3089336" cy="3089336"/>
      </dsp:txXfrm>
    </dsp:sp>
    <dsp:sp modelId="{25BC9B48-D53C-4F9C-8F22-A7A7B30A6272}">
      <dsp:nvSpPr>
        <dsp:cNvPr id="0" name=""/>
        <dsp:cNvSpPr/>
      </dsp:nvSpPr>
      <dsp:spPr>
        <a:xfrm>
          <a:off x="4730097" y="1373174"/>
          <a:ext cx="2534009" cy="2534009"/>
        </a:xfrm>
        <a:prstGeom prst="mathPlus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5065980" y="2342179"/>
        <a:ext cx="1862243" cy="595999"/>
      </dsp:txXfrm>
    </dsp:sp>
    <dsp:sp modelId="{B360A960-F47E-4EC4-9E62-100C333DCB57}">
      <dsp:nvSpPr>
        <dsp:cNvPr id="0" name=""/>
        <dsp:cNvSpPr/>
      </dsp:nvSpPr>
      <dsp:spPr>
        <a:xfrm>
          <a:off x="7618868" y="455687"/>
          <a:ext cx="4368982" cy="4368982"/>
        </a:xfrm>
        <a:prstGeom prst="ellipse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Control Inflation</a:t>
          </a:r>
        </a:p>
      </dsp:txBody>
      <dsp:txXfrm>
        <a:off x="8258691" y="1095510"/>
        <a:ext cx="3089336" cy="30893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4094A-F0EA-4DEB-94E7-C43068FEA20B}">
      <dsp:nvSpPr>
        <dsp:cNvPr id="0" name=""/>
        <dsp:cNvSpPr/>
      </dsp:nvSpPr>
      <dsp:spPr>
        <a:xfrm>
          <a:off x="0" y="236253"/>
          <a:ext cx="7219206" cy="110393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Expansionary Monetary Policy</a:t>
          </a:r>
          <a:endParaRPr lang="en-US" sz="3200" kern="1200" dirty="0"/>
        </a:p>
      </dsp:txBody>
      <dsp:txXfrm>
        <a:off x="53890" y="290143"/>
        <a:ext cx="7111426" cy="996159"/>
      </dsp:txXfrm>
    </dsp:sp>
    <dsp:sp modelId="{35F6CD34-31BA-4059-8407-E1EC0757DD46}">
      <dsp:nvSpPr>
        <dsp:cNvPr id="0" name=""/>
        <dsp:cNvSpPr/>
      </dsp:nvSpPr>
      <dsp:spPr>
        <a:xfrm>
          <a:off x="0" y="1524513"/>
          <a:ext cx="7219206" cy="228384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Increasing the money supply to lower unemployment by increasing the amount of credit available and decreasing interest rates.</a:t>
          </a:r>
        </a:p>
      </dsp:txBody>
      <dsp:txXfrm>
        <a:off x="111488" y="1636001"/>
        <a:ext cx="6996230" cy="2060864"/>
      </dsp:txXfrm>
    </dsp:sp>
    <dsp:sp modelId="{079D363C-B6B1-4F7F-9593-2B9F45CC939F}">
      <dsp:nvSpPr>
        <dsp:cNvPr id="0" name=""/>
        <dsp:cNvSpPr/>
      </dsp:nvSpPr>
      <dsp:spPr>
        <a:xfrm>
          <a:off x="0" y="3992673"/>
          <a:ext cx="7219206" cy="228384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Can lead to increased inflation. Lending and investment increase, causing price changes to speed up.</a:t>
          </a:r>
        </a:p>
      </dsp:txBody>
      <dsp:txXfrm>
        <a:off x="111488" y="4104161"/>
        <a:ext cx="6996230" cy="20608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4094A-F0EA-4DEB-94E7-C43068FEA20B}">
      <dsp:nvSpPr>
        <dsp:cNvPr id="0" name=""/>
        <dsp:cNvSpPr/>
      </dsp:nvSpPr>
      <dsp:spPr>
        <a:xfrm>
          <a:off x="0" y="236253"/>
          <a:ext cx="7219206" cy="110393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Contractionary Monetary Policy</a:t>
          </a:r>
          <a:endParaRPr lang="en-US" sz="3200" kern="1200" dirty="0"/>
        </a:p>
      </dsp:txBody>
      <dsp:txXfrm>
        <a:off x="53890" y="290143"/>
        <a:ext cx="7111426" cy="996159"/>
      </dsp:txXfrm>
    </dsp:sp>
    <dsp:sp modelId="{35F6CD34-31BA-4059-8407-E1EC0757DD46}">
      <dsp:nvSpPr>
        <dsp:cNvPr id="0" name=""/>
        <dsp:cNvSpPr/>
      </dsp:nvSpPr>
      <dsp:spPr>
        <a:xfrm>
          <a:off x="0" y="1524513"/>
          <a:ext cx="7219206" cy="228384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Decreasing the money supply to </a:t>
          </a:r>
          <a:r>
            <a:rPr lang="en-US" sz="3200" kern="1200" dirty="0" err="1"/>
            <a:t>to</a:t>
          </a:r>
          <a:r>
            <a:rPr lang="en-US" sz="3200" kern="1200" dirty="0"/>
            <a:t> decrease inflation by decreasing the amount of credit available and increasing interest rates.</a:t>
          </a:r>
        </a:p>
      </dsp:txBody>
      <dsp:txXfrm>
        <a:off x="111488" y="1636001"/>
        <a:ext cx="6996230" cy="2060864"/>
      </dsp:txXfrm>
    </dsp:sp>
    <dsp:sp modelId="{079D363C-B6B1-4F7F-9593-2B9F45CC939F}">
      <dsp:nvSpPr>
        <dsp:cNvPr id="0" name=""/>
        <dsp:cNvSpPr/>
      </dsp:nvSpPr>
      <dsp:spPr>
        <a:xfrm>
          <a:off x="0" y="3992673"/>
          <a:ext cx="7219206" cy="228384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Can lead to slower economic growth and declining inflation.  Lending and investments decline causing price increases to slow down </a:t>
          </a:r>
        </a:p>
      </dsp:txBody>
      <dsp:txXfrm>
        <a:off x="111488" y="4104161"/>
        <a:ext cx="6996230" cy="20608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8C8FC-AFCA-4AC6-8CCD-A140216E7EE6}">
      <dsp:nvSpPr>
        <dsp:cNvPr id="0" name=""/>
        <dsp:cNvSpPr/>
      </dsp:nvSpPr>
      <dsp:spPr>
        <a:xfrm>
          <a:off x="0" y="0"/>
          <a:ext cx="626903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0E8F6-C31C-47AB-ACD5-DAF94A31799A}">
      <dsp:nvSpPr>
        <dsp:cNvPr id="0" name=""/>
        <dsp:cNvSpPr/>
      </dsp:nvSpPr>
      <dsp:spPr>
        <a:xfrm>
          <a:off x="0" y="0"/>
          <a:ext cx="6269038" cy="1621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What is the Federal Reserve?</a:t>
          </a:r>
          <a:endParaRPr lang="en-US" sz="3200" kern="1200" dirty="0"/>
        </a:p>
      </dsp:txBody>
      <dsp:txXfrm>
        <a:off x="0" y="0"/>
        <a:ext cx="6269038" cy="1621193"/>
      </dsp:txXfrm>
    </dsp:sp>
    <dsp:sp modelId="{127E3B7D-6D5C-4C7D-8D55-2FA5272F6B70}">
      <dsp:nvSpPr>
        <dsp:cNvPr id="0" name=""/>
        <dsp:cNvSpPr/>
      </dsp:nvSpPr>
      <dsp:spPr>
        <a:xfrm>
          <a:off x="0" y="1621193"/>
          <a:ext cx="626903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106DAD-1B3F-4010-9D6F-953053823BC2}">
      <dsp:nvSpPr>
        <dsp:cNvPr id="0" name=""/>
        <dsp:cNvSpPr/>
      </dsp:nvSpPr>
      <dsp:spPr>
        <a:xfrm>
          <a:off x="0" y="1621193"/>
          <a:ext cx="6269038" cy="1621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The “Fed” is the central bank of the United States.</a:t>
          </a:r>
        </a:p>
      </dsp:txBody>
      <dsp:txXfrm>
        <a:off x="0" y="1621193"/>
        <a:ext cx="6269038" cy="1621193"/>
      </dsp:txXfrm>
    </dsp:sp>
    <dsp:sp modelId="{013A008F-D990-4974-BF82-054FF08BC7F6}">
      <dsp:nvSpPr>
        <dsp:cNvPr id="0" name=""/>
        <dsp:cNvSpPr/>
      </dsp:nvSpPr>
      <dsp:spPr>
        <a:xfrm>
          <a:off x="0" y="3242387"/>
          <a:ext cx="626903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70447-E54B-463B-BBBB-867DB8C2C94B}">
      <dsp:nvSpPr>
        <dsp:cNvPr id="0" name=""/>
        <dsp:cNvSpPr/>
      </dsp:nvSpPr>
      <dsp:spPr>
        <a:xfrm>
          <a:off x="0" y="3242387"/>
          <a:ext cx="6269038" cy="1621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It was established to regulate U.S. banks and to implement monetary policy </a:t>
          </a:r>
        </a:p>
      </dsp:txBody>
      <dsp:txXfrm>
        <a:off x="0" y="3242387"/>
        <a:ext cx="6269038" cy="1621193"/>
      </dsp:txXfrm>
    </dsp:sp>
    <dsp:sp modelId="{57F55FF5-A27D-4327-9E93-54E01243C7F7}">
      <dsp:nvSpPr>
        <dsp:cNvPr id="0" name=""/>
        <dsp:cNvSpPr/>
      </dsp:nvSpPr>
      <dsp:spPr>
        <a:xfrm>
          <a:off x="0" y="4863581"/>
          <a:ext cx="626903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7A927-D457-4CC7-A53F-AB881ED93AAE}">
      <dsp:nvSpPr>
        <dsp:cNvPr id="0" name=""/>
        <dsp:cNvSpPr/>
      </dsp:nvSpPr>
      <dsp:spPr>
        <a:xfrm>
          <a:off x="0" y="4863581"/>
          <a:ext cx="6269038" cy="1621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Created by the Federal Reserve Act of 1913.</a:t>
          </a:r>
        </a:p>
      </dsp:txBody>
      <dsp:txXfrm>
        <a:off x="0" y="4863581"/>
        <a:ext cx="6269038" cy="16211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F119C-E254-4A13-BD8C-E6F8A5CD1A8C}">
      <dsp:nvSpPr>
        <dsp:cNvPr id="0" name=""/>
        <dsp:cNvSpPr/>
      </dsp:nvSpPr>
      <dsp:spPr>
        <a:xfrm>
          <a:off x="924868" y="0"/>
          <a:ext cx="10165036" cy="5280357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904D696-FFFA-4AD0-AD82-F1CA8723E315}">
      <dsp:nvSpPr>
        <dsp:cNvPr id="0" name=""/>
        <dsp:cNvSpPr/>
      </dsp:nvSpPr>
      <dsp:spPr>
        <a:xfrm>
          <a:off x="203349" y="951942"/>
          <a:ext cx="2109151" cy="33578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Narrow" panose="020B0606020202030204" pitchFamily="34" charset="0"/>
            </a:rPr>
            <a:t>7 member board appointed by the president &amp; approved by the Senate to supervise the Federal Reserve System. </a:t>
          </a:r>
        </a:p>
      </dsp:txBody>
      <dsp:txXfrm>
        <a:off x="306309" y="1054902"/>
        <a:ext cx="1903231" cy="3151880"/>
      </dsp:txXfrm>
    </dsp:sp>
    <dsp:sp modelId="{05C7F3AD-EC64-4B1A-9CD0-B04129308D4E}">
      <dsp:nvSpPr>
        <dsp:cNvPr id="0" name=""/>
        <dsp:cNvSpPr/>
      </dsp:nvSpPr>
      <dsp:spPr>
        <a:xfrm>
          <a:off x="2464180" y="973190"/>
          <a:ext cx="2109151" cy="3333975"/>
        </a:xfrm>
        <a:prstGeom prst="roundRect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Narrow" panose="020B0606020202030204" pitchFamily="34" charset="0"/>
            </a:rPr>
            <a:t>Members serve a single term of 14 years.</a:t>
          </a:r>
        </a:p>
      </dsp:txBody>
      <dsp:txXfrm>
        <a:off x="2567140" y="1076150"/>
        <a:ext cx="1903231" cy="3128055"/>
      </dsp:txXfrm>
    </dsp:sp>
    <dsp:sp modelId="{0F176534-89C6-4209-83CA-030005520E71}">
      <dsp:nvSpPr>
        <dsp:cNvPr id="0" name=""/>
        <dsp:cNvSpPr/>
      </dsp:nvSpPr>
      <dsp:spPr>
        <a:xfrm>
          <a:off x="4924857" y="945194"/>
          <a:ext cx="2109151" cy="3389968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Narrow" panose="020B0606020202030204" pitchFamily="34" charset="0"/>
            </a:rPr>
            <a:t>One person is appointed by the President  from among the board to act as chairperson for a 4 year term.</a:t>
          </a:r>
        </a:p>
      </dsp:txBody>
      <dsp:txXfrm>
        <a:off x="5027817" y="1048154"/>
        <a:ext cx="1903231" cy="3184048"/>
      </dsp:txXfrm>
    </dsp:sp>
    <dsp:sp modelId="{0D30784B-3DF2-4D76-AA2D-8801CA294D76}">
      <dsp:nvSpPr>
        <dsp:cNvPr id="0" name=""/>
        <dsp:cNvSpPr/>
      </dsp:nvSpPr>
      <dsp:spPr>
        <a:xfrm>
          <a:off x="7385534" y="926533"/>
          <a:ext cx="2109151" cy="3427289"/>
        </a:xfrm>
        <a:prstGeom prst="roundRect">
          <a:avLst/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Narrow" panose="020B0606020202030204" pitchFamily="34" charset="0"/>
            </a:rPr>
            <a:t>The Chairman can be appointed for multiple terms.</a:t>
          </a:r>
        </a:p>
      </dsp:txBody>
      <dsp:txXfrm>
        <a:off x="7488494" y="1029493"/>
        <a:ext cx="1903231" cy="3221369"/>
      </dsp:txXfrm>
    </dsp:sp>
    <dsp:sp modelId="{BDC4FC19-471C-4E6E-97B1-4F8E34459BA3}">
      <dsp:nvSpPr>
        <dsp:cNvPr id="0" name=""/>
        <dsp:cNvSpPr/>
      </dsp:nvSpPr>
      <dsp:spPr>
        <a:xfrm>
          <a:off x="9846211" y="926533"/>
          <a:ext cx="2109151" cy="3427289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Narrow" panose="020B0606020202030204" pitchFamily="34" charset="0"/>
            </a:rPr>
            <a:t>Board of Governors is supposed to operate free of political influence </a:t>
          </a:r>
        </a:p>
      </dsp:txBody>
      <dsp:txXfrm>
        <a:off x="9949171" y="1029493"/>
        <a:ext cx="1903231" cy="32213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0A39A-ADE5-4A9D-A6BC-82CC35ED13A6}">
      <dsp:nvSpPr>
        <dsp:cNvPr id="0" name=""/>
        <dsp:cNvSpPr/>
      </dsp:nvSpPr>
      <dsp:spPr>
        <a:xfrm>
          <a:off x="3571" y="711460"/>
          <a:ext cx="3583780" cy="358378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7227" tIns="29210" rIns="197227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Twelve district banks located across the United States. </a:t>
          </a:r>
        </a:p>
      </dsp:txBody>
      <dsp:txXfrm>
        <a:off x="528403" y="1236292"/>
        <a:ext cx="2534116" cy="2534116"/>
      </dsp:txXfrm>
    </dsp:sp>
    <dsp:sp modelId="{E0A283E8-FB82-4EC0-BE36-569BF4B13F08}">
      <dsp:nvSpPr>
        <dsp:cNvPr id="0" name=""/>
        <dsp:cNvSpPr/>
      </dsp:nvSpPr>
      <dsp:spPr>
        <a:xfrm>
          <a:off x="2870596" y="711460"/>
          <a:ext cx="3583780" cy="358378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2252848"/>
                <a:satOff val="-5806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-2252848"/>
                <a:satOff val="-5806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-2252848"/>
                <a:satOff val="-5806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7227" tIns="29210" rIns="197227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Each bank has its own president and board of directors. </a:t>
          </a:r>
        </a:p>
      </dsp:txBody>
      <dsp:txXfrm>
        <a:off x="3395428" y="1236292"/>
        <a:ext cx="2534116" cy="2534116"/>
      </dsp:txXfrm>
    </dsp:sp>
    <dsp:sp modelId="{93B5FE59-4BF7-40D0-9E9C-D83820274133}">
      <dsp:nvSpPr>
        <dsp:cNvPr id="0" name=""/>
        <dsp:cNvSpPr/>
      </dsp:nvSpPr>
      <dsp:spPr>
        <a:xfrm>
          <a:off x="5737621" y="711460"/>
          <a:ext cx="3583780" cy="358378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4505695"/>
                <a:satOff val="-11613"/>
                <a:lumOff val="-7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-4505695"/>
                <a:satOff val="-11613"/>
                <a:lumOff val="-7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-4505695"/>
                <a:satOff val="-11613"/>
                <a:lumOff val="-7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7227" tIns="29210" rIns="197227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They take deposits from member banks and lend money to banks and thrift institutions.</a:t>
          </a:r>
        </a:p>
      </dsp:txBody>
      <dsp:txXfrm>
        <a:off x="6262453" y="1236292"/>
        <a:ext cx="2534116" cy="2534116"/>
      </dsp:txXfrm>
    </dsp:sp>
    <dsp:sp modelId="{A6863612-94EC-4C89-8A50-2119D1AFCE17}">
      <dsp:nvSpPr>
        <dsp:cNvPr id="0" name=""/>
        <dsp:cNvSpPr/>
      </dsp:nvSpPr>
      <dsp:spPr>
        <a:xfrm>
          <a:off x="8604646" y="711460"/>
          <a:ext cx="3583780" cy="358378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7227" tIns="29210" rIns="197227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They also provide anecdotal reports to the FOMC on economic conditions within their district </a:t>
          </a:r>
        </a:p>
      </dsp:txBody>
      <dsp:txXfrm>
        <a:off x="9129478" y="1236292"/>
        <a:ext cx="2534116" cy="25341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13EC2-689F-4530-9B3E-96F4AE1BC408}">
      <dsp:nvSpPr>
        <dsp:cNvPr id="0" name=""/>
        <dsp:cNvSpPr/>
      </dsp:nvSpPr>
      <dsp:spPr>
        <a:xfrm>
          <a:off x="105063" y="186747"/>
          <a:ext cx="6328072" cy="15689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The FOMC makes monetary policy decisions that increase or decrease the money supply. </a:t>
          </a:r>
        </a:p>
      </dsp:txBody>
      <dsp:txXfrm>
        <a:off x="151017" y="232701"/>
        <a:ext cx="6236164" cy="1477076"/>
      </dsp:txXfrm>
    </dsp:sp>
    <dsp:sp modelId="{E2C06EEC-ABA0-44DB-BEBE-42B6C820249A}">
      <dsp:nvSpPr>
        <dsp:cNvPr id="0" name=""/>
        <dsp:cNvSpPr/>
      </dsp:nvSpPr>
      <dsp:spPr>
        <a:xfrm>
          <a:off x="157727" y="3486397"/>
          <a:ext cx="2121349" cy="9482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Members Include: </a:t>
          </a:r>
        </a:p>
      </dsp:txBody>
      <dsp:txXfrm>
        <a:off x="185499" y="3514169"/>
        <a:ext cx="2065805" cy="892672"/>
      </dsp:txXfrm>
    </dsp:sp>
    <dsp:sp modelId="{67157FD2-44CD-43B8-9C7A-1DD223960A5A}">
      <dsp:nvSpPr>
        <dsp:cNvPr id="0" name=""/>
        <dsp:cNvSpPr/>
      </dsp:nvSpPr>
      <dsp:spPr>
        <a:xfrm rot="17625907">
          <a:off x="1827520" y="3254515"/>
          <a:ext cx="1512723" cy="27526"/>
        </a:xfrm>
        <a:custGeom>
          <a:avLst/>
          <a:gdLst/>
          <a:ahLst/>
          <a:cxnLst/>
          <a:rect l="0" t="0" r="0" b="0"/>
          <a:pathLst>
            <a:path>
              <a:moveTo>
                <a:pt x="0" y="13763"/>
              </a:moveTo>
              <a:lnTo>
                <a:pt x="1512723" y="1376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46064" y="3230461"/>
        <a:ext cx="75636" cy="75636"/>
      </dsp:txXfrm>
    </dsp:sp>
    <dsp:sp modelId="{52878374-A97E-4783-B51E-66E8AD240DD9}">
      <dsp:nvSpPr>
        <dsp:cNvPr id="0" name=""/>
        <dsp:cNvSpPr/>
      </dsp:nvSpPr>
      <dsp:spPr>
        <a:xfrm>
          <a:off x="2888687" y="1976182"/>
          <a:ext cx="3624916" cy="1199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7 members of the Fed Board of Governors</a:t>
          </a:r>
        </a:p>
      </dsp:txBody>
      <dsp:txXfrm>
        <a:off x="2923826" y="2011321"/>
        <a:ext cx="3554638" cy="1129462"/>
      </dsp:txXfrm>
    </dsp:sp>
    <dsp:sp modelId="{49109AC1-7839-4FD7-8E0D-CF734CF75C65}">
      <dsp:nvSpPr>
        <dsp:cNvPr id="0" name=""/>
        <dsp:cNvSpPr/>
      </dsp:nvSpPr>
      <dsp:spPr>
        <a:xfrm rot="21425192">
          <a:off x="2278657" y="3930245"/>
          <a:ext cx="649117" cy="27526"/>
        </a:xfrm>
        <a:custGeom>
          <a:avLst/>
          <a:gdLst/>
          <a:ahLst/>
          <a:cxnLst/>
          <a:rect l="0" t="0" r="0" b="0"/>
          <a:pathLst>
            <a:path>
              <a:moveTo>
                <a:pt x="0" y="13763"/>
              </a:moveTo>
              <a:lnTo>
                <a:pt x="649117" y="1376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86988" y="3927780"/>
        <a:ext cx="32455" cy="32455"/>
      </dsp:txXfrm>
    </dsp:sp>
    <dsp:sp modelId="{F2C6A8BA-5501-4D3C-B0E9-1ABABB594C8B}">
      <dsp:nvSpPr>
        <dsp:cNvPr id="0" name=""/>
        <dsp:cNvSpPr/>
      </dsp:nvSpPr>
      <dsp:spPr>
        <a:xfrm>
          <a:off x="2927355" y="3354481"/>
          <a:ext cx="3586248" cy="1146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Presidents of four of the 12 Federal Reserve district banks rotate.</a:t>
          </a:r>
        </a:p>
      </dsp:txBody>
      <dsp:txXfrm>
        <a:off x="2960922" y="3388048"/>
        <a:ext cx="3519114" cy="1078927"/>
      </dsp:txXfrm>
    </dsp:sp>
    <dsp:sp modelId="{B57897B4-DED7-45BE-AB51-065680642A60}">
      <dsp:nvSpPr>
        <dsp:cNvPr id="0" name=""/>
        <dsp:cNvSpPr/>
      </dsp:nvSpPr>
      <dsp:spPr>
        <a:xfrm rot="3868623">
          <a:off x="1834323" y="4651947"/>
          <a:ext cx="1562932" cy="27526"/>
        </a:xfrm>
        <a:custGeom>
          <a:avLst/>
          <a:gdLst/>
          <a:ahLst/>
          <a:cxnLst/>
          <a:rect l="0" t="0" r="0" b="0"/>
          <a:pathLst>
            <a:path>
              <a:moveTo>
                <a:pt x="0" y="13763"/>
              </a:moveTo>
              <a:lnTo>
                <a:pt x="1562932" y="1376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76716" y="4626637"/>
        <a:ext cx="78146" cy="78146"/>
      </dsp:txXfrm>
    </dsp:sp>
    <dsp:sp modelId="{1A8DD824-73DB-4C73-B580-D8DC10EF3145}">
      <dsp:nvSpPr>
        <dsp:cNvPr id="0" name=""/>
        <dsp:cNvSpPr/>
      </dsp:nvSpPr>
      <dsp:spPr>
        <a:xfrm>
          <a:off x="2952502" y="4715465"/>
          <a:ext cx="3561101" cy="1310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President of the New York Fed is a permanent member.</a:t>
          </a:r>
        </a:p>
      </dsp:txBody>
      <dsp:txXfrm>
        <a:off x="2990897" y="4753860"/>
        <a:ext cx="3484311" cy="1234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1195-B744-4771-ACF7-0FBC16ABE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172F63-7B7B-4190-AA11-42882DDE3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B69E2-A9FF-42BF-9BE1-049147554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5269-5FC6-44EA-9ECA-F5BB8AEC7A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41F76-0B7C-4452-A565-DC100C656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E3238-C455-454D-A195-809BC4351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1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03044-CEC7-4B3F-A5E7-9B29FB576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7D180E-7A63-4293-B6AF-F1F12BA83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A1E18-F66C-4B20-BD8B-AB41C7491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5269-5FC6-44EA-9ECA-F5BB8AEC7A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BCE34-51B9-4E78-98D7-87A2C3E0A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4274E-924F-4C28-A92C-BBED82003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5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321DA3-09E8-4ED1-AED2-5B2561C833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5B6C22-BBB1-417A-A7DF-5F4FCF0EE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99376-1F67-4564-A17A-307C5A18C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5269-5FC6-44EA-9ECA-F5BB8AEC7A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6DFF5-B9F4-426B-A258-6E359D77E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341AD-3140-49E8-B393-CC4972C74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4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C8B26-DAC6-4231-ABDE-44D6FEAA0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32D94-B50D-42E8-BDDF-D4493D688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AD2E0-D75C-47DB-A7E3-BAB6F65ED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5269-5FC6-44EA-9ECA-F5BB8AEC7A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D2998-204F-44F5-8BA1-BC32EF88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B9CE0-0BC8-43D8-BCFE-C60D021F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5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0F712-131B-4F1B-9E2F-DDC22B6AD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C46DF-7561-4568-80D2-3272E8952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61A61-3689-42B6-A2BD-F2BD6FFAB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5269-5FC6-44EA-9ECA-F5BB8AEC7A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6F93A-3687-4343-BDC6-B9339AF3F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E73FD-6302-4369-B7D3-A05464110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3FBF1-62AC-45D8-B840-A3010D1F9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DE190-F485-4236-ADD2-9F50AAAE91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5D69A8-A7F4-48A0-BE5C-66F984225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FB05B-D396-4BC1-AE54-4137EBE59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5269-5FC6-44EA-9ECA-F5BB8AEC7A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ED60B-3A74-45AE-8C22-A63854F07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8AFCD-CC9B-4E93-BC1A-F65167614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0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08829-168E-4E4D-BDC3-C803A8965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5B4DC-F6A3-4CA5-B8FA-818D34919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F8EDE-6709-4DE3-A011-D215A0E18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AF2B5E-517E-4E64-94C0-75F66297F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3B51CD-60C2-4DC0-94E9-54E9AA87C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FAAABB-6390-46F8-845A-B65A0846A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5269-5FC6-44EA-9ECA-F5BB8AEC7A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0DE846-FC6C-47C9-8E9E-DC6DBF73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A98579-66F8-44D7-8700-3D419206B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825D2-3CF0-4964-B17F-46F7E6C55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CAC0D1-E3CE-4365-BF48-8C378B180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5269-5FC6-44EA-9ECA-F5BB8AEC7A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7171B0-66B6-4202-A724-452DF00F0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9A60E5-33A3-465E-A589-4694AD15E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0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0E7696-81A0-4DA4-98A9-094AFF618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5269-5FC6-44EA-9ECA-F5BB8AEC7A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563492-CE3C-4EC4-92F9-717D647C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CA12D2-E238-403F-87C2-121A28FC4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0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8DE3A-9325-4AF1-ABA9-646CAFE94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8305D-1AC5-4A17-92B7-0126499C8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05B477-D05F-4874-8942-CE431AB75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EDC63-012D-4656-B7F7-4D5CCF356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5269-5FC6-44EA-9ECA-F5BB8AEC7A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5530A-678F-44C9-85E4-62CE380D5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5ABDB-EBA5-40A4-A870-0A85F3B1E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5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63574-1F41-442B-8162-F97D4E17E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E17045-8FFC-49D7-9970-AF8A3C11E8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EFF23A-B654-403F-A76E-2F62FCE6B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E557B-7B10-40B9-8B91-FF6300453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5269-5FC6-44EA-9ECA-F5BB8AEC7A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F0429-7EF2-4BDD-A921-08944F7E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718F0-EBE4-4F17-BD04-CDAF73BE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7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3515A2-064F-41E7-ACC2-E4D2085DC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16AC8-04FC-4F04-A634-A2E7BA9F5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4DBAC-3948-4A17-99B1-84FB7DF14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95269-5FC6-44EA-9ECA-F5BB8AEC7A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C1FDF-54DF-44B4-99A7-B326822BF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0F669-459E-47DE-A1CD-748D263ED0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CC9D5-B483-4321-AA3C-695D0B6F3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0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6197D16-FE75-4A0E-A0C9-28C0F04A43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57022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8FCEC6-4B30-4FF2-8B32-504BEAEA3A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9820"/>
          <a:stretch>
            <a:fillRect/>
          </a:stretch>
        </p:blipFill>
        <p:spPr>
          <a:xfrm>
            <a:off x="0" y="3808676"/>
            <a:ext cx="12192000" cy="3049325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E2D5E7-D7B5-43D8-BF46-BC281E38E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484" y="1191796"/>
            <a:ext cx="10021446" cy="2976344"/>
          </a:xfrm>
        </p:spPr>
        <p:txBody>
          <a:bodyPr anchor="ctr">
            <a:normAutofit/>
          </a:bodyPr>
          <a:lstStyle/>
          <a:p>
            <a:pPr algn="l"/>
            <a:r>
              <a:rPr lang="en-US" sz="6600" dirty="0">
                <a:solidFill>
                  <a:srgbClr val="FFFFFF"/>
                </a:solidFill>
              </a:rPr>
              <a:t>The Federal Reserve and Monetary Policy</a:t>
            </a:r>
          </a:p>
        </p:txBody>
      </p:sp>
    </p:spTree>
    <p:extLst>
      <p:ext uri="{BB962C8B-B14F-4D97-AF65-F5344CB8AC3E}">
        <p14:creationId xmlns:p14="http://schemas.microsoft.com/office/powerpoint/2010/main" val="2067625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FOMC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E83575-B910-4802-9B2A-5C0F73CA1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8813" y="203054"/>
            <a:ext cx="8355694" cy="653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59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Tools of Monetary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4538" y="266700"/>
            <a:ext cx="7421562" cy="64648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Arial Narrow" panose="020B0606020202030204" pitchFamily="34" charset="0"/>
                <a:ea typeface="KBbubblegum" panose="02000603000000000000" pitchFamily="2" charset="0"/>
              </a:rPr>
              <a:t>Open Market Operations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 Narrow" panose="020B0606020202030204" pitchFamily="34" charset="0"/>
                <a:ea typeface="KBbubblegum" panose="02000603000000000000" pitchFamily="2" charset="0"/>
              </a:rPr>
              <a:t>The Federal Reserve can buy and sell securities from banks to influence the supply of money.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 Narrow" panose="020B0606020202030204" pitchFamily="34" charset="0"/>
                <a:ea typeface="KBbubblegum" panose="02000603000000000000" pitchFamily="2" charset="0"/>
              </a:rPr>
              <a:t>Buying securities gives banks more money to lend (bonds/mortgages).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 Narrow" panose="020B0606020202030204" pitchFamily="34" charset="0"/>
                <a:ea typeface="KBbubblegum" panose="02000603000000000000" pitchFamily="2" charset="0"/>
              </a:rPr>
              <a:t>Selling securities give banks less money to lend.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 Narrow" panose="020B0606020202030204" pitchFamily="34" charset="0"/>
                <a:ea typeface="KBbubblegum" panose="02000603000000000000" pitchFamily="2" charset="0"/>
              </a:rPr>
              <a:t>Changing the money supply affects the Federal Funds Rate.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 Narrow" panose="020B0606020202030204" pitchFamily="34" charset="0"/>
                <a:ea typeface="KBbubblegum" panose="02000603000000000000" pitchFamily="2" charset="0"/>
              </a:rPr>
              <a:t>Banks lend each other money that is stored by the Federal Reserve.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 Narrow" panose="020B0606020202030204" pitchFamily="34" charset="0"/>
                <a:ea typeface="KBbubblegum" panose="02000603000000000000" pitchFamily="2" charset="0"/>
              </a:rPr>
              <a:t>Increasing the money supply lowers the rates that banks charge each other.</a:t>
            </a:r>
          </a:p>
          <a:p>
            <a:pPr marL="0" indent="0">
              <a:buNone/>
            </a:pPr>
            <a:endParaRPr lang="en-US" sz="2000" dirty="0">
              <a:ea typeface="KBbubblegum" panose="02000603000000000000" pitchFamily="2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9715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Tools of Monetary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Arial Narrow" panose="020B0606020202030204" pitchFamily="34" charset="0"/>
                <a:ea typeface="KBbubblegum" panose="02000603000000000000" pitchFamily="2" charset="0"/>
              </a:rPr>
              <a:t>The Discount Rate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 Narrow" panose="020B0606020202030204" pitchFamily="34" charset="0"/>
              </a:rPr>
              <a:t>When the Fed loans money to banks, the bank’s reserve balances increase.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 Narrow" panose="020B0606020202030204" pitchFamily="34" charset="0"/>
              </a:rPr>
              <a:t>The interest rate on these loans is usually called the discount rate, but the official name is the primary credit rate.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 Narrow" panose="020B0606020202030204" pitchFamily="34" charset="0"/>
              </a:rPr>
              <a:t>Lowering this rate signals that the Federal Reserve is increasing, or loosening, the supply of money and credit.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 Narrow" panose="020B0606020202030204" pitchFamily="34" charset="0"/>
              </a:rPr>
              <a:t>Raising the rate signals a policy of tightening the supply of money and credit.</a:t>
            </a:r>
          </a:p>
        </p:txBody>
      </p:sp>
    </p:spTree>
    <p:extLst>
      <p:ext uri="{BB962C8B-B14F-4D97-AF65-F5344CB8AC3E}">
        <p14:creationId xmlns:p14="http://schemas.microsoft.com/office/powerpoint/2010/main" val="1748551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Tools of Monetary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00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>
                <a:latin typeface="+mj-lt"/>
                <a:ea typeface="KBbubblegum" panose="02000603000000000000" pitchFamily="2" charset="0"/>
              </a:rPr>
              <a:t>Reserve Requirement Changes</a:t>
            </a:r>
            <a:endParaRPr lang="en-US" sz="2000">
              <a:ea typeface="KBbubblegum" panose="02000603000000000000" pitchFamily="2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/>
              <a:t>The Fed Board of Governors sets the percentage of deposits that banks must keep in reserve.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/>
              <a:t>Lowering the reserve requirement increases a bank’s ability to make loans.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/>
              <a:t>Because more money would be available to loan, interest rates would fall.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/>
              <a:t>This policy tool is rarely used by the Fed.</a:t>
            </a:r>
          </a:p>
        </p:txBody>
      </p:sp>
    </p:spTree>
    <p:extLst>
      <p:ext uri="{BB962C8B-B14F-4D97-AF65-F5344CB8AC3E}">
        <p14:creationId xmlns:p14="http://schemas.microsoft.com/office/powerpoint/2010/main" val="2484251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Tools of Monetary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637" y="266699"/>
            <a:ext cx="7366000" cy="646067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Arial Narrow" panose="020B0606020202030204" pitchFamily="34" charset="0"/>
                <a:ea typeface="KBbubblegum" panose="02000603000000000000" pitchFamily="2" charset="0"/>
              </a:rPr>
              <a:t>Interest on Excess Reserves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 Narrow" panose="020B0606020202030204" pitchFamily="34" charset="0"/>
              </a:rPr>
              <a:t>In 2006 Congress gave the Fed power to pay interest on the deposits by banks in their reserve accounts.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 Narrow" panose="020B0606020202030204" pitchFamily="34" charset="0"/>
              </a:rPr>
              <a:t>If this interest rate is very low, banks might look for opportunities to use their reserves to make loans to consumers or businesses so they can earn a higher interest rate.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 Narrow" panose="020B0606020202030204" pitchFamily="34" charset="0"/>
              </a:rPr>
              <a:t>if the interest rate is higher, banks could be encouraged to leave the deposits in reserves and make fewer loans.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 Narrow" panose="020B0606020202030204" pitchFamily="34" charset="0"/>
              </a:rPr>
              <a:t>This is another way to increase or decrease the money supply to speed up or slow down the economy.</a:t>
            </a:r>
          </a:p>
        </p:txBody>
      </p:sp>
    </p:spTree>
    <p:extLst>
      <p:ext uri="{BB962C8B-B14F-4D97-AF65-F5344CB8AC3E}">
        <p14:creationId xmlns:p14="http://schemas.microsoft.com/office/powerpoint/2010/main" val="3636706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E992DB5-842C-4A23-BEEE-6F0AE3AA3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79628"/>
            <a:ext cx="10905066" cy="529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128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835E99-1F30-4EA7-AFE5-470EA377D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6231"/>
            <a:ext cx="10905066" cy="55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455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338A21-58BC-43AF-B41E-CE514C8187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6826" y="742950"/>
            <a:ext cx="6281768" cy="5372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9A3176C-14F1-49CE-9F35-0D910C5D6C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0049" y="1213458"/>
            <a:ext cx="2333483" cy="44920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15DFDE-C1A9-4B84-9846-FA42AF7CBA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012" y="1213458"/>
            <a:ext cx="2365735" cy="449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79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13201-8D6D-431A-8651-7D692DDF8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>
                <a:solidFill>
                  <a:srgbClr val="FFFFFF"/>
                </a:solidFill>
              </a:rPr>
              <a:t>Open Market Operations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445C40-6284-4F21-A048-1F50744004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322002"/>
            <a:ext cx="3425609" cy="39690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57649DA-84EE-418C-9839-14C4BED0D1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3537" y="322002"/>
            <a:ext cx="3433324" cy="39690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24BBDC-215E-4E5A-82BC-3BB2F1A431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5021" y="322002"/>
            <a:ext cx="2889048" cy="396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527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13201-8D6D-431A-8651-7D692DDF8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>
                <a:solidFill>
                  <a:srgbClr val="FFFFFF"/>
                </a:solidFill>
              </a:rPr>
              <a:t>Open Market Operations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479D1F4-1FBA-428B-BDAF-4F461425C2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6518" y="137712"/>
            <a:ext cx="3106078" cy="41899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6FAC38-2DC7-4E47-91D2-89AF081701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068" y="137712"/>
            <a:ext cx="3248611" cy="41899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1C1306-BED5-4B16-8EEE-A53B959695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2435" y="134034"/>
            <a:ext cx="3073207" cy="419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40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Monetary Policy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D1CF7A4-DF0F-415C-A688-C78A4ED2C8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939313"/>
              </p:ext>
            </p:extLst>
          </p:nvPr>
        </p:nvGraphicFramePr>
        <p:xfrm>
          <a:off x="4739280" y="525293"/>
          <a:ext cx="7323018" cy="5865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4012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the Federal Reserve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  <a:latin typeface="+mj-lt"/>
                <a:ea typeface="KBbubblegum" panose="02000603000000000000" pitchFamily="2" charset="0"/>
              </a:rPr>
              <a:t>Advisory Committees</a:t>
            </a:r>
          </a:p>
          <a:p>
            <a:endParaRPr lang="en-US" dirty="0">
              <a:ea typeface="KBbubblegum" panose="02000603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dirty="0">
                <a:ea typeface="KBbubblegum" panose="02000603000000000000" pitchFamily="2" charset="0"/>
              </a:rPr>
              <a:t>The three committees that advise the Fed’s boar of Governors are the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>
                <a:ea typeface="KBbubblegum" panose="02000603000000000000" pitchFamily="2" charset="0"/>
              </a:rPr>
              <a:t>Federal Advisory Committee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>
                <a:ea typeface="KBbubblegum" panose="02000603000000000000" pitchFamily="2" charset="0"/>
              </a:rPr>
              <a:t>Consumer Advisory Committee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>
                <a:ea typeface="KBbubblegum" panose="02000603000000000000" pitchFamily="2" charset="0"/>
              </a:rPr>
              <a:t>Thrift Institutions Advisory Council.</a:t>
            </a:r>
          </a:p>
          <a:p>
            <a:pPr marL="0" indent="0">
              <a:buNone/>
            </a:pPr>
            <a:endParaRPr lang="en-US" dirty="0">
              <a:ea typeface="KBbubblegum" panose="02000603000000000000" pitchFamily="2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357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Reserve Regulatory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dirty="0">
                <a:latin typeface="+mj-lt"/>
                <a:ea typeface="KBbubblegum" panose="02000603000000000000" pitchFamily="2" charset="0"/>
              </a:rPr>
              <a:t>1. Checks the Money</a:t>
            </a:r>
          </a:p>
          <a:p>
            <a:pPr marL="0" indent="0">
              <a:buNone/>
            </a:pPr>
            <a:endParaRPr lang="en-US" dirty="0">
              <a:ea typeface="KBbubblegum" panose="02000603000000000000" pitchFamily="2" charset="0"/>
            </a:endParaRPr>
          </a:p>
          <a:p>
            <a:pPr marL="0" indent="0">
              <a:buNone/>
            </a:pPr>
            <a:r>
              <a:rPr lang="en-US" dirty="0">
                <a:ea typeface="KBbubblegum" panose="02000603000000000000" pitchFamily="2" charset="0"/>
              </a:rPr>
              <a:t>It is responsible for checking the money that state-chartered member banks set aside.  The reserved money pays checks that bank customer write and is used to control the money supply.</a:t>
            </a:r>
          </a:p>
          <a:p>
            <a:pPr marL="0" indent="0">
              <a:buNone/>
            </a:pPr>
            <a:endParaRPr lang="en-US" dirty="0">
              <a:ea typeface="KBbubblegum" panose="02000603000000000000" pitchFamily="2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6552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Reserve Regulatory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dirty="0">
                <a:latin typeface="+mj-lt"/>
                <a:ea typeface="KBbubblegum" panose="02000603000000000000" pitchFamily="2" charset="0"/>
              </a:rPr>
              <a:t>2.  Regulates Bank Holding Companies</a:t>
            </a:r>
          </a:p>
          <a:p>
            <a:pPr marL="0" indent="0">
              <a:buNone/>
            </a:pPr>
            <a:endParaRPr lang="en-US" dirty="0">
              <a:ea typeface="KBbubblegum" panose="02000603000000000000" pitchFamily="2" charset="0"/>
            </a:endParaRPr>
          </a:p>
          <a:p>
            <a:pPr marL="0" indent="0">
              <a:buNone/>
            </a:pPr>
            <a:r>
              <a:rPr lang="en-US" dirty="0">
                <a:ea typeface="KBbubblegum" panose="02000603000000000000" pitchFamily="2" charset="0"/>
              </a:rPr>
              <a:t>It regulates the corporations that own one or more banks to ensure that they are operating within the interests of all stakeholders.</a:t>
            </a:r>
          </a:p>
          <a:p>
            <a:pPr marL="0" indent="0">
              <a:buNone/>
            </a:pPr>
            <a:endParaRPr lang="en-US" dirty="0">
              <a:ea typeface="KBbubblegum" panose="02000603000000000000" pitchFamily="2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9594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Reserve Regulatory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dirty="0">
                <a:latin typeface="+mj-lt"/>
                <a:ea typeface="KBbubblegum" panose="02000603000000000000" pitchFamily="2" charset="0"/>
              </a:rPr>
              <a:t>3.  Regulates Foreign Banking Operations</a:t>
            </a:r>
          </a:p>
          <a:p>
            <a:pPr marL="0" indent="0">
              <a:buNone/>
            </a:pPr>
            <a:endParaRPr lang="en-US" dirty="0">
              <a:ea typeface="KBbubblegum" panose="02000603000000000000" pitchFamily="2" charset="0"/>
            </a:endParaRPr>
          </a:p>
          <a:p>
            <a:pPr marL="0" indent="0">
              <a:buNone/>
            </a:pPr>
            <a:r>
              <a:rPr lang="en-US" dirty="0">
                <a:ea typeface="KBbubblegum" panose="02000603000000000000" pitchFamily="2" charset="0"/>
              </a:rPr>
              <a:t>It supervises and regulates foreign banks operating in the United States, as well as, foreign ownership of shares in U.S. banks. It also supervises overseas operations of American banks.</a:t>
            </a:r>
          </a:p>
          <a:p>
            <a:pPr marL="0" indent="0">
              <a:buNone/>
            </a:pPr>
            <a:endParaRPr lang="en-US" dirty="0">
              <a:ea typeface="KBbubblegum" panose="02000603000000000000" pitchFamily="2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740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Reserve Regulatory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dirty="0">
                <a:latin typeface="+mj-lt"/>
                <a:ea typeface="KBbubblegum" panose="02000603000000000000" pitchFamily="2" charset="0"/>
              </a:rPr>
              <a:t>4.  Approves Bank Mergers</a:t>
            </a:r>
          </a:p>
          <a:p>
            <a:pPr marL="0" indent="0">
              <a:buNone/>
            </a:pPr>
            <a:endParaRPr lang="en-US" dirty="0">
              <a:ea typeface="KBbubblegum" panose="02000603000000000000" pitchFamily="2" charset="0"/>
            </a:endParaRPr>
          </a:p>
          <a:p>
            <a:pPr marL="0" indent="0">
              <a:buNone/>
            </a:pPr>
            <a:r>
              <a:rPr lang="en-US" dirty="0">
                <a:ea typeface="KBbubblegum" panose="02000603000000000000" pitchFamily="2" charset="0"/>
              </a:rPr>
              <a:t>It approves mergers of state banks that are members of the Federal Reserve System.</a:t>
            </a:r>
          </a:p>
          <a:p>
            <a:pPr marL="0" indent="0">
              <a:buNone/>
            </a:pPr>
            <a:endParaRPr lang="en-US" dirty="0">
              <a:ea typeface="KBbubblegum" panose="02000603000000000000" pitchFamily="2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052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Federal Reserve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dirty="0">
                <a:latin typeface="+mj-lt"/>
                <a:ea typeface="KBbubblegum" panose="02000603000000000000" pitchFamily="2" charset="0"/>
              </a:rPr>
              <a:t>Clearing Checks</a:t>
            </a:r>
          </a:p>
          <a:p>
            <a:endParaRPr lang="en-US" dirty="0">
              <a:ea typeface="KBbubblegum" panose="02000603000000000000" pitchFamily="2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>
                <a:ea typeface="KBbubblegum" panose="02000603000000000000" pitchFamily="2" charset="0"/>
              </a:rPr>
              <a:t>The reserves of member banks are used as checks that are written by bank customers move back through the system to the check writer’s bank.</a:t>
            </a:r>
          </a:p>
          <a:p>
            <a:pPr marL="0" indent="0">
              <a:buNone/>
            </a:pPr>
            <a:endParaRPr lang="en-US" dirty="0">
              <a:ea typeface="KBbubblegum" panose="02000603000000000000" pitchFamily="2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05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Federal Reserve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dirty="0">
                <a:latin typeface="+mj-lt"/>
                <a:ea typeface="KBbubblegum" panose="02000603000000000000" pitchFamily="2" charset="0"/>
              </a:rPr>
              <a:t>Carrying Out Consumer Laws</a:t>
            </a:r>
          </a:p>
          <a:p>
            <a:endParaRPr lang="en-US" dirty="0">
              <a:ea typeface="KBbubblegum" panose="02000603000000000000" pitchFamily="2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>
                <a:ea typeface="KBbubblegum" panose="02000603000000000000" pitchFamily="2" charset="0"/>
              </a:rPr>
              <a:t>The Fed was given authority to require banks, stores, and other lenders to follow truth-in-lending procedures for borrowers through Regulation Z.</a:t>
            </a:r>
          </a:p>
          <a:p>
            <a:pPr marL="0" indent="0">
              <a:buNone/>
            </a:pPr>
            <a:endParaRPr lang="en-US" dirty="0">
              <a:ea typeface="KBbubblegum" panose="02000603000000000000" pitchFamily="2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3400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Federal Reserve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dirty="0">
                <a:latin typeface="+mj-lt"/>
                <a:ea typeface="KBbubblegum" panose="02000603000000000000" pitchFamily="2" charset="0"/>
              </a:rPr>
              <a:t>Maintaining Currency</a:t>
            </a:r>
          </a:p>
          <a:p>
            <a:endParaRPr lang="en-US" dirty="0">
              <a:ea typeface="KBbubblegum" panose="02000603000000000000" pitchFamily="2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>
                <a:ea typeface="KBbubblegum" panose="02000603000000000000" pitchFamily="2" charset="0"/>
              </a:rPr>
              <a:t>The Fed produces and stores currency. The Fed sends banks new money and destroys worn-out money.</a:t>
            </a:r>
          </a:p>
          <a:p>
            <a:pPr marL="0" indent="0">
              <a:buNone/>
            </a:pPr>
            <a:endParaRPr lang="en-US" dirty="0">
              <a:ea typeface="KBbubblegum" panose="02000603000000000000" pitchFamily="2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1684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Federal Reserve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2332-F114-4DC4-97B6-62A7FBB74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dirty="0">
                <a:latin typeface="+mj-lt"/>
                <a:ea typeface="KBbubblegum" panose="02000603000000000000" pitchFamily="2" charset="0"/>
              </a:rPr>
              <a:t>Government Financial Services</a:t>
            </a:r>
          </a:p>
          <a:p>
            <a:endParaRPr lang="en-US" dirty="0">
              <a:ea typeface="KBbubblegum" panose="02000603000000000000" pitchFamily="2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>
                <a:ea typeface="KBbubblegum" panose="02000603000000000000" pitchFamily="2" charset="0"/>
              </a:rPr>
              <a:t>It sells government securities and savings bonds. It pays out social security payments. It maintains accounts for collected tax payments. </a:t>
            </a:r>
          </a:p>
          <a:p>
            <a:pPr marL="0" indent="0">
              <a:buNone/>
            </a:pPr>
            <a:endParaRPr lang="en-US" dirty="0">
              <a:ea typeface="KBbubblegum" panose="02000603000000000000" pitchFamily="2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794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B66F6E8-4D4A-4907-940A-774703A2D0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16005" y="5367908"/>
            <a:ext cx="3175996" cy="1490093"/>
          </a:xfrm>
          <a:custGeom>
            <a:avLst/>
            <a:gdLst>
              <a:gd name="connsiteX0" fmla="*/ 2485888 w 3175996"/>
              <a:gd name="connsiteY0" fmla="*/ 1490093 h 1490093"/>
              <a:gd name="connsiteX1" fmla="*/ 0 w 3175996"/>
              <a:gd name="connsiteY1" fmla="*/ 1490093 h 1490093"/>
              <a:gd name="connsiteX2" fmla="*/ 0 w 3175996"/>
              <a:gd name="connsiteY2" fmla="*/ 0 h 1490093"/>
              <a:gd name="connsiteX3" fmla="*/ 3175996 w 3175996"/>
              <a:gd name="connsiteY3" fmla="*/ 0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996" h="1490093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F1F5A56-E82B-4FD5-9025-B72896FFBB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566296" cy="1490093"/>
          </a:xfrm>
          <a:custGeom>
            <a:avLst/>
            <a:gdLst>
              <a:gd name="connsiteX0" fmla="*/ 0 w 9566296"/>
              <a:gd name="connsiteY0" fmla="*/ 0 h 1490093"/>
              <a:gd name="connsiteX1" fmla="*/ 405267 w 9566296"/>
              <a:gd name="connsiteY1" fmla="*/ 0 h 1490093"/>
              <a:gd name="connsiteX2" fmla="*/ 631857 w 9566296"/>
              <a:gd name="connsiteY2" fmla="*/ 0 h 1490093"/>
              <a:gd name="connsiteX3" fmla="*/ 2451761 w 9566296"/>
              <a:gd name="connsiteY3" fmla="*/ 0 h 1490093"/>
              <a:gd name="connsiteX4" fmla="*/ 2901880 w 9566296"/>
              <a:gd name="connsiteY4" fmla="*/ 0 h 1490093"/>
              <a:gd name="connsiteX5" fmla="*/ 3641106 w 9566296"/>
              <a:gd name="connsiteY5" fmla="*/ 0 h 1490093"/>
              <a:gd name="connsiteX6" fmla="*/ 9566296 w 9566296"/>
              <a:gd name="connsiteY6" fmla="*/ 0 h 1490093"/>
              <a:gd name="connsiteX7" fmla="*/ 8876188 w 9566296"/>
              <a:gd name="connsiteY7" fmla="*/ 1490093 h 1490093"/>
              <a:gd name="connsiteX8" fmla="*/ 631857 w 9566296"/>
              <a:gd name="connsiteY8" fmla="*/ 1490093 h 1490093"/>
              <a:gd name="connsiteX9" fmla="*/ 405267 w 9566296"/>
              <a:gd name="connsiteY9" fmla="*/ 1490093 h 1490093"/>
              <a:gd name="connsiteX10" fmla="*/ 0 w 9566296"/>
              <a:gd name="connsiteY10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6296" h="1490093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480E0CC-9023-4B92-B0DA-4D3AED32D6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363389"/>
              </p:ext>
            </p:extLst>
          </p:nvPr>
        </p:nvGraphicFramePr>
        <p:xfrm>
          <a:off x="97277" y="87549"/>
          <a:ext cx="11994204" cy="5280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9EE7DD2-730E-48EC-B3DE-F79C96FE34B0}"/>
              </a:ext>
            </a:extLst>
          </p:cNvPr>
          <p:cNvSpPr txBox="1"/>
          <p:nvPr/>
        </p:nvSpPr>
        <p:spPr>
          <a:xfrm>
            <a:off x="97277" y="5461213"/>
            <a:ext cx="8266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Goals of Monetary Policy</a:t>
            </a:r>
          </a:p>
        </p:txBody>
      </p:sp>
    </p:spTree>
    <p:extLst>
      <p:ext uri="{BB962C8B-B14F-4D97-AF65-F5344CB8AC3E}">
        <p14:creationId xmlns:p14="http://schemas.microsoft.com/office/powerpoint/2010/main" val="2886441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Monetary Policy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07284B8-5C43-44F0-9FDC-33D3B8FBC8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266936"/>
              </p:ext>
            </p:extLst>
          </p:nvPr>
        </p:nvGraphicFramePr>
        <p:xfrm>
          <a:off x="4817284" y="177282"/>
          <a:ext cx="7219206" cy="6512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6998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Monetary Policy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07284B8-5C43-44F0-9FDC-33D3B8FBC8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732448"/>
              </p:ext>
            </p:extLst>
          </p:nvPr>
        </p:nvGraphicFramePr>
        <p:xfrm>
          <a:off x="4817284" y="177282"/>
          <a:ext cx="7219206" cy="6512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7904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Structure of the Fed</a:t>
            </a:r>
          </a:p>
        </p:txBody>
      </p:sp>
      <p:cxnSp>
        <p:nvCxnSpPr>
          <p:cNvPr id="21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88D38BA5-EC25-4EA8-9199-C2ADB744A8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694900"/>
              </p:ext>
            </p:extLst>
          </p:nvPr>
        </p:nvGraphicFramePr>
        <p:xfrm>
          <a:off x="5280025" y="195943"/>
          <a:ext cx="6269038" cy="648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023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B66F6E8-4D4A-4907-940A-774703A2D0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16005" y="5367908"/>
            <a:ext cx="3175996" cy="1490093"/>
          </a:xfrm>
          <a:custGeom>
            <a:avLst/>
            <a:gdLst>
              <a:gd name="connsiteX0" fmla="*/ 2485888 w 3175996"/>
              <a:gd name="connsiteY0" fmla="*/ 1490093 h 1490093"/>
              <a:gd name="connsiteX1" fmla="*/ 0 w 3175996"/>
              <a:gd name="connsiteY1" fmla="*/ 1490093 h 1490093"/>
              <a:gd name="connsiteX2" fmla="*/ 0 w 3175996"/>
              <a:gd name="connsiteY2" fmla="*/ 0 h 1490093"/>
              <a:gd name="connsiteX3" fmla="*/ 3175996 w 3175996"/>
              <a:gd name="connsiteY3" fmla="*/ 0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996" h="1490093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F1F5A56-E82B-4FD5-9025-B72896FFBB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566296" cy="1490093"/>
          </a:xfrm>
          <a:custGeom>
            <a:avLst/>
            <a:gdLst>
              <a:gd name="connsiteX0" fmla="*/ 0 w 9566296"/>
              <a:gd name="connsiteY0" fmla="*/ 0 h 1490093"/>
              <a:gd name="connsiteX1" fmla="*/ 405267 w 9566296"/>
              <a:gd name="connsiteY1" fmla="*/ 0 h 1490093"/>
              <a:gd name="connsiteX2" fmla="*/ 631857 w 9566296"/>
              <a:gd name="connsiteY2" fmla="*/ 0 h 1490093"/>
              <a:gd name="connsiteX3" fmla="*/ 2451761 w 9566296"/>
              <a:gd name="connsiteY3" fmla="*/ 0 h 1490093"/>
              <a:gd name="connsiteX4" fmla="*/ 2901880 w 9566296"/>
              <a:gd name="connsiteY4" fmla="*/ 0 h 1490093"/>
              <a:gd name="connsiteX5" fmla="*/ 3641106 w 9566296"/>
              <a:gd name="connsiteY5" fmla="*/ 0 h 1490093"/>
              <a:gd name="connsiteX6" fmla="*/ 9566296 w 9566296"/>
              <a:gd name="connsiteY6" fmla="*/ 0 h 1490093"/>
              <a:gd name="connsiteX7" fmla="*/ 8876188 w 9566296"/>
              <a:gd name="connsiteY7" fmla="*/ 1490093 h 1490093"/>
              <a:gd name="connsiteX8" fmla="*/ 631857 w 9566296"/>
              <a:gd name="connsiteY8" fmla="*/ 1490093 h 1490093"/>
              <a:gd name="connsiteX9" fmla="*/ 405267 w 9566296"/>
              <a:gd name="connsiteY9" fmla="*/ 1490093 h 1490093"/>
              <a:gd name="connsiteX10" fmla="*/ 0 w 9566296"/>
              <a:gd name="connsiteY10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6296" h="1490093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8078342" cy="1096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Fed Board of Governors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1875E17-DA88-4587-BF23-99AFA2D196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213874"/>
              </p:ext>
            </p:extLst>
          </p:nvPr>
        </p:nvGraphicFramePr>
        <p:xfrm>
          <a:off x="83976" y="87549"/>
          <a:ext cx="11958867" cy="5280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6673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95724071-AC7B-4A67-934B-CD7F907458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573"/>
            <a:ext cx="12192000" cy="185587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6" y="365125"/>
            <a:ext cx="12027159" cy="115576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District Reserve Banks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A77164-CF3C-490B-92A3-3E2082F58D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94125"/>
              </p:ext>
            </p:extLst>
          </p:nvPr>
        </p:nvGraphicFramePr>
        <p:xfrm>
          <a:off x="0" y="1851298"/>
          <a:ext cx="12191999" cy="5006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317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E50E2A-ED61-4D16-9422-3D17E744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Federal Open Market Committee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A8DAEDC-2A07-42F4-A090-95C36B0096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462616"/>
              </p:ext>
            </p:extLst>
          </p:nvPr>
        </p:nvGraphicFramePr>
        <p:xfrm>
          <a:off x="5166309" y="470925"/>
          <a:ext cx="6513604" cy="6200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0082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8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58BF3E74-FA5F-4B45-BB61-E0920C0974EE}">
  <we:reference id="f12c312d-282a-4734-8843-05915fdfef0b" version="3.10.0.152" store="EXCatalog" storeType="EXCatalog"/>
  <we:alternateReferences>
    <we:reference id="WA104178141" version="3.10.0.152" store="en-US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2087</TotalTime>
  <Words>993</Words>
  <Application>Microsoft Office PowerPoint</Application>
  <PresentationFormat>Widescreen</PresentationFormat>
  <Paragraphs>119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Arial Narrow</vt:lpstr>
      <vt:lpstr>Calibri</vt:lpstr>
      <vt:lpstr>Calibri Light</vt:lpstr>
      <vt:lpstr>KBbubblegum</vt:lpstr>
      <vt:lpstr>Office Theme</vt:lpstr>
      <vt:lpstr>The Federal Reserve and Monetary Policy</vt:lpstr>
      <vt:lpstr>Monetary Policy</vt:lpstr>
      <vt:lpstr>PowerPoint Presentation</vt:lpstr>
      <vt:lpstr>Monetary Policy</vt:lpstr>
      <vt:lpstr>Monetary Policy</vt:lpstr>
      <vt:lpstr>The Structure of the Fed</vt:lpstr>
      <vt:lpstr>Fed Board of Governors</vt:lpstr>
      <vt:lpstr>District Reserve Banks</vt:lpstr>
      <vt:lpstr>Federal Open Market Committee</vt:lpstr>
      <vt:lpstr>The FOMC</vt:lpstr>
      <vt:lpstr>Tools of Monetary Policy</vt:lpstr>
      <vt:lpstr>Tools of Monetary Policy</vt:lpstr>
      <vt:lpstr>Tools of Monetary Policy</vt:lpstr>
      <vt:lpstr>Tools of Monetary Policy</vt:lpstr>
      <vt:lpstr>PowerPoint Presentation</vt:lpstr>
      <vt:lpstr>PowerPoint Presentation</vt:lpstr>
      <vt:lpstr>PowerPoint Presentation</vt:lpstr>
      <vt:lpstr>Open Market Operations</vt:lpstr>
      <vt:lpstr>Open Market Operations</vt:lpstr>
      <vt:lpstr>The Structure of the Federal Reserve</vt:lpstr>
      <vt:lpstr>Federal Reserve Regulatory Responsibilities</vt:lpstr>
      <vt:lpstr>Federal Reserve Regulatory Responsibilities</vt:lpstr>
      <vt:lpstr>Federal Reserve Regulatory Responsibilities</vt:lpstr>
      <vt:lpstr>Federal Reserve Regulatory Responsibilities</vt:lpstr>
      <vt:lpstr>Other Federal Reserve Services</vt:lpstr>
      <vt:lpstr>Other Federal Reserve Services</vt:lpstr>
      <vt:lpstr>Other Federal Reserve Services</vt:lpstr>
      <vt:lpstr>Other Federal Reserve 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</dc:title>
  <dc:creator>Kelly Cortese</dc:creator>
  <cp:lastModifiedBy>Jenkins, Denny</cp:lastModifiedBy>
  <cp:revision>106</cp:revision>
  <dcterms:created xsi:type="dcterms:W3CDTF">2018-05-28T19:16:07Z</dcterms:created>
  <dcterms:modified xsi:type="dcterms:W3CDTF">2018-10-22T18:13:06Z</dcterms:modified>
</cp:coreProperties>
</file>